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4"/>
  </p:notesMasterIdLst>
  <p:sldIdLst>
    <p:sldId id="256" r:id="rId6"/>
    <p:sldId id="263" r:id="rId7"/>
    <p:sldId id="264" r:id="rId8"/>
    <p:sldId id="265" r:id="rId9"/>
    <p:sldId id="266" r:id="rId10"/>
    <p:sldId id="258" r:id="rId11"/>
    <p:sldId id="282" r:id="rId12"/>
    <p:sldId id="283" r:id="rId13"/>
    <p:sldId id="284" r:id="rId14"/>
    <p:sldId id="259" r:id="rId15"/>
    <p:sldId id="285" r:id="rId16"/>
    <p:sldId id="267" r:id="rId17"/>
    <p:sldId id="280" r:id="rId18"/>
    <p:sldId id="268" r:id="rId19"/>
    <p:sldId id="281" r:id="rId20"/>
    <p:sldId id="286" r:id="rId21"/>
    <p:sldId id="287" r:id="rId22"/>
    <p:sldId id="269" r:id="rId23"/>
    <p:sldId id="270" r:id="rId24"/>
    <p:sldId id="272" r:id="rId25"/>
    <p:sldId id="273" r:id="rId26"/>
    <p:sldId id="274" r:id="rId27"/>
    <p:sldId id="275" r:id="rId28"/>
    <p:sldId id="276" r:id="rId29"/>
    <p:sldId id="277" r:id="rId30"/>
    <p:sldId id="278" r:id="rId31"/>
    <p:sldId id="271" r:id="rId32"/>
    <p:sldId id="28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ea Turco" initials="MT" lastIdx="1" clrIdx="0">
    <p:extLst>
      <p:ext uri="{19B8F6BF-5375-455C-9EA6-DF929625EA0E}">
        <p15:presenceInfo xmlns:p15="http://schemas.microsoft.com/office/powerpoint/2012/main" userId="S-1-5-21-352275106-811158669-1221738049-514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5" autoAdjust="0"/>
    <p:restoredTop sz="78953" autoAdjust="0"/>
  </p:normalViewPr>
  <p:slideViewPr>
    <p:cSldViewPr snapToGrid="0">
      <p:cViewPr varScale="1">
        <p:scale>
          <a:sx n="125" d="100"/>
          <a:sy n="125" d="100"/>
        </p:scale>
        <p:origin x="152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35" Type="http://schemas.openxmlformats.org/officeDocument/2006/relationships/commentAuthors" Target="commentAuthors.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791186-49E4-4395-AF15-0C06FFAA2C42}"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5137191E-E792-4A93-872D-A655966BB099}">
      <dgm:prSet phldrT="[Text]" custT="1"/>
      <dgm:spPr/>
      <dgm:t>
        <a:bodyPr/>
        <a:lstStyle/>
        <a:p>
          <a:pPr>
            <a:spcAft>
              <a:spcPts val="600"/>
            </a:spcAft>
          </a:pPr>
          <a:r>
            <a:rPr lang="en-US" sz="3200" dirty="0"/>
            <a:t>2018</a:t>
          </a:r>
        </a:p>
        <a:p>
          <a:pPr>
            <a:spcAft>
              <a:spcPct val="35000"/>
            </a:spcAft>
          </a:pPr>
          <a:r>
            <a:rPr lang="en-US" sz="1600" dirty="0"/>
            <a:t>Cycling Master Plan</a:t>
          </a:r>
        </a:p>
      </dgm:t>
    </dgm:pt>
    <dgm:pt modelId="{EC57BB61-CF49-45FF-98D6-A23420C865C1}" type="parTrans" cxnId="{B1D67330-DE6B-4970-A22F-AECB3ED0A93B}">
      <dgm:prSet/>
      <dgm:spPr/>
      <dgm:t>
        <a:bodyPr/>
        <a:lstStyle/>
        <a:p>
          <a:endParaRPr lang="en-US"/>
        </a:p>
      </dgm:t>
    </dgm:pt>
    <dgm:pt modelId="{FF02111A-4C58-4F84-8BB4-042DB25A19E8}" type="sibTrans" cxnId="{B1D67330-DE6B-4970-A22F-AECB3ED0A93B}">
      <dgm:prSet/>
      <dgm:spPr/>
      <dgm:t>
        <a:bodyPr/>
        <a:lstStyle/>
        <a:p>
          <a:endParaRPr lang="en-US"/>
        </a:p>
      </dgm:t>
    </dgm:pt>
    <dgm:pt modelId="{C8CDF448-5DBB-425F-99F7-513BC8645FAC}">
      <dgm:prSet phldrT="[Text]" custT="1"/>
      <dgm:spPr/>
      <dgm:t>
        <a:bodyPr/>
        <a:lstStyle/>
        <a:p>
          <a:pPr>
            <a:spcAft>
              <a:spcPts val="600"/>
            </a:spcAft>
          </a:pPr>
          <a:r>
            <a:rPr lang="en-US" sz="3200" dirty="0"/>
            <a:t>2019</a:t>
          </a:r>
        </a:p>
        <a:p>
          <a:pPr>
            <a:spcAft>
              <a:spcPct val="35000"/>
            </a:spcAft>
          </a:pPr>
          <a:r>
            <a:rPr lang="en-US" sz="1600" dirty="0"/>
            <a:t>Direction from Council</a:t>
          </a:r>
        </a:p>
        <a:p>
          <a:pPr>
            <a:spcAft>
              <a:spcPct val="35000"/>
            </a:spcAft>
          </a:pPr>
          <a:endParaRPr lang="en-US" sz="1800" dirty="0"/>
        </a:p>
      </dgm:t>
    </dgm:pt>
    <dgm:pt modelId="{EB6A41CC-AD8A-4D4B-ABFC-D914E8AD45CF}" type="parTrans" cxnId="{10785D49-2001-4FAE-A1D2-2C6BD5CE3694}">
      <dgm:prSet/>
      <dgm:spPr/>
      <dgm:t>
        <a:bodyPr/>
        <a:lstStyle/>
        <a:p>
          <a:endParaRPr lang="en-US"/>
        </a:p>
      </dgm:t>
    </dgm:pt>
    <dgm:pt modelId="{16B4224D-1EE8-4571-89E6-76D0B3A84C9A}" type="sibTrans" cxnId="{10785D49-2001-4FAE-A1D2-2C6BD5CE3694}">
      <dgm:prSet/>
      <dgm:spPr/>
      <dgm:t>
        <a:bodyPr/>
        <a:lstStyle/>
        <a:p>
          <a:endParaRPr lang="en-US"/>
        </a:p>
      </dgm:t>
    </dgm:pt>
    <dgm:pt modelId="{D001E5E4-048D-47B0-A24A-51FD9F2F587C}">
      <dgm:prSet phldrT="[Text]" custT="1"/>
      <dgm:spPr/>
      <dgm:t>
        <a:bodyPr/>
        <a:lstStyle/>
        <a:p>
          <a:pPr>
            <a:spcAft>
              <a:spcPts val="600"/>
            </a:spcAft>
          </a:pPr>
          <a:r>
            <a:rPr lang="en-US" sz="3200" dirty="0"/>
            <a:t>2020</a:t>
          </a:r>
        </a:p>
        <a:p>
          <a:pPr>
            <a:spcAft>
              <a:spcPct val="35000"/>
            </a:spcAft>
          </a:pPr>
          <a:r>
            <a:rPr lang="en-US" sz="1600" dirty="0"/>
            <a:t>Provincial E-scooter Pilot</a:t>
          </a:r>
        </a:p>
      </dgm:t>
    </dgm:pt>
    <dgm:pt modelId="{0D90DFCC-6E6A-4E52-9AA2-7FEBDF816D76}" type="parTrans" cxnId="{C1FA7119-51AE-4D1E-BD8E-677387F2E193}">
      <dgm:prSet/>
      <dgm:spPr/>
      <dgm:t>
        <a:bodyPr/>
        <a:lstStyle/>
        <a:p>
          <a:endParaRPr lang="en-US"/>
        </a:p>
      </dgm:t>
    </dgm:pt>
    <dgm:pt modelId="{91EB7BE2-FFD4-4AF3-A77F-37ABCD8B711A}" type="sibTrans" cxnId="{C1FA7119-51AE-4D1E-BD8E-677387F2E193}">
      <dgm:prSet/>
      <dgm:spPr/>
      <dgm:t>
        <a:bodyPr/>
        <a:lstStyle/>
        <a:p>
          <a:endParaRPr lang="en-US"/>
        </a:p>
      </dgm:t>
    </dgm:pt>
    <dgm:pt modelId="{E26DC3BE-2ECE-408E-B7B8-135C97B9852E}">
      <dgm:prSet phldrT="[Text]" custT="1"/>
      <dgm:spPr/>
      <dgm:t>
        <a:bodyPr/>
        <a:lstStyle/>
        <a:p>
          <a:pPr>
            <a:spcAft>
              <a:spcPts val="600"/>
            </a:spcAft>
          </a:pPr>
          <a:r>
            <a:rPr lang="en-US" sz="3200" dirty="0"/>
            <a:t>2021</a:t>
          </a:r>
        </a:p>
        <a:p>
          <a:pPr>
            <a:spcAft>
              <a:spcPct val="35000"/>
            </a:spcAft>
          </a:pPr>
          <a:r>
            <a:rPr lang="en-US" sz="1600" dirty="0"/>
            <a:t>Opted into Provincial Pilot</a:t>
          </a:r>
        </a:p>
      </dgm:t>
    </dgm:pt>
    <dgm:pt modelId="{48CCB36F-07D7-4FD7-B159-9C92129C26A4}" type="parTrans" cxnId="{31DFD347-B619-4337-AB9B-F308411C6217}">
      <dgm:prSet/>
      <dgm:spPr/>
      <dgm:t>
        <a:bodyPr/>
        <a:lstStyle/>
        <a:p>
          <a:endParaRPr lang="en-US"/>
        </a:p>
      </dgm:t>
    </dgm:pt>
    <dgm:pt modelId="{9C38CBEE-8675-4899-9123-FEDC148D2000}" type="sibTrans" cxnId="{31DFD347-B619-4337-AB9B-F308411C6217}">
      <dgm:prSet/>
      <dgm:spPr/>
      <dgm:t>
        <a:bodyPr/>
        <a:lstStyle/>
        <a:p>
          <a:endParaRPr lang="en-US"/>
        </a:p>
      </dgm:t>
    </dgm:pt>
    <dgm:pt modelId="{FE316E30-FD00-46B1-95A8-B01E81EFB740}">
      <dgm:prSet phldrT="[Text]" custT="1"/>
      <dgm:spPr/>
      <dgm:t>
        <a:bodyPr/>
        <a:lstStyle/>
        <a:p>
          <a:pPr>
            <a:spcAft>
              <a:spcPts val="600"/>
            </a:spcAft>
          </a:pPr>
          <a:r>
            <a:rPr lang="en-US" sz="3200" dirty="0"/>
            <a:t>2022</a:t>
          </a:r>
        </a:p>
        <a:p>
          <a:pPr>
            <a:spcAft>
              <a:spcPct val="35000"/>
            </a:spcAft>
          </a:pPr>
          <a:r>
            <a:rPr lang="en-US" sz="1600" dirty="0"/>
            <a:t>Ongoing Studies</a:t>
          </a:r>
        </a:p>
      </dgm:t>
    </dgm:pt>
    <dgm:pt modelId="{AE1A99BA-CF09-4E6C-8564-B9863C984CA4}" type="parTrans" cxnId="{1707D70B-49B1-4E1D-8C3F-B5BEECFE68A9}">
      <dgm:prSet/>
      <dgm:spPr/>
      <dgm:t>
        <a:bodyPr/>
        <a:lstStyle/>
        <a:p>
          <a:endParaRPr lang="en-US"/>
        </a:p>
      </dgm:t>
    </dgm:pt>
    <dgm:pt modelId="{0382FD18-218B-4D70-AD5A-EB07AC7F248B}" type="sibTrans" cxnId="{1707D70B-49B1-4E1D-8C3F-B5BEECFE68A9}">
      <dgm:prSet/>
      <dgm:spPr/>
      <dgm:t>
        <a:bodyPr/>
        <a:lstStyle/>
        <a:p>
          <a:endParaRPr lang="en-US"/>
        </a:p>
      </dgm:t>
    </dgm:pt>
    <dgm:pt modelId="{CD8BAEA4-CD3B-42E1-93AA-C65148EE3F2B}">
      <dgm:prSet phldrT="[Text]" custT="1"/>
      <dgm:spPr/>
      <dgm:t>
        <a:bodyPr/>
        <a:lstStyle/>
        <a:p>
          <a:pPr>
            <a:spcAft>
              <a:spcPts val="600"/>
            </a:spcAft>
          </a:pPr>
          <a:r>
            <a:rPr lang="en-US" sz="3600" dirty="0"/>
            <a:t>2023</a:t>
          </a:r>
        </a:p>
        <a:p>
          <a:pPr>
            <a:spcAft>
              <a:spcPct val="35000"/>
            </a:spcAft>
          </a:pPr>
          <a:r>
            <a:rPr lang="en-US" sz="1600" dirty="0"/>
            <a:t>Council Approval</a:t>
          </a:r>
        </a:p>
      </dgm:t>
    </dgm:pt>
    <dgm:pt modelId="{2B6821B7-7C21-4ABB-8042-0DFC03C2D259}" type="parTrans" cxnId="{1B77E78D-1DD1-4186-9EB6-E2024C765942}">
      <dgm:prSet/>
      <dgm:spPr/>
      <dgm:t>
        <a:bodyPr/>
        <a:lstStyle/>
        <a:p>
          <a:endParaRPr lang="en-US"/>
        </a:p>
      </dgm:t>
    </dgm:pt>
    <dgm:pt modelId="{7F3D4E4E-68F8-494C-A43E-6F22BF24F050}" type="sibTrans" cxnId="{1B77E78D-1DD1-4186-9EB6-E2024C765942}">
      <dgm:prSet/>
      <dgm:spPr/>
      <dgm:t>
        <a:bodyPr/>
        <a:lstStyle/>
        <a:p>
          <a:endParaRPr lang="en-US"/>
        </a:p>
      </dgm:t>
    </dgm:pt>
    <dgm:pt modelId="{71D69E28-35ED-42DC-84E0-14CE4553E397}">
      <dgm:prSet phldrT="[Text]" custT="1"/>
      <dgm:spPr/>
      <dgm:t>
        <a:bodyPr/>
        <a:lstStyle/>
        <a:p>
          <a:r>
            <a:rPr lang="en-US" sz="3200" dirty="0"/>
            <a:t>2024</a:t>
          </a:r>
        </a:p>
        <a:p>
          <a:r>
            <a:rPr lang="en-US" sz="1600" dirty="0"/>
            <a:t>Contract Award and Program Launch</a:t>
          </a:r>
        </a:p>
      </dgm:t>
    </dgm:pt>
    <dgm:pt modelId="{5620B514-A672-4571-809F-900053AA8409}" type="parTrans" cxnId="{78DE7217-6732-40AD-A3D0-5C275E7231DD}">
      <dgm:prSet/>
      <dgm:spPr/>
      <dgm:t>
        <a:bodyPr/>
        <a:lstStyle/>
        <a:p>
          <a:endParaRPr lang="en-US"/>
        </a:p>
      </dgm:t>
    </dgm:pt>
    <dgm:pt modelId="{AE8A632A-AFDF-4485-A35C-3773BD643230}" type="sibTrans" cxnId="{78DE7217-6732-40AD-A3D0-5C275E7231DD}">
      <dgm:prSet/>
      <dgm:spPr/>
      <dgm:t>
        <a:bodyPr/>
        <a:lstStyle/>
        <a:p>
          <a:endParaRPr lang="en-US"/>
        </a:p>
      </dgm:t>
    </dgm:pt>
    <dgm:pt modelId="{DE318F00-92EA-46C9-AC5F-D6F726449080}" type="pres">
      <dgm:prSet presAssocID="{99791186-49E4-4395-AF15-0C06FFAA2C42}" presName="Name0" presStyleCnt="0">
        <dgm:presLayoutVars>
          <dgm:dir/>
          <dgm:resizeHandles val="exact"/>
        </dgm:presLayoutVars>
      </dgm:prSet>
      <dgm:spPr/>
    </dgm:pt>
    <dgm:pt modelId="{24259984-A290-4000-B7D2-D6DC2C518A12}" type="pres">
      <dgm:prSet presAssocID="{99791186-49E4-4395-AF15-0C06FFAA2C42}" presName="arrow" presStyleLbl="bgShp" presStyleIdx="0" presStyleCnt="1"/>
      <dgm:spPr>
        <a:solidFill>
          <a:schemeClr val="accent1">
            <a:lumMod val="40000"/>
            <a:lumOff val="60000"/>
          </a:schemeClr>
        </a:solidFill>
      </dgm:spPr>
    </dgm:pt>
    <dgm:pt modelId="{D0F5509B-F192-4422-92C4-89B5BB95DB54}" type="pres">
      <dgm:prSet presAssocID="{99791186-49E4-4395-AF15-0C06FFAA2C42}" presName="points" presStyleCnt="0"/>
      <dgm:spPr/>
    </dgm:pt>
    <dgm:pt modelId="{645D78DD-82F4-4D12-9A23-4A9F7305D3AF}" type="pres">
      <dgm:prSet presAssocID="{5137191E-E792-4A93-872D-A655966BB099}" presName="compositeA" presStyleCnt="0"/>
      <dgm:spPr/>
    </dgm:pt>
    <dgm:pt modelId="{5996BA06-273A-4A1D-8A12-D4239620340E}" type="pres">
      <dgm:prSet presAssocID="{5137191E-E792-4A93-872D-A655966BB099}" presName="textA" presStyleLbl="revTx" presStyleIdx="0" presStyleCnt="7" custScaleX="126168">
        <dgm:presLayoutVars>
          <dgm:bulletEnabled val="1"/>
        </dgm:presLayoutVars>
      </dgm:prSet>
      <dgm:spPr/>
    </dgm:pt>
    <dgm:pt modelId="{C3F39063-2AB6-4E56-B848-018D506946A2}" type="pres">
      <dgm:prSet presAssocID="{5137191E-E792-4A93-872D-A655966BB099}" presName="circleA" presStyleLbl="node1" presStyleIdx="0" presStyleCnt="7"/>
      <dgm:spPr>
        <a:solidFill>
          <a:schemeClr val="tx1"/>
        </a:solidFill>
      </dgm:spPr>
    </dgm:pt>
    <dgm:pt modelId="{6852126F-93C1-4948-8145-50DEC93A27C9}" type="pres">
      <dgm:prSet presAssocID="{5137191E-E792-4A93-872D-A655966BB099}" presName="spaceA" presStyleCnt="0"/>
      <dgm:spPr/>
    </dgm:pt>
    <dgm:pt modelId="{FED3B35C-C110-47D4-BF10-DEEF35E42C30}" type="pres">
      <dgm:prSet presAssocID="{FF02111A-4C58-4F84-8BB4-042DB25A19E8}" presName="space" presStyleCnt="0"/>
      <dgm:spPr/>
    </dgm:pt>
    <dgm:pt modelId="{7398A906-924D-4FD8-89AF-36A262F0872C}" type="pres">
      <dgm:prSet presAssocID="{C8CDF448-5DBB-425F-99F7-513BC8645FAC}" presName="compositeB" presStyleCnt="0"/>
      <dgm:spPr/>
    </dgm:pt>
    <dgm:pt modelId="{5E5D433B-4BA8-4B22-B0F1-9845B39E6B19}" type="pres">
      <dgm:prSet presAssocID="{C8CDF448-5DBB-425F-99F7-513BC8645FAC}" presName="textB" presStyleLbl="revTx" presStyleIdx="1" presStyleCnt="7" custScaleX="118782">
        <dgm:presLayoutVars>
          <dgm:bulletEnabled val="1"/>
        </dgm:presLayoutVars>
      </dgm:prSet>
      <dgm:spPr/>
    </dgm:pt>
    <dgm:pt modelId="{4263D345-512D-4706-BCF8-41F4D74DFA54}" type="pres">
      <dgm:prSet presAssocID="{C8CDF448-5DBB-425F-99F7-513BC8645FAC}" presName="circleB" presStyleLbl="node1" presStyleIdx="1" presStyleCnt="7"/>
      <dgm:spPr>
        <a:solidFill>
          <a:schemeClr val="tx1"/>
        </a:solidFill>
      </dgm:spPr>
    </dgm:pt>
    <dgm:pt modelId="{3CED76C6-85B4-4B3A-B467-643A2EF83A12}" type="pres">
      <dgm:prSet presAssocID="{C8CDF448-5DBB-425F-99F7-513BC8645FAC}" presName="spaceB" presStyleCnt="0"/>
      <dgm:spPr/>
    </dgm:pt>
    <dgm:pt modelId="{D1DA4CB9-D049-44B8-A320-136D034F158E}" type="pres">
      <dgm:prSet presAssocID="{16B4224D-1EE8-4571-89E6-76D0B3A84C9A}" presName="space" presStyleCnt="0"/>
      <dgm:spPr/>
    </dgm:pt>
    <dgm:pt modelId="{D9A2675C-5393-4D37-9086-9978E5565FB2}" type="pres">
      <dgm:prSet presAssocID="{D001E5E4-048D-47B0-A24A-51FD9F2F587C}" presName="compositeA" presStyleCnt="0"/>
      <dgm:spPr/>
    </dgm:pt>
    <dgm:pt modelId="{0E4DE0E7-D310-4994-8E4F-7C8F2D4068D7}" type="pres">
      <dgm:prSet presAssocID="{D001E5E4-048D-47B0-A24A-51FD9F2F587C}" presName="textA" presStyleLbl="revTx" presStyleIdx="2" presStyleCnt="7" custScaleX="129549">
        <dgm:presLayoutVars>
          <dgm:bulletEnabled val="1"/>
        </dgm:presLayoutVars>
      </dgm:prSet>
      <dgm:spPr/>
    </dgm:pt>
    <dgm:pt modelId="{5E0E013E-06BD-4DE9-8DC8-301B85E072F3}" type="pres">
      <dgm:prSet presAssocID="{D001E5E4-048D-47B0-A24A-51FD9F2F587C}" presName="circleA" presStyleLbl="node1" presStyleIdx="2" presStyleCnt="7"/>
      <dgm:spPr>
        <a:solidFill>
          <a:schemeClr val="tx1"/>
        </a:solidFill>
      </dgm:spPr>
    </dgm:pt>
    <dgm:pt modelId="{BEFB2C7D-29DE-4DE3-B2BE-F435C566B2FE}" type="pres">
      <dgm:prSet presAssocID="{D001E5E4-048D-47B0-A24A-51FD9F2F587C}" presName="spaceA" presStyleCnt="0"/>
      <dgm:spPr/>
    </dgm:pt>
    <dgm:pt modelId="{2FF59247-9FB5-4C44-8297-39017D94912A}" type="pres">
      <dgm:prSet presAssocID="{91EB7BE2-FFD4-4AF3-A77F-37ABCD8B711A}" presName="space" presStyleCnt="0"/>
      <dgm:spPr/>
    </dgm:pt>
    <dgm:pt modelId="{523E26A6-EC9C-406E-8672-03F729EA8E43}" type="pres">
      <dgm:prSet presAssocID="{E26DC3BE-2ECE-408E-B7B8-135C97B9852E}" presName="compositeB" presStyleCnt="0"/>
      <dgm:spPr/>
    </dgm:pt>
    <dgm:pt modelId="{F16DF9B6-0B16-4D40-AF65-335299B28ED7}" type="pres">
      <dgm:prSet presAssocID="{E26DC3BE-2ECE-408E-B7B8-135C97B9852E}" presName="textB" presStyleLbl="revTx" presStyleIdx="3" presStyleCnt="7" custScaleX="123473">
        <dgm:presLayoutVars>
          <dgm:bulletEnabled val="1"/>
        </dgm:presLayoutVars>
      </dgm:prSet>
      <dgm:spPr/>
    </dgm:pt>
    <dgm:pt modelId="{4ADD7DAD-DE52-45D8-A5E0-601343D52C92}" type="pres">
      <dgm:prSet presAssocID="{E26DC3BE-2ECE-408E-B7B8-135C97B9852E}" presName="circleB" presStyleLbl="node1" presStyleIdx="3" presStyleCnt="7"/>
      <dgm:spPr>
        <a:solidFill>
          <a:schemeClr val="tx1"/>
        </a:solidFill>
      </dgm:spPr>
    </dgm:pt>
    <dgm:pt modelId="{408D94D6-07E2-4D3A-90F4-C61DBDA7E8FA}" type="pres">
      <dgm:prSet presAssocID="{E26DC3BE-2ECE-408E-B7B8-135C97B9852E}" presName="spaceB" presStyleCnt="0"/>
      <dgm:spPr/>
    </dgm:pt>
    <dgm:pt modelId="{75735892-78FE-4CE2-8F68-85AE6CA7543A}" type="pres">
      <dgm:prSet presAssocID="{9C38CBEE-8675-4899-9123-FEDC148D2000}" presName="space" presStyleCnt="0"/>
      <dgm:spPr/>
    </dgm:pt>
    <dgm:pt modelId="{B144418B-4E2C-4F93-A95C-52A8FD1D8FEB}" type="pres">
      <dgm:prSet presAssocID="{FE316E30-FD00-46B1-95A8-B01E81EFB740}" presName="compositeA" presStyleCnt="0"/>
      <dgm:spPr/>
    </dgm:pt>
    <dgm:pt modelId="{9707F4C9-6FF0-46C8-9147-F43B853E201F}" type="pres">
      <dgm:prSet presAssocID="{FE316E30-FD00-46B1-95A8-B01E81EFB740}" presName="textA" presStyleLbl="revTx" presStyleIdx="4" presStyleCnt="7" custScaleX="134880">
        <dgm:presLayoutVars>
          <dgm:bulletEnabled val="1"/>
        </dgm:presLayoutVars>
      </dgm:prSet>
      <dgm:spPr/>
    </dgm:pt>
    <dgm:pt modelId="{DD239087-24B9-42B7-A10E-6BFE5A8D6842}" type="pres">
      <dgm:prSet presAssocID="{FE316E30-FD00-46B1-95A8-B01E81EFB740}" presName="circleA" presStyleLbl="node1" presStyleIdx="4" presStyleCnt="7"/>
      <dgm:spPr>
        <a:solidFill>
          <a:schemeClr val="tx1"/>
        </a:solidFill>
      </dgm:spPr>
    </dgm:pt>
    <dgm:pt modelId="{CDA3BDDE-1B2E-45B5-870F-8F0ABFC00321}" type="pres">
      <dgm:prSet presAssocID="{FE316E30-FD00-46B1-95A8-B01E81EFB740}" presName="spaceA" presStyleCnt="0"/>
      <dgm:spPr/>
    </dgm:pt>
    <dgm:pt modelId="{B98F0E8C-D27A-4ECE-B6E6-4BB20DE85281}" type="pres">
      <dgm:prSet presAssocID="{0382FD18-218B-4D70-AD5A-EB07AC7F248B}" presName="space" presStyleCnt="0"/>
      <dgm:spPr/>
    </dgm:pt>
    <dgm:pt modelId="{B4685FDA-FEB1-46CD-A7FC-B71233DCB467}" type="pres">
      <dgm:prSet presAssocID="{CD8BAEA4-CD3B-42E1-93AA-C65148EE3F2B}" presName="compositeB" presStyleCnt="0"/>
      <dgm:spPr/>
    </dgm:pt>
    <dgm:pt modelId="{1F6842C7-101F-4B62-B0B9-BE48FB22F4E9}" type="pres">
      <dgm:prSet presAssocID="{CD8BAEA4-CD3B-42E1-93AA-C65148EE3F2B}" presName="textB" presStyleLbl="revTx" presStyleIdx="5" presStyleCnt="7" custScaleX="134984">
        <dgm:presLayoutVars>
          <dgm:bulletEnabled val="1"/>
        </dgm:presLayoutVars>
      </dgm:prSet>
      <dgm:spPr/>
    </dgm:pt>
    <dgm:pt modelId="{0725C153-C39F-447A-9A1A-5A194068050D}" type="pres">
      <dgm:prSet presAssocID="{CD8BAEA4-CD3B-42E1-93AA-C65148EE3F2B}" presName="circleB" presStyleLbl="node1" presStyleIdx="5" presStyleCnt="7"/>
      <dgm:spPr>
        <a:solidFill>
          <a:schemeClr val="tx1"/>
        </a:solidFill>
      </dgm:spPr>
    </dgm:pt>
    <dgm:pt modelId="{EC9A7447-10C5-4560-9B0C-9EC88DB01017}" type="pres">
      <dgm:prSet presAssocID="{CD8BAEA4-CD3B-42E1-93AA-C65148EE3F2B}" presName="spaceB" presStyleCnt="0"/>
      <dgm:spPr/>
    </dgm:pt>
    <dgm:pt modelId="{948BC49E-697F-4A2D-9ADF-BC365DF8A1C7}" type="pres">
      <dgm:prSet presAssocID="{7F3D4E4E-68F8-494C-A43E-6F22BF24F050}" presName="space" presStyleCnt="0"/>
      <dgm:spPr/>
    </dgm:pt>
    <dgm:pt modelId="{82D0BB50-165B-425C-B03C-898C299E392B}" type="pres">
      <dgm:prSet presAssocID="{71D69E28-35ED-42DC-84E0-14CE4553E397}" presName="compositeA" presStyleCnt="0"/>
      <dgm:spPr/>
    </dgm:pt>
    <dgm:pt modelId="{C612DA53-2550-410E-9097-69A679213624}" type="pres">
      <dgm:prSet presAssocID="{71D69E28-35ED-42DC-84E0-14CE4553E397}" presName="textA" presStyleLbl="revTx" presStyleIdx="6" presStyleCnt="7" custScaleX="128696">
        <dgm:presLayoutVars>
          <dgm:bulletEnabled val="1"/>
        </dgm:presLayoutVars>
      </dgm:prSet>
      <dgm:spPr/>
    </dgm:pt>
    <dgm:pt modelId="{378A6AD7-2085-4C09-ACD0-3CADDB6D5143}" type="pres">
      <dgm:prSet presAssocID="{71D69E28-35ED-42DC-84E0-14CE4553E397}" presName="circleA" presStyleLbl="node1" presStyleIdx="6" presStyleCnt="7"/>
      <dgm:spPr>
        <a:solidFill>
          <a:schemeClr val="tx1"/>
        </a:solidFill>
      </dgm:spPr>
    </dgm:pt>
    <dgm:pt modelId="{7D84F1FC-BAC4-4193-8DDA-33283CD6A50D}" type="pres">
      <dgm:prSet presAssocID="{71D69E28-35ED-42DC-84E0-14CE4553E397}" presName="spaceA" presStyleCnt="0"/>
      <dgm:spPr/>
    </dgm:pt>
  </dgm:ptLst>
  <dgm:cxnLst>
    <dgm:cxn modelId="{1707D70B-49B1-4E1D-8C3F-B5BEECFE68A9}" srcId="{99791186-49E4-4395-AF15-0C06FFAA2C42}" destId="{FE316E30-FD00-46B1-95A8-B01E81EFB740}" srcOrd="4" destOrd="0" parTransId="{AE1A99BA-CF09-4E6C-8564-B9863C984CA4}" sibTransId="{0382FD18-218B-4D70-AD5A-EB07AC7F248B}"/>
    <dgm:cxn modelId="{78DE7217-6732-40AD-A3D0-5C275E7231DD}" srcId="{99791186-49E4-4395-AF15-0C06FFAA2C42}" destId="{71D69E28-35ED-42DC-84E0-14CE4553E397}" srcOrd="6" destOrd="0" parTransId="{5620B514-A672-4571-809F-900053AA8409}" sibTransId="{AE8A632A-AFDF-4485-A35C-3773BD643230}"/>
    <dgm:cxn modelId="{C1FA7119-51AE-4D1E-BD8E-677387F2E193}" srcId="{99791186-49E4-4395-AF15-0C06FFAA2C42}" destId="{D001E5E4-048D-47B0-A24A-51FD9F2F587C}" srcOrd="2" destOrd="0" parTransId="{0D90DFCC-6E6A-4E52-9AA2-7FEBDF816D76}" sibTransId="{91EB7BE2-FFD4-4AF3-A77F-37ABCD8B711A}"/>
    <dgm:cxn modelId="{B1D67330-DE6B-4970-A22F-AECB3ED0A93B}" srcId="{99791186-49E4-4395-AF15-0C06FFAA2C42}" destId="{5137191E-E792-4A93-872D-A655966BB099}" srcOrd="0" destOrd="0" parTransId="{EC57BB61-CF49-45FF-98D6-A23420C865C1}" sibTransId="{FF02111A-4C58-4F84-8BB4-042DB25A19E8}"/>
    <dgm:cxn modelId="{EBFF1F31-5A3B-490E-AF40-A58787E6B458}" type="presOf" srcId="{99791186-49E4-4395-AF15-0C06FFAA2C42}" destId="{DE318F00-92EA-46C9-AC5F-D6F726449080}" srcOrd="0" destOrd="0" presId="urn:microsoft.com/office/officeart/2005/8/layout/hProcess11"/>
    <dgm:cxn modelId="{E8DD4E35-8F35-4742-9D12-082B5509ACAA}" type="presOf" srcId="{D001E5E4-048D-47B0-A24A-51FD9F2F587C}" destId="{0E4DE0E7-D310-4994-8E4F-7C8F2D4068D7}" srcOrd="0" destOrd="0" presId="urn:microsoft.com/office/officeart/2005/8/layout/hProcess11"/>
    <dgm:cxn modelId="{F9F8C441-4A42-496F-878A-E2C65D864BAF}" type="presOf" srcId="{C8CDF448-5DBB-425F-99F7-513BC8645FAC}" destId="{5E5D433B-4BA8-4B22-B0F1-9845B39E6B19}" srcOrd="0" destOrd="0" presId="urn:microsoft.com/office/officeart/2005/8/layout/hProcess11"/>
    <dgm:cxn modelId="{31DFD347-B619-4337-AB9B-F308411C6217}" srcId="{99791186-49E4-4395-AF15-0C06FFAA2C42}" destId="{E26DC3BE-2ECE-408E-B7B8-135C97B9852E}" srcOrd="3" destOrd="0" parTransId="{48CCB36F-07D7-4FD7-B159-9C92129C26A4}" sibTransId="{9C38CBEE-8675-4899-9123-FEDC148D2000}"/>
    <dgm:cxn modelId="{10785D49-2001-4FAE-A1D2-2C6BD5CE3694}" srcId="{99791186-49E4-4395-AF15-0C06FFAA2C42}" destId="{C8CDF448-5DBB-425F-99F7-513BC8645FAC}" srcOrd="1" destOrd="0" parTransId="{EB6A41CC-AD8A-4D4B-ABFC-D914E8AD45CF}" sibTransId="{16B4224D-1EE8-4571-89E6-76D0B3A84C9A}"/>
    <dgm:cxn modelId="{1B77E78D-1DD1-4186-9EB6-E2024C765942}" srcId="{99791186-49E4-4395-AF15-0C06FFAA2C42}" destId="{CD8BAEA4-CD3B-42E1-93AA-C65148EE3F2B}" srcOrd="5" destOrd="0" parTransId="{2B6821B7-7C21-4ABB-8042-0DFC03C2D259}" sibTransId="{7F3D4E4E-68F8-494C-A43E-6F22BF24F050}"/>
    <dgm:cxn modelId="{C4179392-4333-4818-BE4F-961BFFA414F2}" type="presOf" srcId="{FE316E30-FD00-46B1-95A8-B01E81EFB740}" destId="{9707F4C9-6FF0-46C8-9147-F43B853E201F}" srcOrd="0" destOrd="0" presId="urn:microsoft.com/office/officeart/2005/8/layout/hProcess11"/>
    <dgm:cxn modelId="{C6264B9B-03EE-468E-8F9D-1BC827C554A7}" type="presOf" srcId="{71D69E28-35ED-42DC-84E0-14CE4553E397}" destId="{C612DA53-2550-410E-9097-69A679213624}" srcOrd="0" destOrd="0" presId="urn:microsoft.com/office/officeart/2005/8/layout/hProcess11"/>
    <dgm:cxn modelId="{7B2D9BA1-7BC4-4F95-B091-964F89AA9D45}" type="presOf" srcId="{CD8BAEA4-CD3B-42E1-93AA-C65148EE3F2B}" destId="{1F6842C7-101F-4B62-B0B9-BE48FB22F4E9}" srcOrd="0" destOrd="0" presId="urn:microsoft.com/office/officeart/2005/8/layout/hProcess11"/>
    <dgm:cxn modelId="{315A01EC-4833-4FD6-AF1E-47A75CBB183D}" type="presOf" srcId="{5137191E-E792-4A93-872D-A655966BB099}" destId="{5996BA06-273A-4A1D-8A12-D4239620340E}" srcOrd="0" destOrd="0" presId="urn:microsoft.com/office/officeart/2005/8/layout/hProcess11"/>
    <dgm:cxn modelId="{6B3607F5-5AF0-4704-89DF-B4BCA28EE701}" type="presOf" srcId="{E26DC3BE-2ECE-408E-B7B8-135C97B9852E}" destId="{F16DF9B6-0B16-4D40-AF65-335299B28ED7}" srcOrd="0" destOrd="0" presId="urn:microsoft.com/office/officeart/2005/8/layout/hProcess11"/>
    <dgm:cxn modelId="{A8F32EBB-B863-4CBC-AFFF-BC136AAF123E}" type="presParOf" srcId="{DE318F00-92EA-46C9-AC5F-D6F726449080}" destId="{24259984-A290-4000-B7D2-D6DC2C518A12}" srcOrd="0" destOrd="0" presId="urn:microsoft.com/office/officeart/2005/8/layout/hProcess11"/>
    <dgm:cxn modelId="{91FCF1A8-BB6A-402A-9D81-166E86DEF2DE}" type="presParOf" srcId="{DE318F00-92EA-46C9-AC5F-D6F726449080}" destId="{D0F5509B-F192-4422-92C4-89B5BB95DB54}" srcOrd="1" destOrd="0" presId="urn:microsoft.com/office/officeart/2005/8/layout/hProcess11"/>
    <dgm:cxn modelId="{31D58C91-BE12-408F-BC94-0921D1699F1D}" type="presParOf" srcId="{D0F5509B-F192-4422-92C4-89B5BB95DB54}" destId="{645D78DD-82F4-4D12-9A23-4A9F7305D3AF}" srcOrd="0" destOrd="0" presId="urn:microsoft.com/office/officeart/2005/8/layout/hProcess11"/>
    <dgm:cxn modelId="{40F8E8A3-2172-4D96-9692-B933A0373656}" type="presParOf" srcId="{645D78DD-82F4-4D12-9A23-4A9F7305D3AF}" destId="{5996BA06-273A-4A1D-8A12-D4239620340E}" srcOrd="0" destOrd="0" presId="urn:microsoft.com/office/officeart/2005/8/layout/hProcess11"/>
    <dgm:cxn modelId="{A6005222-0EE7-4C81-80A9-9A76E547A8C6}" type="presParOf" srcId="{645D78DD-82F4-4D12-9A23-4A9F7305D3AF}" destId="{C3F39063-2AB6-4E56-B848-018D506946A2}" srcOrd="1" destOrd="0" presId="urn:microsoft.com/office/officeart/2005/8/layout/hProcess11"/>
    <dgm:cxn modelId="{C74E9464-0CAC-4059-9340-844F29FA6262}" type="presParOf" srcId="{645D78DD-82F4-4D12-9A23-4A9F7305D3AF}" destId="{6852126F-93C1-4948-8145-50DEC93A27C9}" srcOrd="2" destOrd="0" presId="urn:microsoft.com/office/officeart/2005/8/layout/hProcess11"/>
    <dgm:cxn modelId="{02690C50-8E75-4852-B2AD-8A7BBC0DAB7D}" type="presParOf" srcId="{D0F5509B-F192-4422-92C4-89B5BB95DB54}" destId="{FED3B35C-C110-47D4-BF10-DEEF35E42C30}" srcOrd="1" destOrd="0" presId="urn:microsoft.com/office/officeart/2005/8/layout/hProcess11"/>
    <dgm:cxn modelId="{402DFCE9-D5A9-43B4-9829-A56E971EF06C}" type="presParOf" srcId="{D0F5509B-F192-4422-92C4-89B5BB95DB54}" destId="{7398A906-924D-4FD8-89AF-36A262F0872C}" srcOrd="2" destOrd="0" presId="urn:microsoft.com/office/officeart/2005/8/layout/hProcess11"/>
    <dgm:cxn modelId="{EEEE6B4E-B941-437A-BAC1-8CF290058987}" type="presParOf" srcId="{7398A906-924D-4FD8-89AF-36A262F0872C}" destId="{5E5D433B-4BA8-4B22-B0F1-9845B39E6B19}" srcOrd="0" destOrd="0" presId="urn:microsoft.com/office/officeart/2005/8/layout/hProcess11"/>
    <dgm:cxn modelId="{4C0EE5F7-CDCB-4B1A-BAC1-737330E03ED4}" type="presParOf" srcId="{7398A906-924D-4FD8-89AF-36A262F0872C}" destId="{4263D345-512D-4706-BCF8-41F4D74DFA54}" srcOrd="1" destOrd="0" presId="urn:microsoft.com/office/officeart/2005/8/layout/hProcess11"/>
    <dgm:cxn modelId="{02E6F62C-1F1B-491C-9B30-CCFF4F8712E7}" type="presParOf" srcId="{7398A906-924D-4FD8-89AF-36A262F0872C}" destId="{3CED76C6-85B4-4B3A-B467-643A2EF83A12}" srcOrd="2" destOrd="0" presId="urn:microsoft.com/office/officeart/2005/8/layout/hProcess11"/>
    <dgm:cxn modelId="{F87FE98E-51E2-4751-A0CC-B54185170A3F}" type="presParOf" srcId="{D0F5509B-F192-4422-92C4-89B5BB95DB54}" destId="{D1DA4CB9-D049-44B8-A320-136D034F158E}" srcOrd="3" destOrd="0" presId="urn:microsoft.com/office/officeart/2005/8/layout/hProcess11"/>
    <dgm:cxn modelId="{BA2D80C7-7818-4918-AFF2-529350462F8D}" type="presParOf" srcId="{D0F5509B-F192-4422-92C4-89B5BB95DB54}" destId="{D9A2675C-5393-4D37-9086-9978E5565FB2}" srcOrd="4" destOrd="0" presId="urn:microsoft.com/office/officeart/2005/8/layout/hProcess11"/>
    <dgm:cxn modelId="{A2AFD3E2-DFF5-40C9-8A71-AD54C0ADE28F}" type="presParOf" srcId="{D9A2675C-5393-4D37-9086-9978E5565FB2}" destId="{0E4DE0E7-D310-4994-8E4F-7C8F2D4068D7}" srcOrd="0" destOrd="0" presId="urn:microsoft.com/office/officeart/2005/8/layout/hProcess11"/>
    <dgm:cxn modelId="{765571AA-A355-4836-88BA-6C9A7D682044}" type="presParOf" srcId="{D9A2675C-5393-4D37-9086-9978E5565FB2}" destId="{5E0E013E-06BD-4DE9-8DC8-301B85E072F3}" srcOrd="1" destOrd="0" presId="urn:microsoft.com/office/officeart/2005/8/layout/hProcess11"/>
    <dgm:cxn modelId="{BC29F3E4-93CC-49B9-BA79-7B11DC65C214}" type="presParOf" srcId="{D9A2675C-5393-4D37-9086-9978E5565FB2}" destId="{BEFB2C7D-29DE-4DE3-B2BE-F435C566B2FE}" srcOrd="2" destOrd="0" presId="urn:microsoft.com/office/officeart/2005/8/layout/hProcess11"/>
    <dgm:cxn modelId="{C92ADF2E-37F6-402B-8A8C-3358084A8DD9}" type="presParOf" srcId="{D0F5509B-F192-4422-92C4-89B5BB95DB54}" destId="{2FF59247-9FB5-4C44-8297-39017D94912A}" srcOrd="5" destOrd="0" presId="urn:microsoft.com/office/officeart/2005/8/layout/hProcess11"/>
    <dgm:cxn modelId="{AA5A4785-DE78-48AA-AE74-B6A95C46816A}" type="presParOf" srcId="{D0F5509B-F192-4422-92C4-89B5BB95DB54}" destId="{523E26A6-EC9C-406E-8672-03F729EA8E43}" srcOrd="6" destOrd="0" presId="urn:microsoft.com/office/officeart/2005/8/layout/hProcess11"/>
    <dgm:cxn modelId="{DFCEBDB5-D793-474F-94A3-277A7CD0032B}" type="presParOf" srcId="{523E26A6-EC9C-406E-8672-03F729EA8E43}" destId="{F16DF9B6-0B16-4D40-AF65-335299B28ED7}" srcOrd="0" destOrd="0" presId="urn:microsoft.com/office/officeart/2005/8/layout/hProcess11"/>
    <dgm:cxn modelId="{604257E3-1C3E-4560-8882-A185D9D72E35}" type="presParOf" srcId="{523E26A6-EC9C-406E-8672-03F729EA8E43}" destId="{4ADD7DAD-DE52-45D8-A5E0-601343D52C92}" srcOrd="1" destOrd="0" presId="urn:microsoft.com/office/officeart/2005/8/layout/hProcess11"/>
    <dgm:cxn modelId="{3BCAA878-F248-4A09-B236-CCAD6769FA30}" type="presParOf" srcId="{523E26A6-EC9C-406E-8672-03F729EA8E43}" destId="{408D94D6-07E2-4D3A-90F4-C61DBDA7E8FA}" srcOrd="2" destOrd="0" presId="urn:microsoft.com/office/officeart/2005/8/layout/hProcess11"/>
    <dgm:cxn modelId="{2EA0425F-6C82-4832-98A0-15F4659FD256}" type="presParOf" srcId="{D0F5509B-F192-4422-92C4-89B5BB95DB54}" destId="{75735892-78FE-4CE2-8F68-85AE6CA7543A}" srcOrd="7" destOrd="0" presId="urn:microsoft.com/office/officeart/2005/8/layout/hProcess11"/>
    <dgm:cxn modelId="{1C2C264C-AF06-47BA-A800-6FF03B496E2F}" type="presParOf" srcId="{D0F5509B-F192-4422-92C4-89B5BB95DB54}" destId="{B144418B-4E2C-4F93-A95C-52A8FD1D8FEB}" srcOrd="8" destOrd="0" presId="urn:microsoft.com/office/officeart/2005/8/layout/hProcess11"/>
    <dgm:cxn modelId="{B0C77287-83F3-4EFF-B909-E1EF5129F4BC}" type="presParOf" srcId="{B144418B-4E2C-4F93-A95C-52A8FD1D8FEB}" destId="{9707F4C9-6FF0-46C8-9147-F43B853E201F}" srcOrd="0" destOrd="0" presId="urn:microsoft.com/office/officeart/2005/8/layout/hProcess11"/>
    <dgm:cxn modelId="{1026B758-C7B6-4B45-BB94-C012C93F6FE9}" type="presParOf" srcId="{B144418B-4E2C-4F93-A95C-52A8FD1D8FEB}" destId="{DD239087-24B9-42B7-A10E-6BFE5A8D6842}" srcOrd="1" destOrd="0" presId="urn:microsoft.com/office/officeart/2005/8/layout/hProcess11"/>
    <dgm:cxn modelId="{CFDE7EE2-AA6A-4D93-8DB3-B8E05195C1D1}" type="presParOf" srcId="{B144418B-4E2C-4F93-A95C-52A8FD1D8FEB}" destId="{CDA3BDDE-1B2E-45B5-870F-8F0ABFC00321}" srcOrd="2" destOrd="0" presId="urn:microsoft.com/office/officeart/2005/8/layout/hProcess11"/>
    <dgm:cxn modelId="{DCA24663-7859-478B-B804-2265E3413E23}" type="presParOf" srcId="{D0F5509B-F192-4422-92C4-89B5BB95DB54}" destId="{B98F0E8C-D27A-4ECE-B6E6-4BB20DE85281}" srcOrd="9" destOrd="0" presId="urn:microsoft.com/office/officeart/2005/8/layout/hProcess11"/>
    <dgm:cxn modelId="{CD32DE76-BC6F-4F2A-8434-5982C224C069}" type="presParOf" srcId="{D0F5509B-F192-4422-92C4-89B5BB95DB54}" destId="{B4685FDA-FEB1-46CD-A7FC-B71233DCB467}" srcOrd="10" destOrd="0" presId="urn:microsoft.com/office/officeart/2005/8/layout/hProcess11"/>
    <dgm:cxn modelId="{7B8373AB-9265-4F37-AE9C-49244C0EB43A}" type="presParOf" srcId="{B4685FDA-FEB1-46CD-A7FC-B71233DCB467}" destId="{1F6842C7-101F-4B62-B0B9-BE48FB22F4E9}" srcOrd="0" destOrd="0" presId="urn:microsoft.com/office/officeart/2005/8/layout/hProcess11"/>
    <dgm:cxn modelId="{54B720C9-C9D4-460E-B080-B9E811247FDE}" type="presParOf" srcId="{B4685FDA-FEB1-46CD-A7FC-B71233DCB467}" destId="{0725C153-C39F-447A-9A1A-5A194068050D}" srcOrd="1" destOrd="0" presId="urn:microsoft.com/office/officeart/2005/8/layout/hProcess11"/>
    <dgm:cxn modelId="{C4FF3558-83D3-4E7D-AAA9-B1AF7AE2FFD1}" type="presParOf" srcId="{B4685FDA-FEB1-46CD-A7FC-B71233DCB467}" destId="{EC9A7447-10C5-4560-9B0C-9EC88DB01017}" srcOrd="2" destOrd="0" presId="urn:microsoft.com/office/officeart/2005/8/layout/hProcess11"/>
    <dgm:cxn modelId="{BD71C461-910D-407F-9BFE-C287F7646B9C}" type="presParOf" srcId="{D0F5509B-F192-4422-92C4-89B5BB95DB54}" destId="{948BC49E-697F-4A2D-9ADF-BC365DF8A1C7}" srcOrd="11" destOrd="0" presId="urn:microsoft.com/office/officeart/2005/8/layout/hProcess11"/>
    <dgm:cxn modelId="{7224AB00-208D-41E7-A68D-34C671B4D7A9}" type="presParOf" srcId="{D0F5509B-F192-4422-92C4-89B5BB95DB54}" destId="{82D0BB50-165B-425C-B03C-898C299E392B}" srcOrd="12" destOrd="0" presId="urn:microsoft.com/office/officeart/2005/8/layout/hProcess11"/>
    <dgm:cxn modelId="{706A1CAA-33DB-41F3-9EC9-E42A018D8331}" type="presParOf" srcId="{82D0BB50-165B-425C-B03C-898C299E392B}" destId="{C612DA53-2550-410E-9097-69A679213624}" srcOrd="0" destOrd="0" presId="urn:microsoft.com/office/officeart/2005/8/layout/hProcess11"/>
    <dgm:cxn modelId="{7F8BD8D5-56B2-41BC-AD35-00C8CFDB2599}" type="presParOf" srcId="{82D0BB50-165B-425C-B03C-898C299E392B}" destId="{378A6AD7-2085-4C09-ACD0-3CADDB6D5143}" srcOrd="1" destOrd="0" presId="urn:microsoft.com/office/officeart/2005/8/layout/hProcess11"/>
    <dgm:cxn modelId="{E2CD44BE-5A4F-4716-B133-5F35B93CA870}" type="presParOf" srcId="{82D0BB50-165B-425C-B03C-898C299E392B}" destId="{7D84F1FC-BAC4-4193-8DDA-33283CD6A50D}"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C26F94-64DA-4F43-974D-F9FF3419CA32}" type="doc">
      <dgm:prSet loTypeId="urn:microsoft.com/office/officeart/2005/8/layout/process2" loCatId="process" qsTypeId="urn:microsoft.com/office/officeart/2005/8/quickstyle/simple1" qsCatId="simple" csTypeId="urn:microsoft.com/office/officeart/2005/8/colors/colorful3" csCatId="colorful" phldr="1"/>
      <dgm:spPr/>
    </dgm:pt>
    <dgm:pt modelId="{006F6236-6FF3-42F3-946E-F1DA5B4F2155}">
      <dgm:prSet phldrT="[Text]" custT="1"/>
      <dgm:spPr>
        <a:solidFill>
          <a:srgbClr val="B5CD85"/>
        </a:solidFill>
      </dgm:spPr>
      <dgm:t>
        <a:bodyPr/>
        <a:lstStyle/>
        <a:p>
          <a:pPr>
            <a:lnSpc>
              <a:spcPct val="70000"/>
            </a:lnSpc>
            <a:spcAft>
              <a:spcPts val="0"/>
            </a:spcAft>
          </a:pPr>
          <a:r>
            <a:rPr lang="en-US" sz="2000" b="1" dirty="0">
              <a:solidFill>
                <a:schemeClr val="tx1"/>
              </a:solidFill>
            </a:rPr>
            <a:t>2020</a:t>
          </a:r>
          <a:r>
            <a:rPr lang="en-US" sz="2000" dirty="0">
              <a:solidFill>
                <a:schemeClr val="tx1"/>
              </a:solidFill>
            </a:rPr>
            <a:t>           </a:t>
          </a:r>
        </a:p>
        <a:p>
          <a:pPr>
            <a:lnSpc>
              <a:spcPct val="70000"/>
            </a:lnSpc>
            <a:spcAft>
              <a:spcPts val="0"/>
            </a:spcAft>
          </a:pPr>
          <a:r>
            <a:rPr lang="en-US" sz="2000" dirty="0">
              <a:solidFill>
                <a:schemeClr val="tx1"/>
              </a:solidFill>
            </a:rPr>
            <a:t>Pilot Launch</a:t>
          </a:r>
        </a:p>
      </dgm:t>
    </dgm:pt>
    <dgm:pt modelId="{76A0A7E2-B700-4CE0-8AAA-A86F4237A2B5}" type="parTrans" cxnId="{BD8A1DAD-7241-4B97-84BA-A9DD4F99F400}">
      <dgm:prSet/>
      <dgm:spPr/>
      <dgm:t>
        <a:bodyPr/>
        <a:lstStyle/>
        <a:p>
          <a:endParaRPr lang="en-US"/>
        </a:p>
      </dgm:t>
    </dgm:pt>
    <dgm:pt modelId="{EEC7DEAA-6301-4252-B332-06095960141A}" type="sibTrans" cxnId="{BD8A1DAD-7241-4B97-84BA-A9DD4F99F400}">
      <dgm:prSet/>
      <dgm:spPr>
        <a:solidFill>
          <a:srgbClr val="B5CD85"/>
        </a:solidFill>
      </dgm:spPr>
      <dgm:t>
        <a:bodyPr/>
        <a:lstStyle/>
        <a:p>
          <a:endParaRPr lang="en-US"/>
        </a:p>
      </dgm:t>
    </dgm:pt>
    <dgm:pt modelId="{5ABE5B5A-04BA-4765-BC19-93128D162496}">
      <dgm:prSet phldrT="[Text]" custT="1"/>
      <dgm:spPr>
        <a:solidFill>
          <a:srgbClr val="84C69C"/>
        </a:solidFill>
      </dgm:spPr>
      <dgm:t>
        <a:bodyPr/>
        <a:lstStyle/>
        <a:p>
          <a:pPr>
            <a:lnSpc>
              <a:spcPct val="70000"/>
            </a:lnSpc>
            <a:spcAft>
              <a:spcPts val="0"/>
            </a:spcAft>
          </a:pPr>
          <a:r>
            <a:rPr lang="en-US" sz="2000" b="1" dirty="0">
              <a:solidFill>
                <a:schemeClr val="tx1"/>
              </a:solidFill>
            </a:rPr>
            <a:t>2021</a:t>
          </a:r>
          <a:r>
            <a:rPr lang="en-US" sz="2000" dirty="0">
              <a:solidFill>
                <a:schemeClr val="tx1"/>
              </a:solidFill>
            </a:rPr>
            <a:t> </a:t>
          </a:r>
        </a:p>
        <a:p>
          <a:pPr>
            <a:lnSpc>
              <a:spcPct val="70000"/>
            </a:lnSpc>
            <a:spcAft>
              <a:spcPts val="0"/>
            </a:spcAft>
          </a:pPr>
          <a:r>
            <a:rPr lang="en-US" sz="2000" dirty="0">
              <a:solidFill>
                <a:schemeClr val="tx1"/>
              </a:solidFill>
            </a:rPr>
            <a:t>Opted into pilot</a:t>
          </a:r>
        </a:p>
      </dgm:t>
    </dgm:pt>
    <dgm:pt modelId="{9CD7BB3C-ECCD-4431-9E13-E6C17D161B2F}" type="parTrans" cxnId="{A8217B9C-0F93-4A7F-9DAE-2666F3A861CC}">
      <dgm:prSet/>
      <dgm:spPr/>
      <dgm:t>
        <a:bodyPr/>
        <a:lstStyle/>
        <a:p>
          <a:endParaRPr lang="en-US"/>
        </a:p>
      </dgm:t>
    </dgm:pt>
    <dgm:pt modelId="{7AF20076-83E2-4ACE-8F33-82DB5A51A992}" type="sibTrans" cxnId="{A8217B9C-0F93-4A7F-9DAE-2666F3A861CC}">
      <dgm:prSet/>
      <dgm:spPr>
        <a:solidFill>
          <a:srgbClr val="84C69C"/>
        </a:solidFill>
      </dgm:spPr>
      <dgm:t>
        <a:bodyPr/>
        <a:lstStyle/>
        <a:p>
          <a:endParaRPr lang="en-US"/>
        </a:p>
      </dgm:t>
    </dgm:pt>
    <dgm:pt modelId="{C0A7BF70-3C0A-42D1-864E-382045B396FB}">
      <dgm:prSet phldrT="[Text]" custT="1"/>
      <dgm:spPr>
        <a:solidFill>
          <a:srgbClr val="84A7BE"/>
        </a:solidFill>
      </dgm:spPr>
      <dgm:t>
        <a:bodyPr/>
        <a:lstStyle/>
        <a:p>
          <a:pPr>
            <a:lnSpc>
              <a:spcPct val="70000"/>
            </a:lnSpc>
            <a:spcAft>
              <a:spcPts val="0"/>
            </a:spcAft>
          </a:pPr>
          <a:r>
            <a:rPr lang="en-US" sz="2000" b="1" dirty="0">
              <a:solidFill>
                <a:schemeClr val="tx1"/>
              </a:solidFill>
            </a:rPr>
            <a:t>Ongoing       </a:t>
          </a:r>
        </a:p>
        <a:p>
          <a:pPr>
            <a:lnSpc>
              <a:spcPct val="70000"/>
            </a:lnSpc>
            <a:spcAft>
              <a:spcPts val="0"/>
            </a:spcAft>
          </a:pPr>
          <a:r>
            <a:rPr lang="en-US" sz="2000" b="0" dirty="0">
              <a:solidFill>
                <a:schemeClr val="tx1"/>
              </a:solidFill>
            </a:rPr>
            <a:t>Monitoring</a:t>
          </a:r>
          <a:endParaRPr lang="en-US" sz="2000" dirty="0">
            <a:solidFill>
              <a:schemeClr val="tx1"/>
            </a:solidFill>
          </a:endParaRPr>
        </a:p>
      </dgm:t>
    </dgm:pt>
    <dgm:pt modelId="{90E2DF5E-91A6-4DB8-B2F8-F0D4B5EFC72F}" type="sibTrans" cxnId="{7EB5E584-0C59-433C-A116-AB8398C82FCC}">
      <dgm:prSet/>
      <dgm:spPr>
        <a:solidFill>
          <a:srgbClr val="84A7BE"/>
        </a:solidFill>
      </dgm:spPr>
      <dgm:t>
        <a:bodyPr/>
        <a:lstStyle/>
        <a:p>
          <a:endParaRPr lang="en-US"/>
        </a:p>
      </dgm:t>
    </dgm:pt>
    <dgm:pt modelId="{7C569110-74B8-4282-9AF9-90A7D42EDC50}" type="parTrans" cxnId="{7EB5E584-0C59-433C-A116-AB8398C82FCC}">
      <dgm:prSet/>
      <dgm:spPr/>
      <dgm:t>
        <a:bodyPr/>
        <a:lstStyle/>
        <a:p>
          <a:endParaRPr lang="en-US"/>
        </a:p>
      </dgm:t>
    </dgm:pt>
    <dgm:pt modelId="{A040C067-479D-44BA-BFC8-9A074DC26A38}" type="pres">
      <dgm:prSet presAssocID="{33C26F94-64DA-4F43-974D-F9FF3419CA32}" presName="linearFlow" presStyleCnt="0">
        <dgm:presLayoutVars>
          <dgm:resizeHandles val="exact"/>
        </dgm:presLayoutVars>
      </dgm:prSet>
      <dgm:spPr/>
    </dgm:pt>
    <dgm:pt modelId="{89560BD7-D08F-4800-BD3B-70DCFDBD7E5F}" type="pres">
      <dgm:prSet presAssocID="{006F6236-6FF3-42F3-946E-F1DA5B4F2155}" presName="node" presStyleLbl="node1" presStyleIdx="0" presStyleCnt="3">
        <dgm:presLayoutVars>
          <dgm:bulletEnabled val="1"/>
        </dgm:presLayoutVars>
      </dgm:prSet>
      <dgm:spPr/>
    </dgm:pt>
    <dgm:pt modelId="{6FEF3F08-86E4-40A6-8DD7-7CF260DBFBFF}" type="pres">
      <dgm:prSet presAssocID="{EEC7DEAA-6301-4252-B332-06095960141A}" presName="sibTrans" presStyleLbl="sibTrans2D1" presStyleIdx="0" presStyleCnt="2"/>
      <dgm:spPr/>
    </dgm:pt>
    <dgm:pt modelId="{288777AA-9C6C-4EF4-9EA6-26A634BC2C53}" type="pres">
      <dgm:prSet presAssocID="{EEC7DEAA-6301-4252-B332-06095960141A}" presName="connectorText" presStyleLbl="sibTrans2D1" presStyleIdx="0" presStyleCnt="2"/>
      <dgm:spPr/>
    </dgm:pt>
    <dgm:pt modelId="{47FA3A15-B276-4F5A-BA43-1FFF3E05E4AF}" type="pres">
      <dgm:prSet presAssocID="{5ABE5B5A-04BA-4765-BC19-93128D162496}" presName="node" presStyleLbl="node1" presStyleIdx="1" presStyleCnt="3">
        <dgm:presLayoutVars>
          <dgm:bulletEnabled val="1"/>
        </dgm:presLayoutVars>
      </dgm:prSet>
      <dgm:spPr/>
    </dgm:pt>
    <dgm:pt modelId="{56354185-F1BA-49A2-9CC7-7422D6D667D9}" type="pres">
      <dgm:prSet presAssocID="{7AF20076-83E2-4ACE-8F33-82DB5A51A992}" presName="sibTrans" presStyleLbl="sibTrans2D1" presStyleIdx="1" presStyleCnt="2"/>
      <dgm:spPr/>
    </dgm:pt>
    <dgm:pt modelId="{A42CF6FB-3C9C-4B29-8B5F-81E7130C892F}" type="pres">
      <dgm:prSet presAssocID="{7AF20076-83E2-4ACE-8F33-82DB5A51A992}" presName="connectorText" presStyleLbl="sibTrans2D1" presStyleIdx="1" presStyleCnt="2"/>
      <dgm:spPr/>
    </dgm:pt>
    <dgm:pt modelId="{EF865A9D-21AF-40B1-8E31-72B8EBC10775}" type="pres">
      <dgm:prSet presAssocID="{C0A7BF70-3C0A-42D1-864E-382045B396FB}" presName="node" presStyleLbl="node1" presStyleIdx="2" presStyleCnt="3">
        <dgm:presLayoutVars>
          <dgm:bulletEnabled val="1"/>
        </dgm:presLayoutVars>
      </dgm:prSet>
      <dgm:spPr/>
    </dgm:pt>
  </dgm:ptLst>
  <dgm:cxnLst>
    <dgm:cxn modelId="{32AF8B0C-92A4-4178-A10C-A9867C59548E}" type="presOf" srcId="{5ABE5B5A-04BA-4765-BC19-93128D162496}" destId="{47FA3A15-B276-4F5A-BA43-1FFF3E05E4AF}" srcOrd="0" destOrd="0" presId="urn:microsoft.com/office/officeart/2005/8/layout/process2"/>
    <dgm:cxn modelId="{BB17322D-5969-49F0-B954-61BC2261C9D9}" type="presOf" srcId="{006F6236-6FF3-42F3-946E-F1DA5B4F2155}" destId="{89560BD7-D08F-4800-BD3B-70DCFDBD7E5F}" srcOrd="0" destOrd="0" presId="urn:microsoft.com/office/officeart/2005/8/layout/process2"/>
    <dgm:cxn modelId="{7EB5E584-0C59-433C-A116-AB8398C82FCC}" srcId="{33C26F94-64DA-4F43-974D-F9FF3419CA32}" destId="{C0A7BF70-3C0A-42D1-864E-382045B396FB}" srcOrd="2" destOrd="0" parTransId="{7C569110-74B8-4282-9AF9-90A7D42EDC50}" sibTransId="{90E2DF5E-91A6-4DB8-B2F8-F0D4B5EFC72F}"/>
    <dgm:cxn modelId="{FAE07590-8FD0-4F8D-8926-F1D3E8935A35}" type="presOf" srcId="{7AF20076-83E2-4ACE-8F33-82DB5A51A992}" destId="{56354185-F1BA-49A2-9CC7-7422D6D667D9}" srcOrd="0" destOrd="0" presId="urn:microsoft.com/office/officeart/2005/8/layout/process2"/>
    <dgm:cxn modelId="{A8217B9C-0F93-4A7F-9DAE-2666F3A861CC}" srcId="{33C26F94-64DA-4F43-974D-F9FF3419CA32}" destId="{5ABE5B5A-04BA-4765-BC19-93128D162496}" srcOrd="1" destOrd="0" parTransId="{9CD7BB3C-ECCD-4431-9E13-E6C17D161B2F}" sibTransId="{7AF20076-83E2-4ACE-8F33-82DB5A51A992}"/>
    <dgm:cxn modelId="{D686B8AA-56AA-4B98-9A6D-FC4AD01C3003}" type="presOf" srcId="{7AF20076-83E2-4ACE-8F33-82DB5A51A992}" destId="{A42CF6FB-3C9C-4B29-8B5F-81E7130C892F}" srcOrd="1" destOrd="0" presId="urn:microsoft.com/office/officeart/2005/8/layout/process2"/>
    <dgm:cxn modelId="{BD8A1DAD-7241-4B97-84BA-A9DD4F99F400}" srcId="{33C26F94-64DA-4F43-974D-F9FF3419CA32}" destId="{006F6236-6FF3-42F3-946E-F1DA5B4F2155}" srcOrd="0" destOrd="0" parTransId="{76A0A7E2-B700-4CE0-8AAA-A86F4237A2B5}" sibTransId="{EEC7DEAA-6301-4252-B332-06095960141A}"/>
    <dgm:cxn modelId="{D5F53FB3-42B0-4101-851F-934C2DA2C09E}" type="presOf" srcId="{33C26F94-64DA-4F43-974D-F9FF3419CA32}" destId="{A040C067-479D-44BA-BFC8-9A074DC26A38}" srcOrd="0" destOrd="0" presId="urn:microsoft.com/office/officeart/2005/8/layout/process2"/>
    <dgm:cxn modelId="{A3F44AC9-24C8-4918-B76F-C2D3AA7849C1}" type="presOf" srcId="{EEC7DEAA-6301-4252-B332-06095960141A}" destId="{288777AA-9C6C-4EF4-9EA6-26A634BC2C53}" srcOrd="1" destOrd="0" presId="urn:microsoft.com/office/officeart/2005/8/layout/process2"/>
    <dgm:cxn modelId="{608A48D1-17CD-4908-8AA1-1481EC7F6164}" type="presOf" srcId="{C0A7BF70-3C0A-42D1-864E-382045B396FB}" destId="{EF865A9D-21AF-40B1-8E31-72B8EBC10775}" srcOrd="0" destOrd="0" presId="urn:microsoft.com/office/officeart/2005/8/layout/process2"/>
    <dgm:cxn modelId="{E85A92DD-0201-493E-A45A-271F8428FE7B}" type="presOf" srcId="{EEC7DEAA-6301-4252-B332-06095960141A}" destId="{6FEF3F08-86E4-40A6-8DD7-7CF260DBFBFF}" srcOrd="0" destOrd="0" presId="urn:microsoft.com/office/officeart/2005/8/layout/process2"/>
    <dgm:cxn modelId="{C8B94A51-2772-4537-BEA3-A79CD6779248}" type="presParOf" srcId="{A040C067-479D-44BA-BFC8-9A074DC26A38}" destId="{89560BD7-D08F-4800-BD3B-70DCFDBD7E5F}" srcOrd="0" destOrd="0" presId="urn:microsoft.com/office/officeart/2005/8/layout/process2"/>
    <dgm:cxn modelId="{C5E122CD-5311-4C4A-AB1D-151A37029D0E}" type="presParOf" srcId="{A040C067-479D-44BA-BFC8-9A074DC26A38}" destId="{6FEF3F08-86E4-40A6-8DD7-7CF260DBFBFF}" srcOrd="1" destOrd="0" presId="urn:microsoft.com/office/officeart/2005/8/layout/process2"/>
    <dgm:cxn modelId="{185AD168-5930-4A13-A6E3-9838940A1658}" type="presParOf" srcId="{6FEF3F08-86E4-40A6-8DD7-7CF260DBFBFF}" destId="{288777AA-9C6C-4EF4-9EA6-26A634BC2C53}" srcOrd="0" destOrd="0" presId="urn:microsoft.com/office/officeart/2005/8/layout/process2"/>
    <dgm:cxn modelId="{05DA7F6B-DDE4-4DB6-9663-7DDCAC63D4FB}" type="presParOf" srcId="{A040C067-479D-44BA-BFC8-9A074DC26A38}" destId="{47FA3A15-B276-4F5A-BA43-1FFF3E05E4AF}" srcOrd="2" destOrd="0" presId="urn:microsoft.com/office/officeart/2005/8/layout/process2"/>
    <dgm:cxn modelId="{EC1A52A3-305A-4943-98AE-5470C2FADAD7}" type="presParOf" srcId="{A040C067-479D-44BA-BFC8-9A074DC26A38}" destId="{56354185-F1BA-49A2-9CC7-7422D6D667D9}" srcOrd="3" destOrd="0" presId="urn:microsoft.com/office/officeart/2005/8/layout/process2"/>
    <dgm:cxn modelId="{D7927D0D-4CC8-4AE1-847C-3778078DD7A4}" type="presParOf" srcId="{56354185-F1BA-49A2-9CC7-7422D6D667D9}" destId="{A42CF6FB-3C9C-4B29-8B5F-81E7130C892F}" srcOrd="0" destOrd="0" presId="urn:microsoft.com/office/officeart/2005/8/layout/process2"/>
    <dgm:cxn modelId="{F115C5F3-BED2-4777-9724-80B6AED87F80}" type="presParOf" srcId="{A040C067-479D-44BA-BFC8-9A074DC26A38}" destId="{EF865A9D-21AF-40B1-8E31-72B8EBC10775}"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B50CF4-A3FE-4380-A79E-D56557D25E57}" type="doc">
      <dgm:prSet loTypeId="urn:microsoft.com/office/officeart/2005/8/layout/hierarchy2" loCatId="hierarchy" qsTypeId="urn:microsoft.com/office/officeart/2005/8/quickstyle/simple1" qsCatId="simple" csTypeId="urn:microsoft.com/office/officeart/2005/8/colors/accent3_2" csCatId="accent3" phldr="1"/>
      <dgm:spPr/>
      <dgm:t>
        <a:bodyPr/>
        <a:lstStyle/>
        <a:p>
          <a:endParaRPr lang="en-US"/>
        </a:p>
      </dgm:t>
    </dgm:pt>
    <dgm:pt modelId="{FEBB3DC6-6A2E-4E78-A8C4-D474B6B28BA0}">
      <dgm:prSet phldrT="[Text]"/>
      <dgm:spPr>
        <a:solidFill>
          <a:schemeClr val="accent1">
            <a:lumMod val="40000"/>
            <a:lumOff val="60000"/>
          </a:schemeClr>
        </a:solidFill>
        <a:ln>
          <a:solidFill>
            <a:schemeClr val="tx1"/>
          </a:solidFill>
        </a:ln>
      </dgm:spPr>
      <dgm:t>
        <a:bodyPr/>
        <a:lstStyle/>
        <a:p>
          <a:r>
            <a:rPr lang="en-US" dirty="0">
              <a:solidFill>
                <a:schemeClr val="tx1"/>
              </a:solidFill>
            </a:rPr>
            <a:t>Goal</a:t>
          </a:r>
        </a:p>
      </dgm:t>
    </dgm:pt>
    <dgm:pt modelId="{CB9FEAA1-CF26-431A-BC2C-001474549B92}" type="parTrans" cxnId="{7B9E50BF-36AF-4A95-83D9-B44B52E25FD6}">
      <dgm:prSet/>
      <dgm:spPr/>
      <dgm:t>
        <a:bodyPr/>
        <a:lstStyle/>
        <a:p>
          <a:endParaRPr lang="en-US">
            <a:solidFill>
              <a:schemeClr val="tx1"/>
            </a:solidFill>
          </a:endParaRPr>
        </a:p>
      </dgm:t>
    </dgm:pt>
    <dgm:pt modelId="{FDD89E1C-81D6-4989-A301-6C7381E45206}" type="sibTrans" cxnId="{7B9E50BF-36AF-4A95-83D9-B44B52E25FD6}">
      <dgm:prSet/>
      <dgm:spPr/>
      <dgm:t>
        <a:bodyPr/>
        <a:lstStyle/>
        <a:p>
          <a:endParaRPr lang="en-US">
            <a:solidFill>
              <a:schemeClr val="tx1"/>
            </a:solidFill>
          </a:endParaRPr>
        </a:p>
      </dgm:t>
    </dgm:pt>
    <dgm:pt modelId="{A53486AE-CB89-4C99-9709-64D027F4F0FB}">
      <dgm:prSet phldrT="[Text]"/>
      <dgm:spPr>
        <a:solidFill>
          <a:schemeClr val="accent1">
            <a:lumMod val="40000"/>
            <a:lumOff val="60000"/>
          </a:schemeClr>
        </a:solidFill>
        <a:ln>
          <a:solidFill>
            <a:schemeClr val="tx1"/>
          </a:solidFill>
        </a:ln>
      </dgm:spPr>
      <dgm:t>
        <a:bodyPr/>
        <a:lstStyle/>
        <a:p>
          <a:r>
            <a:rPr lang="en-US" dirty="0">
              <a:solidFill>
                <a:schemeClr val="tx1"/>
              </a:solidFill>
            </a:rPr>
            <a:t>Objective</a:t>
          </a:r>
        </a:p>
      </dgm:t>
    </dgm:pt>
    <dgm:pt modelId="{B4B20FF7-F2A6-4D34-8092-9F3C65D94E15}" type="parTrans" cxnId="{3DD193AA-56DE-4854-B443-CCD19F3156BA}">
      <dgm:prSet/>
      <dgm:spPr>
        <a:ln>
          <a:solidFill>
            <a:schemeClr val="tx1"/>
          </a:solidFill>
        </a:ln>
      </dgm:spPr>
      <dgm:t>
        <a:bodyPr/>
        <a:lstStyle/>
        <a:p>
          <a:endParaRPr lang="en-US">
            <a:solidFill>
              <a:schemeClr val="tx1"/>
            </a:solidFill>
          </a:endParaRPr>
        </a:p>
      </dgm:t>
    </dgm:pt>
    <dgm:pt modelId="{092FBE7D-2BD5-448D-9C03-FAB605C75C1F}" type="sibTrans" cxnId="{3DD193AA-56DE-4854-B443-CCD19F3156BA}">
      <dgm:prSet/>
      <dgm:spPr/>
      <dgm:t>
        <a:bodyPr/>
        <a:lstStyle/>
        <a:p>
          <a:endParaRPr lang="en-US">
            <a:solidFill>
              <a:schemeClr val="tx1"/>
            </a:solidFill>
          </a:endParaRPr>
        </a:p>
      </dgm:t>
    </dgm:pt>
    <dgm:pt modelId="{BF7DB762-78BE-4BB1-9D0B-DF4C52DFF7D9}">
      <dgm:prSet phldrT="[Text]"/>
      <dgm:spPr>
        <a:solidFill>
          <a:schemeClr val="accent1">
            <a:lumMod val="40000"/>
            <a:lumOff val="60000"/>
          </a:schemeClr>
        </a:solidFill>
        <a:ln>
          <a:solidFill>
            <a:schemeClr val="tx1"/>
          </a:solidFill>
        </a:ln>
      </dgm:spPr>
      <dgm:t>
        <a:bodyPr/>
        <a:lstStyle/>
        <a:p>
          <a:r>
            <a:rPr lang="en-US" dirty="0">
              <a:solidFill>
                <a:schemeClr val="tx1"/>
              </a:solidFill>
            </a:rPr>
            <a:t>Indicator </a:t>
          </a:r>
        </a:p>
      </dgm:t>
    </dgm:pt>
    <dgm:pt modelId="{36F7931B-2DC1-4754-876B-ADCBD9E84142}" type="parTrans" cxnId="{21156ECE-99B1-4E2A-BFEF-10E569172301}">
      <dgm:prSet/>
      <dgm:spPr>
        <a:ln>
          <a:solidFill>
            <a:schemeClr val="tx1"/>
          </a:solidFill>
        </a:ln>
      </dgm:spPr>
      <dgm:t>
        <a:bodyPr/>
        <a:lstStyle/>
        <a:p>
          <a:endParaRPr lang="en-US">
            <a:solidFill>
              <a:schemeClr val="tx1"/>
            </a:solidFill>
          </a:endParaRPr>
        </a:p>
      </dgm:t>
    </dgm:pt>
    <dgm:pt modelId="{DC9D2688-6DA7-4C3A-8DE3-6952AB58BF8C}" type="sibTrans" cxnId="{21156ECE-99B1-4E2A-BFEF-10E569172301}">
      <dgm:prSet/>
      <dgm:spPr/>
      <dgm:t>
        <a:bodyPr/>
        <a:lstStyle/>
        <a:p>
          <a:endParaRPr lang="en-US">
            <a:solidFill>
              <a:schemeClr val="tx1"/>
            </a:solidFill>
          </a:endParaRPr>
        </a:p>
      </dgm:t>
    </dgm:pt>
    <dgm:pt modelId="{0536EE02-8B6E-4B48-B3AF-99CD17265591}">
      <dgm:prSet phldrT="[Text]"/>
      <dgm:spPr>
        <a:solidFill>
          <a:schemeClr val="accent1">
            <a:lumMod val="40000"/>
            <a:lumOff val="60000"/>
          </a:schemeClr>
        </a:solidFill>
        <a:ln>
          <a:solidFill>
            <a:schemeClr val="tx1"/>
          </a:solidFill>
        </a:ln>
      </dgm:spPr>
      <dgm:t>
        <a:bodyPr/>
        <a:lstStyle/>
        <a:p>
          <a:r>
            <a:rPr lang="en-US" dirty="0">
              <a:solidFill>
                <a:schemeClr val="tx1"/>
              </a:solidFill>
            </a:rPr>
            <a:t>Indicator</a:t>
          </a:r>
        </a:p>
      </dgm:t>
    </dgm:pt>
    <dgm:pt modelId="{1AECB270-BFCA-4CB9-90A3-5A3FB5539ACF}" type="parTrans" cxnId="{C0D15C46-3595-405F-A68D-D8F8309E5E1A}">
      <dgm:prSet/>
      <dgm:spPr>
        <a:ln>
          <a:solidFill>
            <a:schemeClr val="tx1"/>
          </a:solidFill>
        </a:ln>
      </dgm:spPr>
      <dgm:t>
        <a:bodyPr/>
        <a:lstStyle/>
        <a:p>
          <a:endParaRPr lang="en-US">
            <a:solidFill>
              <a:schemeClr val="tx1"/>
            </a:solidFill>
          </a:endParaRPr>
        </a:p>
      </dgm:t>
    </dgm:pt>
    <dgm:pt modelId="{7663AAB1-9004-4BA6-A02E-411E6F13FB48}" type="sibTrans" cxnId="{C0D15C46-3595-405F-A68D-D8F8309E5E1A}">
      <dgm:prSet/>
      <dgm:spPr/>
      <dgm:t>
        <a:bodyPr/>
        <a:lstStyle/>
        <a:p>
          <a:endParaRPr lang="en-US">
            <a:solidFill>
              <a:schemeClr val="tx1"/>
            </a:solidFill>
          </a:endParaRPr>
        </a:p>
      </dgm:t>
    </dgm:pt>
    <dgm:pt modelId="{F13D0EA3-0104-43E4-8D11-06FE4FEB7825}">
      <dgm:prSet phldrT="[Text]"/>
      <dgm:spPr>
        <a:solidFill>
          <a:schemeClr val="accent1">
            <a:lumMod val="40000"/>
            <a:lumOff val="60000"/>
          </a:schemeClr>
        </a:solidFill>
        <a:ln>
          <a:solidFill>
            <a:schemeClr val="tx1"/>
          </a:solidFill>
        </a:ln>
      </dgm:spPr>
      <dgm:t>
        <a:bodyPr/>
        <a:lstStyle/>
        <a:p>
          <a:r>
            <a:rPr lang="en-US" dirty="0">
              <a:solidFill>
                <a:schemeClr val="tx1"/>
              </a:solidFill>
            </a:rPr>
            <a:t>Objective</a:t>
          </a:r>
        </a:p>
      </dgm:t>
    </dgm:pt>
    <dgm:pt modelId="{0AC9E576-2260-4A35-BA22-8C859F905465}" type="parTrans" cxnId="{35404E64-CF52-4193-9DCE-C8F37749A5E1}">
      <dgm:prSet/>
      <dgm:spPr>
        <a:ln>
          <a:solidFill>
            <a:schemeClr val="tx1"/>
          </a:solidFill>
        </a:ln>
      </dgm:spPr>
      <dgm:t>
        <a:bodyPr/>
        <a:lstStyle/>
        <a:p>
          <a:endParaRPr lang="en-US">
            <a:solidFill>
              <a:schemeClr val="tx1"/>
            </a:solidFill>
          </a:endParaRPr>
        </a:p>
      </dgm:t>
    </dgm:pt>
    <dgm:pt modelId="{615C3D26-CBCD-487D-99B1-A8A9FE601206}" type="sibTrans" cxnId="{35404E64-CF52-4193-9DCE-C8F37749A5E1}">
      <dgm:prSet/>
      <dgm:spPr/>
      <dgm:t>
        <a:bodyPr/>
        <a:lstStyle/>
        <a:p>
          <a:endParaRPr lang="en-US">
            <a:solidFill>
              <a:schemeClr val="tx1"/>
            </a:solidFill>
          </a:endParaRPr>
        </a:p>
      </dgm:t>
    </dgm:pt>
    <dgm:pt modelId="{6520BF42-1474-4AD8-84D2-4F0FE3C53DAB}">
      <dgm:prSet/>
      <dgm:spPr>
        <a:solidFill>
          <a:schemeClr val="accent1">
            <a:lumMod val="40000"/>
            <a:lumOff val="60000"/>
          </a:schemeClr>
        </a:solidFill>
        <a:ln>
          <a:solidFill>
            <a:schemeClr val="tx1"/>
          </a:solidFill>
        </a:ln>
      </dgm:spPr>
      <dgm:t>
        <a:bodyPr/>
        <a:lstStyle/>
        <a:p>
          <a:r>
            <a:rPr lang="en-US" dirty="0">
              <a:solidFill>
                <a:schemeClr val="tx1"/>
              </a:solidFill>
            </a:rPr>
            <a:t>Data</a:t>
          </a:r>
        </a:p>
      </dgm:t>
    </dgm:pt>
    <dgm:pt modelId="{21B02126-C45D-40ED-A99F-2D2CEF523E26}" type="parTrans" cxnId="{E973EFAF-2A60-4FF5-8700-327DD3F1EE44}">
      <dgm:prSet/>
      <dgm:spPr>
        <a:ln>
          <a:solidFill>
            <a:schemeClr val="tx1"/>
          </a:solidFill>
        </a:ln>
      </dgm:spPr>
      <dgm:t>
        <a:bodyPr/>
        <a:lstStyle/>
        <a:p>
          <a:endParaRPr lang="en-US">
            <a:solidFill>
              <a:schemeClr val="tx1"/>
            </a:solidFill>
          </a:endParaRPr>
        </a:p>
      </dgm:t>
    </dgm:pt>
    <dgm:pt modelId="{C7462A66-08A1-40AA-A8F6-D53C28DD297A}" type="sibTrans" cxnId="{E973EFAF-2A60-4FF5-8700-327DD3F1EE44}">
      <dgm:prSet/>
      <dgm:spPr/>
      <dgm:t>
        <a:bodyPr/>
        <a:lstStyle/>
        <a:p>
          <a:endParaRPr lang="en-US">
            <a:solidFill>
              <a:schemeClr val="tx1"/>
            </a:solidFill>
          </a:endParaRPr>
        </a:p>
      </dgm:t>
    </dgm:pt>
    <dgm:pt modelId="{F951BFA1-2A09-4048-826D-B47F6E942FC3}">
      <dgm:prSet/>
      <dgm:spPr>
        <a:solidFill>
          <a:schemeClr val="accent1">
            <a:lumMod val="40000"/>
            <a:lumOff val="60000"/>
          </a:schemeClr>
        </a:solidFill>
        <a:ln>
          <a:solidFill>
            <a:schemeClr val="tx1"/>
          </a:solidFill>
        </a:ln>
      </dgm:spPr>
      <dgm:t>
        <a:bodyPr/>
        <a:lstStyle/>
        <a:p>
          <a:r>
            <a:rPr lang="en-US" dirty="0">
              <a:solidFill>
                <a:schemeClr val="tx1"/>
              </a:solidFill>
            </a:rPr>
            <a:t>Data</a:t>
          </a:r>
        </a:p>
      </dgm:t>
    </dgm:pt>
    <dgm:pt modelId="{863BBE61-D5E5-482C-B3E8-56B47D90BAA0}" type="parTrans" cxnId="{228719D4-88B2-4F46-8BD6-F72280BE2007}">
      <dgm:prSet/>
      <dgm:spPr>
        <a:ln>
          <a:solidFill>
            <a:schemeClr val="tx1"/>
          </a:solidFill>
        </a:ln>
      </dgm:spPr>
      <dgm:t>
        <a:bodyPr/>
        <a:lstStyle/>
        <a:p>
          <a:endParaRPr lang="en-US">
            <a:solidFill>
              <a:schemeClr val="tx1"/>
            </a:solidFill>
          </a:endParaRPr>
        </a:p>
      </dgm:t>
    </dgm:pt>
    <dgm:pt modelId="{2BE4E1B8-881E-42C3-B6D0-B0F1EA589AB1}" type="sibTrans" cxnId="{228719D4-88B2-4F46-8BD6-F72280BE2007}">
      <dgm:prSet/>
      <dgm:spPr/>
      <dgm:t>
        <a:bodyPr/>
        <a:lstStyle/>
        <a:p>
          <a:endParaRPr lang="en-US">
            <a:solidFill>
              <a:schemeClr val="tx1"/>
            </a:solidFill>
          </a:endParaRPr>
        </a:p>
      </dgm:t>
    </dgm:pt>
    <dgm:pt modelId="{D4330EC2-AD5D-494E-9982-73A97DFC5F03}">
      <dgm:prSet/>
      <dgm:spPr>
        <a:solidFill>
          <a:schemeClr val="accent1">
            <a:lumMod val="40000"/>
            <a:lumOff val="60000"/>
          </a:schemeClr>
        </a:solidFill>
        <a:ln>
          <a:solidFill>
            <a:schemeClr val="tx1"/>
          </a:solidFill>
        </a:ln>
      </dgm:spPr>
      <dgm:t>
        <a:bodyPr/>
        <a:lstStyle/>
        <a:p>
          <a:r>
            <a:rPr lang="en-US" dirty="0">
              <a:solidFill>
                <a:schemeClr val="tx1"/>
              </a:solidFill>
            </a:rPr>
            <a:t>Details</a:t>
          </a:r>
        </a:p>
      </dgm:t>
    </dgm:pt>
    <dgm:pt modelId="{487E7804-2347-4938-BBA4-589FDE49531B}" type="parTrans" cxnId="{98116076-7BC1-4823-900A-EF8B2C454DB6}">
      <dgm:prSet/>
      <dgm:spPr>
        <a:ln>
          <a:solidFill>
            <a:schemeClr val="tx1"/>
          </a:solidFill>
        </a:ln>
      </dgm:spPr>
      <dgm:t>
        <a:bodyPr/>
        <a:lstStyle/>
        <a:p>
          <a:endParaRPr lang="en-US">
            <a:solidFill>
              <a:schemeClr val="tx1"/>
            </a:solidFill>
          </a:endParaRPr>
        </a:p>
      </dgm:t>
    </dgm:pt>
    <dgm:pt modelId="{819984C0-426B-4141-8FD5-B38A9A925A50}" type="sibTrans" cxnId="{98116076-7BC1-4823-900A-EF8B2C454DB6}">
      <dgm:prSet/>
      <dgm:spPr/>
      <dgm:t>
        <a:bodyPr/>
        <a:lstStyle/>
        <a:p>
          <a:endParaRPr lang="en-US">
            <a:solidFill>
              <a:schemeClr val="tx1"/>
            </a:solidFill>
          </a:endParaRPr>
        </a:p>
      </dgm:t>
    </dgm:pt>
    <dgm:pt modelId="{7EA7BE37-6A7F-49AD-BBA8-4F7C9DE29867}" type="pres">
      <dgm:prSet presAssocID="{3DB50CF4-A3FE-4380-A79E-D56557D25E57}" presName="diagram" presStyleCnt="0">
        <dgm:presLayoutVars>
          <dgm:chPref val="1"/>
          <dgm:dir/>
          <dgm:animOne val="branch"/>
          <dgm:animLvl val="lvl"/>
          <dgm:resizeHandles val="exact"/>
        </dgm:presLayoutVars>
      </dgm:prSet>
      <dgm:spPr/>
    </dgm:pt>
    <dgm:pt modelId="{2F77B003-9807-4E36-B526-9FA9555E3135}" type="pres">
      <dgm:prSet presAssocID="{FEBB3DC6-6A2E-4E78-A8C4-D474B6B28BA0}" presName="root1" presStyleCnt="0"/>
      <dgm:spPr/>
    </dgm:pt>
    <dgm:pt modelId="{7A92E758-C120-4417-AA12-51B0E5FCA440}" type="pres">
      <dgm:prSet presAssocID="{FEBB3DC6-6A2E-4E78-A8C4-D474B6B28BA0}" presName="LevelOneTextNode" presStyleLbl="node0" presStyleIdx="0" presStyleCnt="1">
        <dgm:presLayoutVars>
          <dgm:chPref val="3"/>
        </dgm:presLayoutVars>
      </dgm:prSet>
      <dgm:spPr/>
    </dgm:pt>
    <dgm:pt modelId="{B4D1F318-F890-42E8-AE47-71EE96A72235}" type="pres">
      <dgm:prSet presAssocID="{FEBB3DC6-6A2E-4E78-A8C4-D474B6B28BA0}" presName="level2hierChild" presStyleCnt="0"/>
      <dgm:spPr/>
    </dgm:pt>
    <dgm:pt modelId="{515D5264-DA3C-44E4-B66A-C5C171D4FAE0}" type="pres">
      <dgm:prSet presAssocID="{B4B20FF7-F2A6-4D34-8092-9F3C65D94E15}" presName="conn2-1" presStyleLbl="parChTrans1D2" presStyleIdx="0" presStyleCnt="2"/>
      <dgm:spPr/>
    </dgm:pt>
    <dgm:pt modelId="{FEDF1B80-3323-420F-961E-491A8904B4C9}" type="pres">
      <dgm:prSet presAssocID="{B4B20FF7-F2A6-4D34-8092-9F3C65D94E15}" presName="connTx" presStyleLbl="parChTrans1D2" presStyleIdx="0" presStyleCnt="2"/>
      <dgm:spPr/>
    </dgm:pt>
    <dgm:pt modelId="{5F8F179A-B7B1-4960-B2BA-DF9418D83965}" type="pres">
      <dgm:prSet presAssocID="{A53486AE-CB89-4C99-9709-64D027F4F0FB}" presName="root2" presStyleCnt="0"/>
      <dgm:spPr/>
    </dgm:pt>
    <dgm:pt modelId="{2067975C-5AC1-4450-8E03-7670948F3545}" type="pres">
      <dgm:prSet presAssocID="{A53486AE-CB89-4C99-9709-64D027F4F0FB}" presName="LevelTwoTextNode" presStyleLbl="node2" presStyleIdx="0" presStyleCnt="2">
        <dgm:presLayoutVars>
          <dgm:chPref val="3"/>
        </dgm:presLayoutVars>
      </dgm:prSet>
      <dgm:spPr/>
    </dgm:pt>
    <dgm:pt modelId="{7B75C31F-1825-4EAB-9B47-9D6881278606}" type="pres">
      <dgm:prSet presAssocID="{A53486AE-CB89-4C99-9709-64D027F4F0FB}" presName="level3hierChild" presStyleCnt="0"/>
      <dgm:spPr/>
    </dgm:pt>
    <dgm:pt modelId="{16FDB52E-9D1F-4523-8BB0-2258820A01D3}" type="pres">
      <dgm:prSet presAssocID="{36F7931B-2DC1-4754-876B-ADCBD9E84142}" presName="conn2-1" presStyleLbl="parChTrans1D3" presStyleIdx="0" presStyleCnt="2"/>
      <dgm:spPr/>
    </dgm:pt>
    <dgm:pt modelId="{12042B1F-DA37-426D-BE90-8F1489F34F19}" type="pres">
      <dgm:prSet presAssocID="{36F7931B-2DC1-4754-876B-ADCBD9E84142}" presName="connTx" presStyleLbl="parChTrans1D3" presStyleIdx="0" presStyleCnt="2"/>
      <dgm:spPr/>
    </dgm:pt>
    <dgm:pt modelId="{DBE45D07-D0CE-4D2C-974F-17F56B7BD816}" type="pres">
      <dgm:prSet presAssocID="{BF7DB762-78BE-4BB1-9D0B-DF4C52DFF7D9}" presName="root2" presStyleCnt="0"/>
      <dgm:spPr/>
    </dgm:pt>
    <dgm:pt modelId="{B6D1531E-5408-4440-AFB1-CF8ACF0B357E}" type="pres">
      <dgm:prSet presAssocID="{BF7DB762-78BE-4BB1-9D0B-DF4C52DFF7D9}" presName="LevelTwoTextNode" presStyleLbl="node3" presStyleIdx="0" presStyleCnt="2">
        <dgm:presLayoutVars>
          <dgm:chPref val="3"/>
        </dgm:presLayoutVars>
      </dgm:prSet>
      <dgm:spPr/>
    </dgm:pt>
    <dgm:pt modelId="{E2C61E3B-4C91-42BD-BE60-7C32F80E84BB}" type="pres">
      <dgm:prSet presAssocID="{BF7DB762-78BE-4BB1-9D0B-DF4C52DFF7D9}" presName="level3hierChild" presStyleCnt="0"/>
      <dgm:spPr/>
    </dgm:pt>
    <dgm:pt modelId="{EBC5FC56-0456-4DF0-A9FB-EB2462CFA07E}" type="pres">
      <dgm:prSet presAssocID="{21B02126-C45D-40ED-A99F-2D2CEF523E26}" presName="conn2-1" presStyleLbl="parChTrans1D4" presStyleIdx="0" presStyleCnt="3"/>
      <dgm:spPr/>
    </dgm:pt>
    <dgm:pt modelId="{6C703985-BB7B-47B1-934E-28126F4A39BB}" type="pres">
      <dgm:prSet presAssocID="{21B02126-C45D-40ED-A99F-2D2CEF523E26}" presName="connTx" presStyleLbl="parChTrans1D4" presStyleIdx="0" presStyleCnt="3"/>
      <dgm:spPr/>
    </dgm:pt>
    <dgm:pt modelId="{548C1F23-5268-47E2-8108-807CE1C9B04E}" type="pres">
      <dgm:prSet presAssocID="{6520BF42-1474-4AD8-84D2-4F0FE3C53DAB}" presName="root2" presStyleCnt="0"/>
      <dgm:spPr/>
    </dgm:pt>
    <dgm:pt modelId="{0779E247-1387-41C6-99AB-61CD47158856}" type="pres">
      <dgm:prSet presAssocID="{6520BF42-1474-4AD8-84D2-4F0FE3C53DAB}" presName="LevelTwoTextNode" presStyleLbl="node4" presStyleIdx="0" presStyleCnt="3">
        <dgm:presLayoutVars>
          <dgm:chPref val="3"/>
        </dgm:presLayoutVars>
      </dgm:prSet>
      <dgm:spPr/>
    </dgm:pt>
    <dgm:pt modelId="{02909DC8-7FFF-4CF0-AE9B-33CFC82FF126}" type="pres">
      <dgm:prSet presAssocID="{6520BF42-1474-4AD8-84D2-4F0FE3C53DAB}" presName="level3hierChild" presStyleCnt="0"/>
      <dgm:spPr/>
    </dgm:pt>
    <dgm:pt modelId="{C833D458-C2D7-44B7-A44B-260DAEE046CA}" type="pres">
      <dgm:prSet presAssocID="{487E7804-2347-4938-BBA4-589FDE49531B}" presName="conn2-1" presStyleLbl="parChTrans1D4" presStyleIdx="1" presStyleCnt="3"/>
      <dgm:spPr/>
    </dgm:pt>
    <dgm:pt modelId="{1EC6D3A3-5298-4841-BC6A-9F8325AF1CF0}" type="pres">
      <dgm:prSet presAssocID="{487E7804-2347-4938-BBA4-589FDE49531B}" presName="connTx" presStyleLbl="parChTrans1D4" presStyleIdx="1" presStyleCnt="3"/>
      <dgm:spPr/>
    </dgm:pt>
    <dgm:pt modelId="{04047B6F-9F50-4298-A542-3CC4EF1F26DC}" type="pres">
      <dgm:prSet presAssocID="{D4330EC2-AD5D-494E-9982-73A97DFC5F03}" presName="root2" presStyleCnt="0"/>
      <dgm:spPr/>
    </dgm:pt>
    <dgm:pt modelId="{B55CBE90-0BA5-4C26-ABA8-19846539BB64}" type="pres">
      <dgm:prSet presAssocID="{D4330EC2-AD5D-494E-9982-73A97DFC5F03}" presName="LevelTwoTextNode" presStyleLbl="node4" presStyleIdx="1" presStyleCnt="3">
        <dgm:presLayoutVars>
          <dgm:chPref val="3"/>
        </dgm:presLayoutVars>
      </dgm:prSet>
      <dgm:spPr/>
    </dgm:pt>
    <dgm:pt modelId="{24275C6D-3AD4-4776-B134-7C42AA87B0E2}" type="pres">
      <dgm:prSet presAssocID="{D4330EC2-AD5D-494E-9982-73A97DFC5F03}" presName="level3hierChild" presStyleCnt="0"/>
      <dgm:spPr/>
    </dgm:pt>
    <dgm:pt modelId="{D09F2750-0517-4853-8DE0-995E2C881DC7}" type="pres">
      <dgm:prSet presAssocID="{863BBE61-D5E5-482C-B3E8-56B47D90BAA0}" presName="conn2-1" presStyleLbl="parChTrans1D4" presStyleIdx="2" presStyleCnt="3"/>
      <dgm:spPr/>
    </dgm:pt>
    <dgm:pt modelId="{6248403B-1FCA-4058-AB70-DF4D8701AD15}" type="pres">
      <dgm:prSet presAssocID="{863BBE61-D5E5-482C-B3E8-56B47D90BAA0}" presName="connTx" presStyleLbl="parChTrans1D4" presStyleIdx="2" presStyleCnt="3"/>
      <dgm:spPr/>
    </dgm:pt>
    <dgm:pt modelId="{29607EC2-C1C1-4847-A21E-0A3CD0BB9F1C}" type="pres">
      <dgm:prSet presAssocID="{F951BFA1-2A09-4048-826D-B47F6E942FC3}" presName="root2" presStyleCnt="0"/>
      <dgm:spPr/>
    </dgm:pt>
    <dgm:pt modelId="{44FC0A30-7DF2-4824-BC22-E8F3C1CEFE0E}" type="pres">
      <dgm:prSet presAssocID="{F951BFA1-2A09-4048-826D-B47F6E942FC3}" presName="LevelTwoTextNode" presStyleLbl="node4" presStyleIdx="2" presStyleCnt="3">
        <dgm:presLayoutVars>
          <dgm:chPref val="3"/>
        </dgm:presLayoutVars>
      </dgm:prSet>
      <dgm:spPr/>
    </dgm:pt>
    <dgm:pt modelId="{3FCE9E01-7AD3-48E0-BA01-B4EE3E647203}" type="pres">
      <dgm:prSet presAssocID="{F951BFA1-2A09-4048-826D-B47F6E942FC3}" presName="level3hierChild" presStyleCnt="0"/>
      <dgm:spPr/>
    </dgm:pt>
    <dgm:pt modelId="{051FF895-504A-40DE-834E-DC26F8EEA44C}" type="pres">
      <dgm:prSet presAssocID="{1AECB270-BFCA-4CB9-90A3-5A3FB5539ACF}" presName="conn2-1" presStyleLbl="parChTrans1D3" presStyleIdx="1" presStyleCnt="2"/>
      <dgm:spPr/>
    </dgm:pt>
    <dgm:pt modelId="{D4B9E1CD-DE52-445D-BC20-EF25D477D983}" type="pres">
      <dgm:prSet presAssocID="{1AECB270-BFCA-4CB9-90A3-5A3FB5539ACF}" presName="connTx" presStyleLbl="parChTrans1D3" presStyleIdx="1" presStyleCnt="2"/>
      <dgm:spPr/>
    </dgm:pt>
    <dgm:pt modelId="{F134E93C-7F38-41A1-B2F3-20E709B4F072}" type="pres">
      <dgm:prSet presAssocID="{0536EE02-8B6E-4B48-B3AF-99CD17265591}" presName="root2" presStyleCnt="0"/>
      <dgm:spPr/>
    </dgm:pt>
    <dgm:pt modelId="{ADDDAC7B-E3D6-49A6-B07F-5B509823551C}" type="pres">
      <dgm:prSet presAssocID="{0536EE02-8B6E-4B48-B3AF-99CD17265591}" presName="LevelTwoTextNode" presStyleLbl="node3" presStyleIdx="1" presStyleCnt="2">
        <dgm:presLayoutVars>
          <dgm:chPref val="3"/>
        </dgm:presLayoutVars>
      </dgm:prSet>
      <dgm:spPr/>
    </dgm:pt>
    <dgm:pt modelId="{0976592B-D258-461D-9D3B-D1E0B2E78DA2}" type="pres">
      <dgm:prSet presAssocID="{0536EE02-8B6E-4B48-B3AF-99CD17265591}" presName="level3hierChild" presStyleCnt="0"/>
      <dgm:spPr/>
    </dgm:pt>
    <dgm:pt modelId="{B14D72A6-2566-478F-8329-F0503A48A25A}" type="pres">
      <dgm:prSet presAssocID="{0AC9E576-2260-4A35-BA22-8C859F905465}" presName="conn2-1" presStyleLbl="parChTrans1D2" presStyleIdx="1" presStyleCnt="2"/>
      <dgm:spPr/>
    </dgm:pt>
    <dgm:pt modelId="{A2F82DF2-F065-4E4D-BB22-AB86E4784FCA}" type="pres">
      <dgm:prSet presAssocID="{0AC9E576-2260-4A35-BA22-8C859F905465}" presName="connTx" presStyleLbl="parChTrans1D2" presStyleIdx="1" presStyleCnt="2"/>
      <dgm:spPr/>
    </dgm:pt>
    <dgm:pt modelId="{5513B05E-21E9-4762-AB8F-D8D671B4E762}" type="pres">
      <dgm:prSet presAssocID="{F13D0EA3-0104-43E4-8D11-06FE4FEB7825}" presName="root2" presStyleCnt="0"/>
      <dgm:spPr/>
    </dgm:pt>
    <dgm:pt modelId="{91A77FF6-E23E-49A6-AD5C-ECB43AABFCC5}" type="pres">
      <dgm:prSet presAssocID="{F13D0EA3-0104-43E4-8D11-06FE4FEB7825}" presName="LevelTwoTextNode" presStyleLbl="node2" presStyleIdx="1" presStyleCnt="2">
        <dgm:presLayoutVars>
          <dgm:chPref val="3"/>
        </dgm:presLayoutVars>
      </dgm:prSet>
      <dgm:spPr/>
    </dgm:pt>
    <dgm:pt modelId="{46FE6174-D5D0-4D2B-B89C-45F728FA072C}" type="pres">
      <dgm:prSet presAssocID="{F13D0EA3-0104-43E4-8D11-06FE4FEB7825}" presName="level3hierChild" presStyleCnt="0"/>
      <dgm:spPr/>
    </dgm:pt>
  </dgm:ptLst>
  <dgm:cxnLst>
    <dgm:cxn modelId="{0DC62403-CF51-42FB-9A60-9E03BA77EA05}" type="presOf" srcId="{36F7931B-2DC1-4754-876B-ADCBD9E84142}" destId="{16FDB52E-9D1F-4523-8BB0-2258820A01D3}" srcOrd="0" destOrd="0" presId="urn:microsoft.com/office/officeart/2005/8/layout/hierarchy2"/>
    <dgm:cxn modelId="{63806A07-00BC-4EB3-B228-639CE74EA113}" type="presOf" srcId="{FEBB3DC6-6A2E-4E78-A8C4-D474B6B28BA0}" destId="{7A92E758-C120-4417-AA12-51B0E5FCA440}" srcOrd="0" destOrd="0" presId="urn:microsoft.com/office/officeart/2005/8/layout/hierarchy2"/>
    <dgm:cxn modelId="{09BDD01C-9AAC-412A-9966-6CE182E1B79C}" type="presOf" srcId="{B4B20FF7-F2A6-4D34-8092-9F3C65D94E15}" destId="{FEDF1B80-3323-420F-961E-491A8904B4C9}" srcOrd="1" destOrd="0" presId="urn:microsoft.com/office/officeart/2005/8/layout/hierarchy2"/>
    <dgm:cxn modelId="{BD546321-95EC-4B84-A0F0-9FE78CB2E8B5}" type="presOf" srcId="{BF7DB762-78BE-4BB1-9D0B-DF4C52DFF7D9}" destId="{B6D1531E-5408-4440-AFB1-CF8ACF0B357E}" srcOrd="0" destOrd="0" presId="urn:microsoft.com/office/officeart/2005/8/layout/hierarchy2"/>
    <dgm:cxn modelId="{2F65342E-BCF5-4F5A-A5A1-D9E05B4DC655}" type="presOf" srcId="{A53486AE-CB89-4C99-9709-64D027F4F0FB}" destId="{2067975C-5AC1-4450-8E03-7670948F3545}" srcOrd="0" destOrd="0" presId="urn:microsoft.com/office/officeart/2005/8/layout/hierarchy2"/>
    <dgm:cxn modelId="{A70D8C3B-2D2C-4DAE-87CE-9E96A395BE76}" type="presOf" srcId="{3DB50CF4-A3FE-4380-A79E-D56557D25E57}" destId="{7EA7BE37-6A7F-49AD-BBA8-4F7C9DE29867}" srcOrd="0" destOrd="0" presId="urn:microsoft.com/office/officeart/2005/8/layout/hierarchy2"/>
    <dgm:cxn modelId="{35404E64-CF52-4193-9DCE-C8F37749A5E1}" srcId="{FEBB3DC6-6A2E-4E78-A8C4-D474B6B28BA0}" destId="{F13D0EA3-0104-43E4-8D11-06FE4FEB7825}" srcOrd="1" destOrd="0" parTransId="{0AC9E576-2260-4A35-BA22-8C859F905465}" sibTransId="{615C3D26-CBCD-487D-99B1-A8A9FE601206}"/>
    <dgm:cxn modelId="{FF8C5A64-FB58-40CB-8452-EDE936640443}" type="presOf" srcId="{21B02126-C45D-40ED-A99F-2D2CEF523E26}" destId="{6C703985-BB7B-47B1-934E-28126F4A39BB}" srcOrd="1" destOrd="0" presId="urn:microsoft.com/office/officeart/2005/8/layout/hierarchy2"/>
    <dgm:cxn modelId="{C0D15C46-3595-405F-A68D-D8F8309E5E1A}" srcId="{A53486AE-CB89-4C99-9709-64D027F4F0FB}" destId="{0536EE02-8B6E-4B48-B3AF-99CD17265591}" srcOrd="1" destOrd="0" parTransId="{1AECB270-BFCA-4CB9-90A3-5A3FB5539ACF}" sibTransId="{7663AAB1-9004-4BA6-A02E-411E6F13FB48}"/>
    <dgm:cxn modelId="{6598B274-3B3F-4D1B-8A2A-8356E23BFB86}" type="presOf" srcId="{863BBE61-D5E5-482C-B3E8-56B47D90BAA0}" destId="{6248403B-1FCA-4058-AB70-DF4D8701AD15}" srcOrd="1" destOrd="0" presId="urn:microsoft.com/office/officeart/2005/8/layout/hierarchy2"/>
    <dgm:cxn modelId="{3D652D55-F4BA-4146-B517-FE4175EF5F24}" type="presOf" srcId="{21B02126-C45D-40ED-A99F-2D2CEF523E26}" destId="{EBC5FC56-0456-4DF0-A9FB-EB2462CFA07E}" srcOrd="0" destOrd="0" presId="urn:microsoft.com/office/officeart/2005/8/layout/hierarchy2"/>
    <dgm:cxn modelId="{98116076-7BC1-4823-900A-EF8B2C454DB6}" srcId="{6520BF42-1474-4AD8-84D2-4F0FE3C53DAB}" destId="{D4330EC2-AD5D-494E-9982-73A97DFC5F03}" srcOrd="0" destOrd="0" parTransId="{487E7804-2347-4938-BBA4-589FDE49531B}" sibTransId="{819984C0-426B-4141-8FD5-B38A9A925A50}"/>
    <dgm:cxn modelId="{CBA32B5A-A104-40E4-8410-A0B9E99CCB01}" type="presOf" srcId="{0AC9E576-2260-4A35-BA22-8C859F905465}" destId="{B14D72A6-2566-478F-8329-F0503A48A25A}" srcOrd="0" destOrd="0" presId="urn:microsoft.com/office/officeart/2005/8/layout/hierarchy2"/>
    <dgm:cxn modelId="{0C96B37D-BA45-4F47-A9DE-337AB06F7CD6}" type="presOf" srcId="{487E7804-2347-4938-BBA4-589FDE49531B}" destId="{1EC6D3A3-5298-4841-BC6A-9F8325AF1CF0}" srcOrd="1" destOrd="0" presId="urn:microsoft.com/office/officeart/2005/8/layout/hierarchy2"/>
    <dgm:cxn modelId="{7D6B9582-3F86-4C88-8B66-F4681A1FB0CA}" type="presOf" srcId="{1AECB270-BFCA-4CB9-90A3-5A3FB5539ACF}" destId="{051FF895-504A-40DE-834E-DC26F8EEA44C}" srcOrd="0" destOrd="0" presId="urn:microsoft.com/office/officeart/2005/8/layout/hierarchy2"/>
    <dgm:cxn modelId="{A64C3C95-E3FE-4B86-BA6D-A01E74517FAB}" type="presOf" srcId="{487E7804-2347-4938-BBA4-589FDE49531B}" destId="{C833D458-C2D7-44B7-A44B-260DAEE046CA}" srcOrd="0" destOrd="0" presId="urn:microsoft.com/office/officeart/2005/8/layout/hierarchy2"/>
    <dgm:cxn modelId="{E4319995-E6BB-4BBE-A4A0-B1A148B8B795}" type="presOf" srcId="{B4B20FF7-F2A6-4D34-8092-9F3C65D94E15}" destId="{515D5264-DA3C-44E4-B66A-C5C171D4FAE0}" srcOrd="0" destOrd="0" presId="urn:microsoft.com/office/officeart/2005/8/layout/hierarchy2"/>
    <dgm:cxn modelId="{26AC529B-B082-4DB6-AA0C-01A2FDC653AA}" type="presOf" srcId="{36F7931B-2DC1-4754-876B-ADCBD9E84142}" destId="{12042B1F-DA37-426D-BE90-8F1489F34F19}" srcOrd="1" destOrd="0" presId="urn:microsoft.com/office/officeart/2005/8/layout/hierarchy2"/>
    <dgm:cxn modelId="{96A42BA2-D4FA-4A1D-A821-6852B95E870A}" type="presOf" srcId="{1AECB270-BFCA-4CB9-90A3-5A3FB5539ACF}" destId="{D4B9E1CD-DE52-445D-BC20-EF25D477D983}" srcOrd="1" destOrd="0" presId="urn:microsoft.com/office/officeart/2005/8/layout/hierarchy2"/>
    <dgm:cxn modelId="{3DD193AA-56DE-4854-B443-CCD19F3156BA}" srcId="{FEBB3DC6-6A2E-4E78-A8C4-D474B6B28BA0}" destId="{A53486AE-CB89-4C99-9709-64D027F4F0FB}" srcOrd="0" destOrd="0" parTransId="{B4B20FF7-F2A6-4D34-8092-9F3C65D94E15}" sibTransId="{092FBE7D-2BD5-448D-9C03-FAB605C75C1F}"/>
    <dgm:cxn modelId="{151892AC-F9FE-458D-9377-D4ED06843D53}" type="presOf" srcId="{F951BFA1-2A09-4048-826D-B47F6E942FC3}" destId="{44FC0A30-7DF2-4824-BC22-E8F3C1CEFE0E}" srcOrd="0" destOrd="0" presId="urn:microsoft.com/office/officeart/2005/8/layout/hierarchy2"/>
    <dgm:cxn modelId="{1B8AE2AD-F306-444D-BE0B-D8F284AA6C98}" type="presOf" srcId="{F13D0EA3-0104-43E4-8D11-06FE4FEB7825}" destId="{91A77FF6-E23E-49A6-AD5C-ECB43AABFCC5}" srcOrd="0" destOrd="0" presId="urn:microsoft.com/office/officeart/2005/8/layout/hierarchy2"/>
    <dgm:cxn modelId="{E973EFAF-2A60-4FF5-8700-327DD3F1EE44}" srcId="{BF7DB762-78BE-4BB1-9D0B-DF4C52DFF7D9}" destId="{6520BF42-1474-4AD8-84D2-4F0FE3C53DAB}" srcOrd="0" destOrd="0" parTransId="{21B02126-C45D-40ED-A99F-2D2CEF523E26}" sibTransId="{C7462A66-08A1-40AA-A8F6-D53C28DD297A}"/>
    <dgm:cxn modelId="{CC9025B6-3E0F-4EA6-9391-6E9EDD867E05}" type="presOf" srcId="{0536EE02-8B6E-4B48-B3AF-99CD17265591}" destId="{ADDDAC7B-E3D6-49A6-B07F-5B509823551C}" srcOrd="0" destOrd="0" presId="urn:microsoft.com/office/officeart/2005/8/layout/hierarchy2"/>
    <dgm:cxn modelId="{7B9E50BF-36AF-4A95-83D9-B44B52E25FD6}" srcId="{3DB50CF4-A3FE-4380-A79E-D56557D25E57}" destId="{FEBB3DC6-6A2E-4E78-A8C4-D474B6B28BA0}" srcOrd="0" destOrd="0" parTransId="{CB9FEAA1-CF26-431A-BC2C-001474549B92}" sibTransId="{FDD89E1C-81D6-4989-A301-6C7381E45206}"/>
    <dgm:cxn modelId="{21156ECE-99B1-4E2A-BFEF-10E569172301}" srcId="{A53486AE-CB89-4C99-9709-64D027F4F0FB}" destId="{BF7DB762-78BE-4BB1-9D0B-DF4C52DFF7D9}" srcOrd="0" destOrd="0" parTransId="{36F7931B-2DC1-4754-876B-ADCBD9E84142}" sibTransId="{DC9D2688-6DA7-4C3A-8DE3-6952AB58BF8C}"/>
    <dgm:cxn modelId="{228719D4-88B2-4F46-8BD6-F72280BE2007}" srcId="{BF7DB762-78BE-4BB1-9D0B-DF4C52DFF7D9}" destId="{F951BFA1-2A09-4048-826D-B47F6E942FC3}" srcOrd="1" destOrd="0" parTransId="{863BBE61-D5E5-482C-B3E8-56B47D90BAA0}" sibTransId="{2BE4E1B8-881E-42C3-B6D0-B0F1EA589AB1}"/>
    <dgm:cxn modelId="{34C8EBEA-A46B-4D50-9D30-81AEC16AC891}" type="presOf" srcId="{D4330EC2-AD5D-494E-9982-73A97DFC5F03}" destId="{B55CBE90-0BA5-4C26-ABA8-19846539BB64}" srcOrd="0" destOrd="0" presId="urn:microsoft.com/office/officeart/2005/8/layout/hierarchy2"/>
    <dgm:cxn modelId="{942F81EF-3961-48BC-9528-A0A4C1449322}" type="presOf" srcId="{0AC9E576-2260-4A35-BA22-8C859F905465}" destId="{A2F82DF2-F065-4E4D-BB22-AB86E4784FCA}" srcOrd="1" destOrd="0" presId="urn:microsoft.com/office/officeart/2005/8/layout/hierarchy2"/>
    <dgm:cxn modelId="{9A70D4F9-FBCB-4C56-9302-735525A8DA23}" type="presOf" srcId="{6520BF42-1474-4AD8-84D2-4F0FE3C53DAB}" destId="{0779E247-1387-41C6-99AB-61CD47158856}" srcOrd="0" destOrd="0" presId="urn:microsoft.com/office/officeart/2005/8/layout/hierarchy2"/>
    <dgm:cxn modelId="{62FF3FFA-4BD3-4092-A302-43B399A04A70}" type="presOf" srcId="{863BBE61-D5E5-482C-B3E8-56B47D90BAA0}" destId="{D09F2750-0517-4853-8DE0-995E2C881DC7}" srcOrd="0" destOrd="0" presId="urn:microsoft.com/office/officeart/2005/8/layout/hierarchy2"/>
    <dgm:cxn modelId="{0037C60C-54FC-4C5C-A1F0-3632D2471BC5}" type="presParOf" srcId="{7EA7BE37-6A7F-49AD-BBA8-4F7C9DE29867}" destId="{2F77B003-9807-4E36-B526-9FA9555E3135}" srcOrd="0" destOrd="0" presId="urn:microsoft.com/office/officeart/2005/8/layout/hierarchy2"/>
    <dgm:cxn modelId="{3E465910-C2B9-4544-8C25-C4F159B9945B}" type="presParOf" srcId="{2F77B003-9807-4E36-B526-9FA9555E3135}" destId="{7A92E758-C120-4417-AA12-51B0E5FCA440}" srcOrd="0" destOrd="0" presId="urn:microsoft.com/office/officeart/2005/8/layout/hierarchy2"/>
    <dgm:cxn modelId="{E1112B3C-9501-4F72-B0CA-DFA7ABF222B6}" type="presParOf" srcId="{2F77B003-9807-4E36-B526-9FA9555E3135}" destId="{B4D1F318-F890-42E8-AE47-71EE96A72235}" srcOrd="1" destOrd="0" presId="urn:microsoft.com/office/officeart/2005/8/layout/hierarchy2"/>
    <dgm:cxn modelId="{58D1348D-5975-4DBA-93A6-A60E9D9399B6}" type="presParOf" srcId="{B4D1F318-F890-42E8-AE47-71EE96A72235}" destId="{515D5264-DA3C-44E4-B66A-C5C171D4FAE0}" srcOrd="0" destOrd="0" presId="urn:microsoft.com/office/officeart/2005/8/layout/hierarchy2"/>
    <dgm:cxn modelId="{02137AEC-6C0E-4A9C-A7E6-B5F3ED56A9ED}" type="presParOf" srcId="{515D5264-DA3C-44E4-B66A-C5C171D4FAE0}" destId="{FEDF1B80-3323-420F-961E-491A8904B4C9}" srcOrd="0" destOrd="0" presId="urn:microsoft.com/office/officeart/2005/8/layout/hierarchy2"/>
    <dgm:cxn modelId="{6E95C307-FD54-4DC7-8723-3EC8668C2514}" type="presParOf" srcId="{B4D1F318-F890-42E8-AE47-71EE96A72235}" destId="{5F8F179A-B7B1-4960-B2BA-DF9418D83965}" srcOrd="1" destOrd="0" presId="urn:microsoft.com/office/officeart/2005/8/layout/hierarchy2"/>
    <dgm:cxn modelId="{80101296-6E2A-4875-9504-984B26BA3BC8}" type="presParOf" srcId="{5F8F179A-B7B1-4960-B2BA-DF9418D83965}" destId="{2067975C-5AC1-4450-8E03-7670948F3545}" srcOrd="0" destOrd="0" presId="urn:microsoft.com/office/officeart/2005/8/layout/hierarchy2"/>
    <dgm:cxn modelId="{8A3A5D38-30D2-4509-8843-56946A8FB047}" type="presParOf" srcId="{5F8F179A-B7B1-4960-B2BA-DF9418D83965}" destId="{7B75C31F-1825-4EAB-9B47-9D6881278606}" srcOrd="1" destOrd="0" presId="urn:microsoft.com/office/officeart/2005/8/layout/hierarchy2"/>
    <dgm:cxn modelId="{86FA5562-14E7-4B89-8094-A9A95E14FC7A}" type="presParOf" srcId="{7B75C31F-1825-4EAB-9B47-9D6881278606}" destId="{16FDB52E-9D1F-4523-8BB0-2258820A01D3}" srcOrd="0" destOrd="0" presId="urn:microsoft.com/office/officeart/2005/8/layout/hierarchy2"/>
    <dgm:cxn modelId="{45127131-39C2-4C5F-8028-FAE98BE25DB3}" type="presParOf" srcId="{16FDB52E-9D1F-4523-8BB0-2258820A01D3}" destId="{12042B1F-DA37-426D-BE90-8F1489F34F19}" srcOrd="0" destOrd="0" presId="urn:microsoft.com/office/officeart/2005/8/layout/hierarchy2"/>
    <dgm:cxn modelId="{FD560C3E-1D9E-485F-9BDC-48C5D2BC06B1}" type="presParOf" srcId="{7B75C31F-1825-4EAB-9B47-9D6881278606}" destId="{DBE45D07-D0CE-4D2C-974F-17F56B7BD816}" srcOrd="1" destOrd="0" presId="urn:microsoft.com/office/officeart/2005/8/layout/hierarchy2"/>
    <dgm:cxn modelId="{923F3F16-711F-43D7-A9B7-7F343BD8B603}" type="presParOf" srcId="{DBE45D07-D0CE-4D2C-974F-17F56B7BD816}" destId="{B6D1531E-5408-4440-AFB1-CF8ACF0B357E}" srcOrd="0" destOrd="0" presId="urn:microsoft.com/office/officeart/2005/8/layout/hierarchy2"/>
    <dgm:cxn modelId="{618846FC-D5DE-4C85-9128-A60CC8086AB2}" type="presParOf" srcId="{DBE45D07-D0CE-4D2C-974F-17F56B7BD816}" destId="{E2C61E3B-4C91-42BD-BE60-7C32F80E84BB}" srcOrd="1" destOrd="0" presId="urn:microsoft.com/office/officeart/2005/8/layout/hierarchy2"/>
    <dgm:cxn modelId="{0F3A8EE6-7E1F-42D4-927A-B4C9DB5F3AFB}" type="presParOf" srcId="{E2C61E3B-4C91-42BD-BE60-7C32F80E84BB}" destId="{EBC5FC56-0456-4DF0-A9FB-EB2462CFA07E}" srcOrd="0" destOrd="0" presId="urn:microsoft.com/office/officeart/2005/8/layout/hierarchy2"/>
    <dgm:cxn modelId="{A2D474B4-4FD4-4C81-B597-7C8A2B227D2E}" type="presParOf" srcId="{EBC5FC56-0456-4DF0-A9FB-EB2462CFA07E}" destId="{6C703985-BB7B-47B1-934E-28126F4A39BB}" srcOrd="0" destOrd="0" presId="urn:microsoft.com/office/officeart/2005/8/layout/hierarchy2"/>
    <dgm:cxn modelId="{BEFCE06D-FC35-452E-8D18-BB0202135297}" type="presParOf" srcId="{E2C61E3B-4C91-42BD-BE60-7C32F80E84BB}" destId="{548C1F23-5268-47E2-8108-807CE1C9B04E}" srcOrd="1" destOrd="0" presId="urn:microsoft.com/office/officeart/2005/8/layout/hierarchy2"/>
    <dgm:cxn modelId="{0230A9A5-0AD8-4E13-A62A-A0F990FCE887}" type="presParOf" srcId="{548C1F23-5268-47E2-8108-807CE1C9B04E}" destId="{0779E247-1387-41C6-99AB-61CD47158856}" srcOrd="0" destOrd="0" presId="urn:microsoft.com/office/officeart/2005/8/layout/hierarchy2"/>
    <dgm:cxn modelId="{B299B510-7745-43AD-9551-D2BCD1C419FD}" type="presParOf" srcId="{548C1F23-5268-47E2-8108-807CE1C9B04E}" destId="{02909DC8-7FFF-4CF0-AE9B-33CFC82FF126}" srcOrd="1" destOrd="0" presId="urn:microsoft.com/office/officeart/2005/8/layout/hierarchy2"/>
    <dgm:cxn modelId="{E16F9716-948E-45FB-B634-3D184EA3E87A}" type="presParOf" srcId="{02909DC8-7FFF-4CF0-AE9B-33CFC82FF126}" destId="{C833D458-C2D7-44B7-A44B-260DAEE046CA}" srcOrd="0" destOrd="0" presId="urn:microsoft.com/office/officeart/2005/8/layout/hierarchy2"/>
    <dgm:cxn modelId="{ED0F54FA-7B03-4875-98EE-522B2CA4D182}" type="presParOf" srcId="{C833D458-C2D7-44B7-A44B-260DAEE046CA}" destId="{1EC6D3A3-5298-4841-BC6A-9F8325AF1CF0}" srcOrd="0" destOrd="0" presId="urn:microsoft.com/office/officeart/2005/8/layout/hierarchy2"/>
    <dgm:cxn modelId="{0FA779B4-12BF-4F1A-9474-E3A5BF7F1954}" type="presParOf" srcId="{02909DC8-7FFF-4CF0-AE9B-33CFC82FF126}" destId="{04047B6F-9F50-4298-A542-3CC4EF1F26DC}" srcOrd="1" destOrd="0" presId="urn:microsoft.com/office/officeart/2005/8/layout/hierarchy2"/>
    <dgm:cxn modelId="{D43D21C4-CDE7-4345-8362-66461B56C713}" type="presParOf" srcId="{04047B6F-9F50-4298-A542-3CC4EF1F26DC}" destId="{B55CBE90-0BA5-4C26-ABA8-19846539BB64}" srcOrd="0" destOrd="0" presId="urn:microsoft.com/office/officeart/2005/8/layout/hierarchy2"/>
    <dgm:cxn modelId="{CE8AE5F3-B8A2-4077-B816-A52D1156D9C6}" type="presParOf" srcId="{04047B6F-9F50-4298-A542-3CC4EF1F26DC}" destId="{24275C6D-3AD4-4776-B134-7C42AA87B0E2}" srcOrd="1" destOrd="0" presId="urn:microsoft.com/office/officeart/2005/8/layout/hierarchy2"/>
    <dgm:cxn modelId="{4B92D055-8B48-4A57-8D8C-99B4808BB197}" type="presParOf" srcId="{E2C61E3B-4C91-42BD-BE60-7C32F80E84BB}" destId="{D09F2750-0517-4853-8DE0-995E2C881DC7}" srcOrd="2" destOrd="0" presId="urn:microsoft.com/office/officeart/2005/8/layout/hierarchy2"/>
    <dgm:cxn modelId="{38165DE8-34F8-4AA0-A093-2315CA1C35F5}" type="presParOf" srcId="{D09F2750-0517-4853-8DE0-995E2C881DC7}" destId="{6248403B-1FCA-4058-AB70-DF4D8701AD15}" srcOrd="0" destOrd="0" presId="urn:microsoft.com/office/officeart/2005/8/layout/hierarchy2"/>
    <dgm:cxn modelId="{C330B337-650B-47EE-9317-02DD601DEAF9}" type="presParOf" srcId="{E2C61E3B-4C91-42BD-BE60-7C32F80E84BB}" destId="{29607EC2-C1C1-4847-A21E-0A3CD0BB9F1C}" srcOrd="3" destOrd="0" presId="urn:microsoft.com/office/officeart/2005/8/layout/hierarchy2"/>
    <dgm:cxn modelId="{737BBE22-B7D7-482C-81B4-176F47D4556A}" type="presParOf" srcId="{29607EC2-C1C1-4847-A21E-0A3CD0BB9F1C}" destId="{44FC0A30-7DF2-4824-BC22-E8F3C1CEFE0E}" srcOrd="0" destOrd="0" presId="urn:microsoft.com/office/officeart/2005/8/layout/hierarchy2"/>
    <dgm:cxn modelId="{46769694-230E-48E7-9495-6AFF5376A308}" type="presParOf" srcId="{29607EC2-C1C1-4847-A21E-0A3CD0BB9F1C}" destId="{3FCE9E01-7AD3-48E0-BA01-B4EE3E647203}" srcOrd="1" destOrd="0" presId="urn:microsoft.com/office/officeart/2005/8/layout/hierarchy2"/>
    <dgm:cxn modelId="{793F018B-C0B6-4898-BD9C-223653CDB6A2}" type="presParOf" srcId="{7B75C31F-1825-4EAB-9B47-9D6881278606}" destId="{051FF895-504A-40DE-834E-DC26F8EEA44C}" srcOrd="2" destOrd="0" presId="urn:microsoft.com/office/officeart/2005/8/layout/hierarchy2"/>
    <dgm:cxn modelId="{68D60896-5DDD-4EB6-A6DB-682C458D2B67}" type="presParOf" srcId="{051FF895-504A-40DE-834E-DC26F8EEA44C}" destId="{D4B9E1CD-DE52-445D-BC20-EF25D477D983}" srcOrd="0" destOrd="0" presId="urn:microsoft.com/office/officeart/2005/8/layout/hierarchy2"/>
    <dgm:cxn modelId="{468B82BD-15F9-4A03-99AA-37BB5AA631D5}" type="presParOf" srcId="{7B75C31F-1825-4EAB-9B47-9D6881278606}" destId="{F134E93C-7F38-41A1-B2F3-20E709B4F072}" srcOrd="3" destOrd="0" presId="urn:microsoft.com/office/officeart/2005/8/layout/hierarchy2"/>
    <dgm:cxn modelId="{1412FC6D-E907-4B04-BDCA-BD779429C967}" type="presParOf" srcId="{F134E93C-7F38-41A1-B2F3-20E709B4F072}" destId="{ADDDAC7B-E3D6-49A6-B07F-5B509823551C}" srcOrd="0" destOrd="0" presId="urn:microsoft.com/office/officeart/2005/8/layout/hierarchy2"/>
    <dgm:cxn modelId="{15B03622-C99C-422C-AFD0-1B74B9D4488B}" type="presParOf" srcId="{F134E93C-7F38-41A1-B2F3-20E709B4F072}" destId="{0976592B-D258-461D-9D3B-D1E0B2E78DA2}" srcOrd="1" destOrd="0" presId="urn:microsoft.com/office/officeart/2005/8/layout/hierarchy2"/>
    <dgm:cxn modelId="{4795776A-CBA1-44C4-960C-7C5740A57AAB}" type="presParOf" srcId="{B4D1F318-F890-42E8-AE47-71EE96A72235}" destId="{B14D72A6-2566-478F-8329-F0503A48A25A}" srcOrd="2" destOrd="0" presId="urn:microsoft.com/office/officeart/2005/8/layout/hierarchy2"/>
    <dgm:cxn modelId="{0D5EBCBF-E96F-43C4-BAB4-EB70ECA24FE5}" type="presParOf" srcId="{B14D72A6-2566-478F-8329-F0503A48A25A}" destId="{A2F82DF2-F065-4E4D-BB22-AB86E4784FCA}" srcOrd="0" destOrd="0" presId="urn:microsoft.com/office/officeart/2005/8/layout/hierarchy2"/>
    <dgm:cxn modelId="{CCC8A74C-21DC-4B78-9AFF-DC76DF3CC3A4}" type="presParOf" srcId="{B4D1F318-F890-42E8-AE47-71EE96A72235}" destId="{5513B05E-21E9-4762-AB8F-D8D671B4E762}" srcOrd="3" destOrd="0" presId="urn:microsoft.com/office/officeart/2005/8/layout/hierarchy2"/>
    <dgm:cxn modelId="{13521ACB-17D0-43F4-82CB-90459C68C5F5}" type="presParOf" srcId="{5513B05E-21E9-4762-AB8F-D8D671B4E762}" destId="{91A77FF6-E23E-49A6-AD5C-ECB43AABFCC5}" srcOrd="0" destOrd="0" presId="urn:microsoft.com/office/officeart/2005/8/layout/hierarchy2"/>
    <dgm:cxn modelId="{4ECE13AC-9D8B-4114-9F9B-041B11F99A32}" type="presParOf" srcId="{5513B05E-21E9-4762-AB8F-D8D671B4E762}" destId="{46FE6174-D5D0-4D2B-B89C-45F728FA072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E67DA15E-5631-47E8-93ED-572B9109515D}" type="doc">
      <dgm:prSet loTypeId="urn:microsoft.com/office/officeart/2005/8/layout/process1" loCatId="process" qsTypeId="urn:microsoft.com/office/officeart/2005/8/quickstyle/simple1" qsCatId="simple" csTypeId="urn:microsoft.com/office/officeart/2005/8/colors/colorful3" csCatId="colorful" phldr="1"/>
      <dgm:spPr/>
    </dgm:pt>
    <dgm:pt modelId="{5EDB057D-1D51-4F22-93E3-917BB3181363}">
      <dgm:prSet phldrT="[Text]" custT="1"/>
      <dgm:spPr>
        <a:solidFill>
          <a:srgbClr val="B5CD85"/>
        </a:solidFill>
      </dgm:spPr>
      <dgm:t>
        <a:bodyPr/>
        <a:lstStyle/>
        <a:p>
          <a:r>
            <a:rPr lang="en-US" sz="2400" dirty="0">
              <a:solidFill>
                <a:schemeClr val="tx1"/>
              </a:solidFill>
            </a:rPr>
            <a:t>Proposals &amp; Evaluations</a:t>
          </a:r>
        </a:p>
      </dgm:t>
    </dgm:pt>
    <dgm:pt modelId="{45F34F1F-DAC0-451F-8ADC-4BFB8F76FCCB}" type="parTrans" cxnId="{57778827-1A36-4EF7-97BA-6D740ED0FB03}">
      <dgm:prSet/>
      <dgm:spPr/>
      <dgm:t>
        <a:bodyPr/>
        <a:lstStyle/>
        <a:p>
          <a:endParaRPr lang="en-US">
            <a:solidFill>
              <a:schemeClr val="tx1"/>
            </a:solidFill>
          </a:endParaRPr>
        </a:p>
      </dgm:t>
    </dgm:pt>
    <dgm:pt modelId="{107941DC-C917-4D51-8DCD-C91EBBAE905B}" type="sibTrans" cxnId="{57778827-1A36-4EF7-97BA-6D740ED0FB03}">
      <dgm:prSet/>
      <dgm:spPr>
        <a:solidFill>
          <a:srgbClr val="B5CD85"/>
        </a:solidFill>
      </dgm:spPr>
      <dgm:t>
        <a:bodyPr/>
        <a:lstStyle/>
        <a:p>
          <a:endParaRPr lang="en-US">
            <a:solidFill>
              <a:schemeClr val="tx1"/>
            </a:solidFill>
          </a:endParaRPr>
        </a:p>
      </dgm:t>
    </dgm:pt>
    <dgm:pt modelId="{57617009-0CB6-432D-971D-C788040AC6BB}">
      <dgm:prSet phldrT="[Text]" custT="1"/>
      <dgm:spPr>
        <a:solidFill>
          <a:srgbClr val="84C69C"/>
        </a:solidFill>
      </dgm:spPr>
      <dgm:t>
        <a:bodyPr/>
        <a:lstStyle/>
        <a:p>
          <a:r>
            <a:rPr lang="en-US" sz="2400" dirty="0">
              <a:solidFill>
                <a:schemeClr val="tx1"/>
              </a:solidFill>
            </a:rPr>
            <a:t>Contract Award &amp; Service Agreement</a:t>
          </a:r>
        </a:p>
      </dgm:t>
    </dgm:pt>
    <dgm:pt modelId="{81751837-C038-40EE-A419-99DF89D28040}" type="parTrans" cxnId="{71C1B057-FFEB-4FE4-9836-341DD06665D6}">
      <dgm:prSet/>
      <dgm:spPr/>
      <dgm:t>
        <a:bodyPr/>
        <a:lstStyle/>
        <a:p>
          <a:endParaRPr lang="en-US">
            <a:solidFill>
              <a:schemeClr val="tx1"/>
            </a:solidFill>
          </a:endParaRPr>
        </a:p>
      </dgm:t>
    </dgm:pt>
    <dgm:pt modelId="{B1C5D047-B65B-4270-827E-04452BA179A1}" type="sibTrans" cxnId="{71C1B057-FFEB-4FE4-9836-341DD06665D6}">
      <dgm:prSet/>
      <dgm:spPr>
        <a:solidFill>
          <a:srgbClr val="84C69C"/>
        </a:solidFill>
      </dgm:spPr>
      <dgm:t>
        <a:bodyPr/>
        <a:lstStyle/>
        <a:p>
          <a:endParaRPr lang="en-US">
            <a:solidFill>
              <a:schemeClr val="tx1"/>
            </a:solidFill>
          </a:endParaRPr>
        </a:p>
      </dgm:t>
    </dgm:pt>
    <dgm:pt modelId="{E05A6703-B612-420E-9EE6-52A8D555CACE}">
      <dgm:prSet phldrT="[Text]" custT="1"/>
      <dgm:spPr>
        <a:solidFill>
          <a:srgbClr val="84A7BE"/>
        </a:solidFill>
      </dgm:spPr>
      <dgm:t>
        <a:bodyPr/>
        <a:lstStyle/>
        <a:p>
          <a:r>
            <a:rPr lang="en-US" sz="2400" dirty="0">
              <a:solidFill>
                <a:schemeClr val="tx1"/>
              </a:solidFill>
            </a:rPr>
            <a:t>Detailed System Planning</a:t>
          </a:r>
        </a:p>
      </dgm:t>
    </dgm:pt>
    <dgm:pt modelId="{88F07325-9A62-45E4-B5AB-0A896AB23CFE}" type="parTrans" cxnId="{FD1FA8DE-3B84-4012-A519-A498E7820360}">
      <dgm:prSet/>
      <dgm:spPr/>
      <dgm:t>
        <a:bodyPr/>
        <a:lstStyle/>
        <a:p>
          <a:endParaRPr lang="en-US">
            <a:solidFill>
              <a:schemeClr val="tx1"/>
            </a:solidFill>
          </a:endParaRPr>
        </a:p>
      </dgm:t>
    </dgm:pt>
    <dgm:pt modelId="{143EF019-D155-4015-8A31-AA75EC3B3390}" type="sibTrans" cxnId="{FD1FA8DE-3B84-4012-A519-A498E7820360}">
      <dgm:prSet/>
      <dgm:spPr>
        <a:solidFill>
          <a:srgbClr val="84A7BE"/>
        </a:solidFill>
      </dgm:spPr>
      <dgm:t>
        <a:bodyPr/>
        <a:lstStyle/>
        <a:p>
          <a:endParaRPr lang="en-US">
            <a:solidFill>
              <a:schemeClr val="tx1"/>
            </a:solidFill>
          </a:endParaRPr>
        </a:p>
      </dgm:t>
    </dgm:pt>
    <dgm:pt modelId="{3FE63022-0321-4195-BF5F-94E4A55BA816}">
      <dgm:prSet custT="1"/>
      <dgm:spPr>
        <a:solidFill>
          <a:srgbClr val="C4ADDD"/>
        </a:solidFill>
      </dgm:spPr>
      <dgm:t>
        <a:bodyPr/>
        <a:lstStyle/>
        <a:p>
          <a:r>
            <a:rPr lang="en-US" sz="2400" dirty="0">
              <a:solidFill>
                <a:schemeClr val="tx1"/>
              </a:solidFill>
            </a:rPr>
            <a:t>Program Launch</a:t>
          </a:r>
        </a:p>
      </dgm:t>
    </dgm:pt>
    <dgm:pt modelId="{970E235B-D2F5-4E23-998B-C58636FB6E36}" type="parTrans" cxnId="{EF27CB38-2069-416A-83EC-B05E9B9A801F}">
      <dgm:prSet/>
      <dgm:spPr/>
      <dgm:t>
        <a:bodyPr/>
        <a:lstStyle/>
        <a:p>
          <a:endParaRPr lang="en-US">
            <a:solidFill>
              <a:schemeClr val="tx1"/>
            </a:solidFill>
          </a:endParaRPr>
        </a:p>
      </dgm:t>
    </dgm:pt>
    <dgm:pt modelId="{EAC82931-70A5-4A3F-ADE5-89111C54351B}" type="sibTrans" cxnId="{EF27CB38-2069-416A-83EC-B05E9B9A801F}">
      <dgm:prSet/>
      <dgm:spPr/>
      <dgm:t>
        <a:bodyPr/>
        <a:lstStyle/>
        <a:p>
          <a:endParaRPr lang="en-US">
            <a:solidFill>
              <a:schemeClr val="tx1"/>
            </a:solidFill>
          </a:endParaRPr>
        </a:p>
      </dgm:t>
    </dgm:pt>
    <dgm:pt modelId="{4C6D4C43-E268-40A7-922B-8A6FCDA5BACC}" type="pres">
      <dgm:prSet presAssocID="{E67DA15E-5631-47E8-93ED-572B9109515D}" presName="Name0" presStyleCnt="0">
        <dgm:presLayoutVars>
          <dgm:dir/>
          <dgm:resizeHandles val="exact"/>
        </dgm:presLayoutVars>
      </dgm:prSet>
      <dgm:spPr/>
    </dgm:pt>
    <dgm:pt modelId="{D8770783-89E0-45DF-ADA9-CB8F5DDB3292}" type="pres">
      <dgm:prSet presAssocID="{5EDB057D-1D51-4F22-93E3-917BB3181363}" presName="node" presStyleLbl="node1" presStyleIdx="0" presStyleCnt="4">
        <dgm:presLayoutVars>
          <dgm:bulletEnabled val="1"/>
        </dgm:presLayoutVars>
      </dgm:prSet>
      <dgm:spPr/>
    </dgm:pt>
    <dgm:pt modelId="{592EDF88-7049-43E7-9926-25554FDECD8A}" type="pres">
      <dgm:prSet presAssocID="{107941DC-C917-4D51-8DCD-C91EBBAE905B}" presName="sibTrans" presStyleLbl="sibTrans2D1" presStyleIdx="0" presStyleCnt="3"/>
      <dgm:spPr/>
    </dgm:pt>
    <dgm:pt modelId="{60396A84-4704-4CB2-9C40-4E35EE30FBB8}" type="pres">
      <dgm:prSet presAssocID="{107941DC-C917-4D51-8DCD-C91EBBAE905B}" presName="connectorText" presStyleLbl="sibTrans2D1" presStyleIdx="0" presStyleCnt="3"/>
      <dgm:spPr/>
    </dgm:pt>
    <dgm:pt modelId="{77E74284-E2A0-4A0D-B2E0-B6102355875D}" type="pres">
      <dgm:prSet presAssocID="{57617009-0CB6-432D-971D-C788040AC6BB}" presName="node" presStyleLbl="node1" presStyleIdx="1" presStyleCnt="4">
        <dgm:presLayoutVars>
          <dgm:bulletEnabled val="1"/>
        </dgm:presLayoutVars>
      </dgm:prSet>
      <dgm:spPr/>
    </dgm:pt>
    <dgm:pt modelId="{3B64819F-881D-4D19-B987-5085B88DAF4B}" type="pres">
      <dgm:prSet presAssocID="{B1C5D047-B65B-4270-827E-04452BA179A1}" presName="sibTrans" presStyleLbl="sibTrans2D1" presStyleIdx="1" presStyleCnt="3"/>
      <dgm:spPr/>
    </dgm:pt>
    <dgm:pt modelId="{9D41F3E7-B8C4-4B5A-AC56-97B18912483E}" type="pres">
      <dgm:prSet presAssocID="{B1C5D047-B65B-4270-827E-04452BA179A1}" presName="connectorText" presStyleLbl="sibTrans2D1" presStyleIdx="1" presStyleCnt="3"/>
      <dgm:spPr/>
    </dgm:pt>
    <dgm:pt modelId="{14981379-C6AA-464B-AA7C-24DA14C7C61E}" type="pres">
      <dgm:prSet presAssocID="{E05A6703-B612-420E-9EE6-52A8D555CACE}" presName="node" presStyleLbl="node1" presStyleIdx="2" presStyleCnt="4">
        <dgm:presLayoutVars>
          <dgm:bulletEnabled val="1"/>
        </dgm:presLayoutVars>
      </dgm:prSet>
      <dgm:spPr/>
    </dgm:pt>
    <dgm:pt modelId="{1080B71D-9658-434D-9AD0-581FF22A3B9F}" type="pres">
      <dgm:prSet presAssocID="{143EF019-D155-4015-8A31-AA75EC3B3390}" presName="sibTrans" presStyleLbl="sibTrans2D1" presStyleIdx="2" presStyleCnt="3"/>
      <dgm:spPr/>
    </dgm:pt>
    <dgm:pt modelId="{C7A0F6F1-D957-4561-A579-231903409C7F}" type="pres">
      <dgm:prSet presAssocID="{143EF019-D155-4015-8A31-AA75EC3B3390}" presName="connectorText" presStyleLbl="sibTrans2D1" presStyleIdx="2" presStyleCnt="3"/>
      <dgm:spPr/>
    </dgm:pt>
    <dgm:pt modelId="{812458E9-9F3E-4F3B-81F5-CA2BDEF74DF8}" type="pres">
      <dgm:prSet presAssocID="{3FE63022-0321-4195-BF5F-94E4A55BA816}" presName="node" presStyleLbl="node1" presStyleIdx="3" presStyleCnt="4">
        <dgm:presLayoutVars>
          <dgm:bulletEnabled val="1"/>
        </dgm:presLayoutVars>
      </dgm:prSet>
      <dgm:spPr/>
    </dgm:pt>
  </dgm:ptLst>
  <dgm:cxnLst>
    <dgm:cxn modelId="{EA71841D-E8F0-4EBA-A900-887153B14711}" type="presOf" srcId="{E67DA15E-5631-47E8-93ED-572B9109515D}" destId="{4C6D4C43-E268-40A7-922B-8A6FCDA5BACC}" srcOrd="0" destOrd="0" presId="urn:microsoft.com/office/officeart/2005/8/layout/process1"/>
    <dgm:cxn modelId="{EC5E471F-7212-42BA-9B7C-563892DE174C}" type="presOf" srcId="{3FE63022-0321-4195-BF5F-94E4A55BA816}" destId="{812458E9-9F3E-4F3B-81F5-CA2BDEF74DF8}" srcOrd="0" destOrd="0" presId="urn:microsoft.com/office/officeart/2005/8/layout/process1"/>
    <dgm:cxn modelId="{AB115A25-F634-41B4-8514-75C167F386E8}" type="presOf" srcId="{B1C5D047-B65B-4270-827E-04452BA179A1}" destId="{3B64819F-881D-4D19-B987-5085B88DAF4B}" srcOrd="0" destOrd="0" presId="urn:microsoft.com/office/officeart/2005/8/layout/process1"/>
    <dgm:cxn modelId="{57778827-1A36-4EF7-97BA-6D740ED0FB03}" srcId="{E67DA15E-5631-47E8-93ED-572B9109515D}" destId="{5EDB057D-1D51-4F22-93E3-917BB3181363}" srcOrd="0" destOrd="0" parTransId="{45F34F1F-DAC0-451F-8ADC-4BFB8F76FCCB}" sibTransId="{107941DC-C917-4D51-8DCD-C91EBBAE905B}"/>
    <dgm:cxn modelId="{3BF09227-50FC-40B8-BDFE-D471598220CF}" type="presOf" srcId="{B1C5D047-B65B-4270-827E-04452BA179A1}" destId="{9D41F3E7-B8C4-4B5A-AC56-97B18912483E}" srcOrd="1" destOrd="0" presId="urn:microsoft.com/office/officeart/2005/8/layout/process1"/>
    <dgm:cxn modelId="{EF27CB38-2069-416A-83EC-B05E9B9A801F}" srcId="{E67DA15E-5631-47E8-93ED-572B9109515D}" destId="{3FE63022-0321-4195-BF5F-94E4A55BA816}" srcOrd="3" destOrd="0" parTransId="{970E235B-D2F5-4E23-998B-C58636FB6E36}" sibTransId="{EAC82931-70A5-4A3F-ADE5-89111C54351B}"/>
    <dgm:cxn modelId="{5F4C4F39-BD04-4D32-9454-A02C77B7AB05}" type="presOf" srcId="{107941DC-C917-4D51-8DCD-C91EBBAE905B}" destId="{592EDF88-7049-43E7-9926-25554FDECD8A}" srcOrd="0" destOrd="0" presId="urn:microsoft.com/office/officeart/2005/8/layout/process1"/>
    <dgm:cxn modelId="{15815942-0825-4B2C-B6EF-BD286D3D61C0}" type="presOf" srcId="{143EF019-D155-4015-8A31-AA75EC3B3390}" destId="{C7A0F6F1-D957-4561-A579-231903409C7F}" srcOrd="1" destOrd="0" presId="urn:microsoft.com/office/officeart/2005/8/layout/process1"/>
    <dgm:cxn modelId="{A8847C52-B391-4F61-AD0F-528278D694E0}" type="presOf" srcId="{57617009-0CB6-432D-971D-C788040AC6BB}" destId="{77E74284-E2A0-4A0D-B2E0-B6102355875D}" srcOrd="0" destOrd="0" presId="urn:microsoft.com/office/officeart/2005/8/layout/process1"/>
    <dgm:cxn modelId="{71C1B057-FFEB-4FE4-9836-341DD06665D6}" srcId="{E67DA15E-5631-47E8-93ED-572B9109515D}" destId="{57617009-0CB6-432D-971D-C788040AC6BB}" srcOrd="1" destOrd="0" parTransId="{81751837-C038-40EE-A419-99DF89D28040}" sibTransId="{B1C5D047-B65B-4270-827E-04452BA179A1}"/>
    <dgm:cxn modelId="{B155DB8A-DC84-4F2A-9BDE-3337D42C57B0}" type="presOf" srcId="{E05A6703-B612-420E-9EE6-52A8D555CACE}" destId="{14981379-C6AA-464B-AA7C-24DA14C7C61E}" srcOrd="0" destOrd="0" presId="urn:microsoft.com/office/officeart/2005/8/layout/process1"/>
    <dgm:cxn modelId="{6813CAA9-C085-4ECE-A0F7-04E8C712554E}" type="presOf" srcId="{143EF019-D155-4015-8A31-AA75EC3B3390}" destId="{1080B71D-9658-434D-9AD0-581FF22A3B9F}" srcOrd="0" destOrd="0" presId="urn:microsoft.com/office/officeart/2005/8/layout/process1"/>
    <dgm:cxn modelId="{A9229DDD-7F97-4D8D-AE85-7AE193415E5B}" type="presOf" srcId="{107941DC-C917-4D51-8DCD-C91EBBAE905B}" destId="{60396A84-4704-4CB2-9C40-4E35EE30FBB8}" srcOrd="1" destOrd="0" presId="urn:microsoft.com/office/officeart/2005/8/layout/process1"/>
    <dgm:cxn modelId="{FD1FA8DE-3B84-4012-A519-A498E7820360}" srcId="{E67DA15E-5631-47E8-93ED-572B9109515D}" destId="{E05A6703-B612-420E-9EE6-52A8D555CACE}" srcOrd="2" destOrd="0" parTransId="{88F07325-9A62-45E4-B5AB-0A896AB23CFE}" sibTransId="{143EF019-D155-4015-8A31-AA75EC3B3390}"/>
    <dgm:cxn modelId="{FE7DCAEB-BC3C-445B-A5D3-019792478AD0}" type="presOf" srcId="{5EDB057D-1D51-4F22-93E3-917BB3181363}" destId="{D8770783-89E0-45DF-ADA9-CB8F5DDB3292}" srcOrd="0" destOrd="0" presId="urn:microsoft.com/office/officeart/2005/8/layout/process1"/>
    <dgm:cxn modelId="{BF79EDBF-C40F-4BFC-B5F6-2A697AC23ED3}" type="presParOf" srcId="{4C6D4C43-E268-40A7-922B-8A6FCDA5BACC}" destId="{D8770783-89E0-45DF-ADA9-CB8F5DDB3292}" srcOrd="0" destOrd="0" presId="urn:microsoft.com/office/officeart/2005/8/layout/process1"/>
    <dgm:cxn modelId="{9B9C71A8-BA5B-4623-81D7-42A5BFF3BAE4}" type="presParOf" srcId="{4C6D4C43-E268-40A7-922B-8A6FCDA5BACC}" destId="{592EDF88-7049-43E7-9926-25554FDECD8A}" srcOrd="1" destOrd="0" presId="urn:microsoft.com/office/officeart/2005/8/layout/process1"/>
    <dgm:cxn modelId="{F141873B-9E17-4C40-843B-6E17BED6235E}" type="presParOf" srcId="{592EDF88-7049-43E7-9926-25554FDECD8A}" destId="{60396A84-4704-4CB2-9C40-4E35EE30FBB8}" srcOrd="0" destOrd="0" presId="urn:microsoft.com/office/officeart/2005/8/layout/process1"/>
    <dgm:cxn modelId="{B6911F3F-E957-4657-B45C-CDDFB7876558}" type="presParOf" srcId="{4C6D4C43-E268-40A7-922B-8A6FCDA5BACC}" destId="{77E74284-E2A0-4A0D-B2E0-B6102355875D}" srcOrd="2" destOrd="0" presId="urn:microsoft.com/office/officeart/2005/8/layout/process1"/>
    <dgm:cxn modelId="{D21F1F16-128C-4A43-AD88-6D0DBDA296A8}" type="presParOf" srcId="{4C6D4C43-E268-40A7-922B-8A6FCDA5BACC}" destId="{3B64819F-881D-4D19-B987-5085B88DAF4B}" srcOrd="3" destOrd="0" presId="urn:microsoft.com/office/officeart/2005/8/layout/process1"/>
    <dgm:cxn modelId="{6EA8F105-BA16-4F2D-A38D-0C8C40311753}" type="presParOf" srcId="{3B64819F-881D-4D19-B987-5085B88DAF4B}" destId="{9D41F3E7-B8C4-4B5A-AC56-97B18912483E}" srcOrd="0" destOrd="0" presId="urn:microsoft.com/office/officeart/2005/8/layout/process1"/>
    <dgm:cxn modelId="{572A7F37-DA49-4DE4-BFEE-C46582E5BB07}" type="presParOf" srcId="{4C6D4C43-E268-40A7-922B-8A6FCDA5BACC}" destId="{14981379-C6AA-464B-AA7C-24DA14C7C61E}" srcOrd="4" destOrd="0" presId="urn:microsoft.com/office/officeart/2005/8/layout/process1"/>
    <dgm:cxn modelId="{F49572DC-10A6-47C3-BB4B-556B602D1594}" type="presParOf" srcId="{4C6D4C43-E268-40A7-922B-8A6FCDA5BACC}" destId="{1080B71D-9658-434D-9AD0-581FF22A3B9F}" srcOrd="5" destOrd="0" presId="urn:microsoft.com/office/officeart/2005/8/layout/process1"/>
    <dgm:cxn modelId="{471A19C1-03E9-45C0-A963-90FF96227E20}" type="presParOf" srcId="{1080B71D-9658-434D-9AD0-581FF22A3B9F}" destId="{C7A0F6F1-D957-4561-A579-231903409C7F}" srcOrd="0" destOrd="0" presId="urn:microsoft.com/office/officeart/2005/8/layout/process1"/>
    <dgm:cxn modelId="{14C01435-8546-4A7B-B97A-225E407F9F7C}" type="presParOf" srcId="{4C6D4C43-E268-40A7-922B-8A6FCDA5BACC}" destId="{812458E9-9F3E-4F3B-81F5-CA2BDEF74DF8}"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2F2AD3-E748-4161-AD21-5C596BC7A85E}"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401C5DCB-409D-4DF4-85E6-A91B59FA55FC}">
      <dgm:prSet phldrT="[Text]" custT="1"/>
      <dgm:spPr>
        <a:solidFill>
          <a:srgbClr val="A9D6A2"/>
        </a:solidFill>
        <a:ln w="6350"/>
      </dgm:spPr>
      <dgm:t>
        <a:bodyPr/>
        <a:lstStyle/>
        <a:p>
          <a:r>
            <a:rPr lang="en-US" sz="2400" b="1" dirty="0">
              <a:solidFill>
                <a:schemeClr val="tx1"/>
              </a:solidFill>
            </a:rPr>
            <a:t>- Staffing and Human Resources</a:t>
          </a:r>
        </a:p>
      </dgm:t>
    </dgm:pt>
    <dgm:pt modelId="{2B921624-8349-4773-8FC0-9C9831D6B04C}" type="parTrans" cxnId="{C5589B42-51F3-4246-986C-BB13A1EDF31D}">
      <dgm:prSet/>
      <dgm:spPr/>
      <dgm:t>
        <a:bodyPr/>
        <a:lstStyle/>
        <a:p>
          <a:endParaRPr lang="en-US" sz="2000" b="1">
            <a:solidFill>
              <a:schemeClr val="tx1"/>
            </a:solidFill>
          </a:endParaRPr>
        </a:p>
      </dgm:t>
    </dgm:pt>
    <dgm:pt modelId="{5EE5CF36-388A-41BE-8E8E-6F38F2B06585}" type="sibTrans" cxnId="{C5589B42-51F3-4246-986C-BB13A1EDF31D}">
      <dgm:prSet/>
      <dgm:spPr/>
      <dgm:t>
        <a:bodyPr/>
        <a:lstStyle/>
        <a:p>
          <a:endParaRPr lang="en-US" sz="2000" b="1">
            <a:solidFill>
              <a:schemeClr val="tx1"/>
            </a:solidFill>
          </a:endParaRPr>
        </a:p>
      </dgm:t>
    </dgm:pt>
    <dgm:pt modelId="{728301AA-72B7-4BDD-AE5A-9EE0A0AE1703}">
      <dgm:prSet custT="1"/>
      <dgm:spPr>
        <a:solidFill>
          <a:srgbClr val="BABCD8"/>
        </a:solidFill>
        <a:ln w="6350"/>
      </dgm:spPr>
      <dgm:t>
        <a:bodyPr/>
        <a:lstStyle/>
        <a:p>
          <a:r>
            <a:rPr lang="en-US" sz="2400" b="1" dirty="0">
              <a:solidFill>
                <a:schemeClr val="tx1"/>
              </a:solidFill>
            </a:rPr>
            <a:t>- Customer Service </a:t>
          </a:r>
        </a:p>
      </dgm:t>
    </dgm:pt>
    <dgm:pt modelId="{3F7828F0-6A04-402F-9D31-AD4C7B746EF4}" type="parTrans" cxnId="{1B5549AE-4EA1-4C83-822C-BA45E74B89C5}">
      <dgm:prSet/>
      <dgm:spPr/>
      <dgm:t>
        <a:bodyPr/>
        <a:lstStyle/>
        <a:p>
          <a:endParaRPr lang="en-US" sz="2000" b="1">
            <a:solidFill>
              <a:schemeClr val="tx1"/>
            </a:solidFill>
          </a:endParaRPr>
        </a:p>
      </dgm:t>
    </dgm:pt>
    <dgm:pt modelId="{9ABE4373-C2EC-47A8-960B-5FA24DFD66F3}" type="sibTrans" cxnId="{1B5549AE-4EA1-4C83-822C-BA45E74B89C5}">
      <dgm:prSet/>
      <dgm:spPr/>
      <dgm:t>
        <a:bodyPr/>
        <a:lstStyle/>
        <a:p>
          <a:endParaRPr lang="en-US" sz="2000" b="1">
            <a:solidFill>
              <a:schemeClr val="tx1"/>
            </a:solidFill>
          </a:endParaRPr>
        </a:p>
      </dgm:t>
    </dgm:pt>
    <dgm:pt modelId="{CC2CC254-8E32-41C6-9811-097AAB37EF62}">
      <dgm:prSet custT="1"/>
      <dgm:spPr>
        <a:solidFill>
          <a:srgbClr val="98B5C8"/>
        </a:solidFill>
        <a:ln w="6350"/>
      </dgm:spPr>
      <dgm:t>
        <a:bodyPr/>
        <a:lstStyle/>
        <a:p>
          <a:r>
            <a:rPr lang="en-US" sz="2400" b="1" dirty="0">
              <a:solidFill>
                <a:schemeClr val="tx1"/>
              </a:solidFill>
            </a:rPr>
            <a:t>- Operations (maintenance, rebalancing, compliance, enforcement, etc.)</a:t>
          </a:r>
        </a:p>
      </dgm:t>
    </dgm:pt>
    <dgm:pt modelId="{4CA84EDA-09F3-4195-9385-7634D6FDF400}" type="parTrans" cxnId="{D8957757-DAD7-484F-BDBD-F9C3A2217148}">
      <dgm:prSet/>
      <dgm:spPr/>
      <dgm:t>
        <a:bodyPr/>
        <a:lstStyle/>
        <a:p>
          <a:endParaRPr lang="en-US" sz="2000" b="1">
            <a:solidFill>
              <a:schemeClr val="tx1"/>
            </a:solidFill>
          </a:endParaRPr>
        </a:p>
      </dgm:t>
    </dgm:pt>
    <dgm:pt modelId="{A9898B99-C31D-419C-8A22-99A728C6C974}" type="sibTrans" cxnId="{D8957757-DAD7-484F-BDBD-F9C3A2217148}">
      <dgm:prSet/>
      <dgm:spPr/>
      <dgm:t>
        <a:bodyPr/>
        <a:lstStyle/>
        <a:p>
          <a:endParaRPr lang="en-US" sz="2000" b="1">
            <a:solidFill>
              <a:schemeClr val="tx1"/>
            </a:solidFill>
          </a:endParaRPr>
        </a:p>
      </dgm:t>
    </dgm:pt>
    <dgm:pt modelId="{CD46BF8C-8AF4-47E6-BFE2-AE4FE866AD4C}">
      <dgm:prSet custT="1"/>
      <dgm:spPr>
        <a:solidFill>
          <a:srgbClr val="C4ADDD"/>
        </a:solidFill>
        <a:ln w="6350"/>
      </dgm:spPr>
      <dgm:t>
        <a:bodyPr/>
        <a:lstStyle/>
        <a:p>
          <a:r>
            <a:rPr lang="en-US" sz="2400" b="1" dirty="0">
              <a:solidFill>
                <a:schemeClr val="tx1"/>
              </a:solidFill>
            </a:rPr>
            <a:t>- Marketing, Education, and Communication</a:t>
          </a:r>
        </a:p>
      </dgm:t>
    </dgm:pt>
    <dgm:pt modelId="{AD8D2908-B41E-4B49-95F8-1C385B0E972A}" type="parTrans" cxnId="{65876268-ADF4-4424-83AE-1140B511F5C9}">
      <dgm:prSet/>
      <dgm:spPr/>
      <dgm:t>
        <a:bodyPr/>
        <a:lstStyle/>
        <a:p>
          <a:endParaRPr lang="en-US" sz="2000" b="1">
            <a:solidFill>
              <a:schemeClr val="tx1"/>
            </a:solidFill>
          </a:endParaRPr>
        </a:p>
      </dgm:t>
    </dgm:pt>
    <dgm:pt modelId="{4775BE2D-5F67-4E35-896C-650D42D33762}" type="sibTrans" cxnId="{65876268-ADF4-4424-83AE-1140B511F5C9}">
      <dgm:prSet/>
      <dgm:spPr/>
      <dgm:t>
        <a:bodyPr/>
        <a:lstStyle/>
        <a:p>
          <a:endParaRPr lang="en-US" sz="2000" b="1">
            <a:solidFill>
              <a:schemeClr val="tx1"/>
            </a:solidFill>
          </a:endParaRPr>
        </a:p>
      </dgm:t>
    </dgm:pt>
    <dgm:pt modelId="{8CD4F3F6-74F2-42D7-8BBA-7D5C0E8E20B3}">
      <dgm:prSet custT="1"/>
      <dgm:spPr>
        <a:solidFill>
          <a:srgbClr val="99CFAC"/>
        </a:solidFill>
        <a:ln w="6350"/>
      </dgm:spPr>
      <dgm:t>
        <a:bodyPr/>
        <a:lstStyle/>
        <a:p>
          <a:r>
            <a:rPr lang="en-US" sz="2400" b="1" dirty="0">
              <a:solidFill>
                <a:schemeClr val="tx1"/>
              </a:solidFill>
            </a:rPr>
            <a:t>- The System (vehicles, parking,  service areas, regulated zones, etc.)</a:t>
          </a:r>
          <a:endParaRPr lang="en-CA" sz="2400" b="1" dirty="0">
            <a:solidFill>
              <a:schemeClr val="tx1"/>
            </a:solidFill>
          </a:endParaRPr>
        </a:p>
      </dgm:t>
    </dgm:pt>
    <dgm:pt modelId="{E034DFAB-3CC4-4679-AF4B-257D5DB35BBD}" type="sibTrans" cxnId="{5F035599-8F99-44F2-B422-52CDBAA2ED2B}">
      <dgm:prSet/>
      <dgm:spPr/>
      <dgm:t>
        <a:bodyPr/>
        <a:lstStyle/>
        <a:p>
          <a:endParaRPr lang="en-US" sz="2000" b="1">
            <a:solidFill>
              <a:schemeClr val="tx1"/>
            </a:solidFill>
          </a:endParaRPr>
        </a:p>
      </dgm:t>
    </dgm:pt>
    <dgm:pt modelId="{E13AC5E1-37D0-4B70-B479-F587B8E85D10}" type="parTrans" cxnId="{5F035599-8F99-44F2-B422-52CDBAA2ED2B}">
      <dgm:prSet/>
      <dgm:spPr/>
      <dgm:t>
        <a:bodyPr/>
        <a:lstStyle/>
        <a:p>
          <a:endParaRPr lang="en-US" sz="2000" b="1">
            <a:solidFill>
              <a:schemeClr val="tx1"/>
            </a:solidFill>
          </a:endParaRPr>
        </a:p>
      </dgm:t>
    </dgm:pt>
    <dgm:pt modelId="{FDA79953-8F93-4051-91E2-2BED367A6122}">
      <dgm:prSet custT="1"/>
      <dgm:spPr>
        <a:solidFill>
          <a:srgbClr val="91C9C2"/>
        </a:solidFill>
        <a:ln w="6350"/>
      </dgm:spPr>
      <dgm:t>
        <a:bodyPr/>
        <a:lstStyle/>
        <a:p>
          <a:r>
            <a:rPr lang="en-US" sz="2400" b="1" dirty="0">
              <a:solidFill>
                <a:schemeClr val="tx1"/>
              </a:solidFill>
            </a:rPr>
            <a:t>- Pricing Structure and Payment Elements</a:t>
          </a:r>
        </a:p>
      </dgm:t>
    </dgm:pt>
    <dgm:pt modelId="{91F9E79C-14FC-4D6C-B818-649720353707}" type="sibTrans" cxnId="{C96C1EB1-77D4-47F7-BBED-74EAF232CF40}">
      <dgm:prSet/>
      <dgm:spPr/>
      <dgm:t>
        <a:bodyPr/>
        <a:lstStyle/>
        <a:p>
          <a:endParaRPr lang="en-US" sz="2000" b="1">
            <a:solidFill>
              <a:schemeClr val="tx1"/>
            </a:solidFill>
          </a:endParaRPr>
        </a:p>
      </dgm:t>
    </dgm:pt>
    <dgm:pt modelId="{24742CAD-F121-4648-ADA6-C467042B22A2}" type="parTrans" cxnId="{C96C1EB1-77D4-47F7-BBED-74EAF232CF40}">
      <dgm:prSet/>
      <dgm:spPr/>
      <dgm:t>
        <a:bodyPr/>
        <a:lstStyle/>
        <a:p>
          <a:endParaRPr lang="en-US" sz="2000" b="1">
            <a:solidFill>
              <a:schemeClr val="tx1"/>
            </a:solidFill>
          </a:endParaRPr>
        </a:p>
      </dgm:t>
    </dgm:pt>
    <dgm:pt modelId="{29729738-2762-46F9-A7E5-F6D0642C4254}" type="pres">
      <dgm:prSet presAssocID="{F82F2AD3-E748-4161-AD21-5C596BC7A85E}" presName="linear" presStyleCnt="0">
        <dgm:presLayoutVars>
          <dgm:animLvl val="lvl"/>
          <dgm:resizeHandles val="exact"/>
        </dgm:presLayoutVars>
      </dgm:prSet>
      <dgm:spPr/>
    </dgm:pt>
    <dgm:pt modelId="{24784D85-4856-49EC-B6BF-1997724EBB84}" type="pres">
      <dgm:prSet presAssocID="{401C5DCB-409D-4DF4-85E6-A91B59FA55FC}" presName="parentText" presStyleLbl="node1" presStyleIdx="0" presStyleCnt="6">
        <dgm:presLayoutVars>
          <dgm:chMax val="0"/>
          <dgm:bulletEnabled val="1"/>
        </dgm:presLayoutVars>
      </dgm:prSet>
      <dgm:spPr/>
    </dgm:pt>
    <dgm:pt modelId="{CC1BBADB-2585-4423-9405-6D5D9D39E22B}" type="pres">
      <dgm:prSet presAssocID="{5EE5CF36-388A-41BE-8E8E-6F38F2B06585}" presName="spacer" presStyleCnt="0"/>
      <dgm:spPr/>
    </dgm:pt>
    <dgm:pt modelId="{269534FA-24E8-4ADE-A472-DDDCC693ED50}" type="pres">
      <dgm:prSet presAssocID="{8CD4F3F6-74F2-42D7-8BBA-7D5C0E8E20B3}" presName="parentText" presStyleLbl="node1" presStyleIdx="1" presStyleCnt="6">
        <dgm:presLayoutVars>
          <dgm:chMax val="0"/>
          <dgm:bulletEnabled val="1"/>
        </dgm:presLayoutVars>
      </dgm:prSet>
      <dgm:spPr/>
    </dgm:pt>
    <dgm:pt modelId="{C1BBA67A-66EE-4007-B0F8-034DF4F47324}" type="pres">
      <dgm:prSet presAssocID="{E034DFAB-3CC4-4679-AF4B-257D5DB35BBD}" presName="spacer" presStyleCnt="0"/>
      <dgm:spPr/>
    </dgm:pt>
    <dgm:pt modelId="{B8BEB258-472E-454E-9F0F-B7A253F95C19}" type="pres">
      <dgm:prSet presAssocID="{FDA79953-8F93-4051-91E2-2BED367A6122}" presName="parentText" presStyleLbl="node1" presStyleIdx="2" presStyleCnt="6">
        <dgm:presLayoutVars>
          <dgm:chMax val="0"/>
          <dgm:bulletEnabled val="1"/>
        </dgm:presLayoutVars>
      </dgm:prSet>
      <dgm:spPr/>
    </dgm:pt>
    <dgm:pt modelId="{9ABAA0F6-09A6-4B47-8A42-3919BA791BD6}" type="pres">
      <dgm:prSet presAssocID="{91F9E79C-14FC-4D6C-B818-649720353707}" presName="spacer" presStyleCnt="0"/>
      <dgm:spPr/>
    </dgm:pt>
    <dgm:pt modelId="{FB354A21-F8FA-4B47-B0AF-11E368A52584}" type="pres">
      <dgm:prSet presAssocID="{CC2CC254-8E32-41C6-9811-097AAB37EF62}" presName="parentText" presStyleLbl="node1" presStyleIdx="3" presStyleCnt="6">
        <dgm:presLayoutVars>
          <dgm:chMax val="0"/>
          <dgm:bulletEnabled val="1"/>
        </dgm:presLayoutVars>
      </dgm:prSet>
      <dgm:spPr/>
    </dgm:pt>
    <dgm:pt modelId="{74FFF5AC-EB73-4F37-95F8-0E201B701808}" type="pres">
      <dgm:prSet presAssocID="{A9898B99-C31D-419C-8A22-99A728C6C974}" presName="spacer" presStyleCnt="0"/>
      <dgm:spPr/>
    </dgm:pt>
    <dgm:pt modelId="{F041BFAA-9D40-4159-ACC8-B9E7B4A272A5}" type="pres">
      <dgm:prSet presAssocID="{728301AA-72B7-4BDD-AE5A-9EE0A0AE1703}" presName="parentText" presStyleLbl="node1" presStyleIdx="4" presStyleCnt="6">
        <dgm:presLayoutVars>
          <dgm:chMax val="0"/>
          <dgm:bulletEnabled val="1"/>
        </dgm:presLayoutVars>
      </dgm:prSet>
      <dgm:spPr/>
    </dgm:pt>
    <dgm:pt modelId="{564265F8-2CC1-47E5-B48B-F13FE725A548}" type="pres">
      <dgm:prSet presAssocID="{9ABE4373-C2EC-47A8-960B-5FA24DFD66F3}" presName="spacer" presStyleCnt="0"/>
      <dgm:spPr/>
    </dgm:pt>
    <dgm:pt modelId="{85023FB4-712C-458D-9F2C-4E6BFF2134FB}" type="pres">
      <dgm:prSet presAssocID="{CD46BF8C-8AF4-47E6-BFE2-AE4FE866AD4C}" presName="parentText" presStyleLbl="node1" presStyleIdx="5" presStyleCnt="6">
        <dgm:presLayoutVars>
          <dgm:chMax val="0"/>
          <dgm:bulletEnabled val="1"/>
        </dgm:presLayoutVars>
      </dgm:prSet>
      <dgm:spPr/>
    </dgm:pt>
  </dgm:ptLst>
  <dgm:cxnLst>
    <dgm:cxn modelId="{1343531B-1542-4E63-9237-B732C7E48708}" type="presOf" srcId="{728301AA-72B7-4BDD-AE5A-9EE0A0AE1703}" destId="{F041BFAA-9D40-4159-ACC8-B9E7B4A272A5}" srcOrd="0" destOrd="0" presId="urn:microsoft.com/office/officeart/2005/8/layout/vList2"/>
    <dgm:cxn modelId="{AFA79C1F-0B21-4420-95E0-9EF8AA4A6CA8}" type="presOf" srcId="{401C5DCB-409D-4DF4-85E6-A91B59FA55FC}" destId="{24784D85-4856-49EC-B6BF-1997724EBB84}" srcOrd="0" destOrd="0" presId="urn:microsoft.com/office/officeart/2005/8/layout/vList2"/>
    <dgm:cxn modelId="{C5589B42-51F3-4246-986C-BB13A1EDF31D}" srcId="{F82F2AD3-E748-4161-AD21-5C596BC7A85E}" destId="{401C5DCB-409D-4DF4-85E6-A91B59FA55FC}" srcOrd="0" destOrd="0" parTransId="{2B921624-8349-4773-8FC0-9C9831D6B04C}" sibTransId="{5EE5CF36-388A-41BE-8E8E-6F38F2B06585}"/>
    <dgm:cxn modelId="{65876268-ADF4-4424-83AE-1140B511F5C9}" srcId="{F82F2AD3-E748-4161-AD21-5C596BC7A85E}" destId="{CD46BF8C-8AF4-47E6-BFE2-AE4FE866AD4C}" srcOrd="5" destOrd="0" parTransId="{AD8D2908-B41E-4B49-95F8-1C385B0E972A}" sibTransId="{4775BE2D-5F67-4E35-896C-650D42D33762}"/>
    <dgm:cxn modelId="{D8957757-DAD7-484F-BDBD-F9C3A2217148}" srcId="{F82F2AD3-E748-4161-AD21-5C596BC7A85E}" destId="{CC2CC254-8E32-41C6-9811-097AAB37EF62}" srcOrd="3" destOrd="0" parTransId="{4CA84EDA-09F3-4195-9385-7634D6FDF400}" sibTransId="{A9898B99-C31D-419C-8A22-99A728C6C974}"/>
    <dgm:cxn modelId="{1657F877-27CA-4A24-A649-3E879E6A193A}" type="presOf" srcId="{FDA79953-8F93-4051-91E2-2BED367A6122}" destId="{B8BEB258-472E-454E-9F0F-B7A253F95C19}" srcOrd="0" destOrd="0" presId="urn:microsoft.com/office/officeart/2005/8/layout/vList2"/>
    <dgm:cxn modelId="{5F035599-8F99-44F2-B422-52CDBAA2ED2B}" srcId="{F82F2AD3-E748-4161-AD21-5C596BC7A85E}" destId="{8CD4F3F6-74F2-42D7-8BBA-7D5C0E8E20B3}" srcOrd="1" destOrd="0" parTransId="{E13AC5E1-37D0-4B70-B479-F587B8E85D10}" sibTransId="{E034DFAB-3CC4-4679-AF4B-257D5DB35BBD}"/>
    <dgm:cxn modelId="{1B5549AE-4EA1-4C83-822C-BA45E74B89C5}" srcId="{F82F2AD3-E748-4161-AD21-5C596BC7A85E}" destId="{728301AA-72B7-4BDD-AE5A-9EE0A0AE1703}" srcOrd="4" destOrd="0" parTransId="{3F7828F0-6A04-402F-9D31-AD4C7B746EF4}" sibTransId="{9ABE4373-C2EC-47A8-960B-5FA24DFD66F3}"/>
    <dgm:cxn modelId="{C96C1EB1-77D4-47F7-BBED-74EAF232CF40}" srcId="{F82F2AD3-E748-4161-AD21-5C596BC7A85E}" destId="{FDA79953-8F93-4051-91E2-2BED367A6122}" srcOrd="2" destOrd="0" parTransId="{24742CAD-F121-4648-ADA6-C467042B22A2}" sibTransId="{91F9E79C-14FC-4D6C-B818-649720353707}"/>
    <dgm:cxn modelId="{5CF8D3B9-6E4B-4544-98E7-6ACE2CBAE96A}" type="presOf" srcId="{CC2CC254-8E32-41C6-9811-097AAB37EF62}" destId="{FB354A21-F8FA-4B47-B0AF-11E368A52584}" srcOrd="0" destOrd="0" presId="urn:microsoft.com/office/officeart/2005/8/layout/vList2"/>
    <dgm:cxn modelId="{305CE9D0-34F7-4B82-8EFA-BD2BF0E8EA67}" type="presOf" srcId="{CD46BF8C-8AF4-47E6-BFE2-AE4FE866AD4C}" destId="{85023FB4-712C-458D-9F2C-4E6BFF2134FB}" srcOrd="0" destOrd="0" presId="urn:microsoft.com/office/officeart/2005/8/layout/vList2"/>
    <dgm:cxn modelId="{BFAF34E6-3FED-4645-B848-74E033FF7215}" type="presOf" srcId="{F82F2AD3-E748-4161-AD21-5C596BC7A85E}" destId="{29729738-2762-46F9-A7E5-F6D0642C4254}" srcOrd="0" destOrd="0" presId="urn:microsoft.com/office/officeart/2005/8/layout/vList2"/>
    <dgm:cxn modelId="{75F458F0-2638-48EB-9272-C6920AA51CC1}" type="presOf" srcId="{8CD4F3F6-74F2-42D7-8BBA-7D5C0E8E20B3}" destId="{269534FA-24E8-4ADE-A472-DDDCC693ED50}" srcOrd="0" destOrd="0" presId="urn:microsoft.com/office/officeart/2005/8/layout/vList2"/>
    <dgm:cxn modelId="{72797D09-364D-4813-A03F-EF15E5112581}" type="presParOf" srcId="{29729738-2762-46F9-A7E5-F6D0642C4254}" destId="{24784D85-4856-49EC-B6BF-1997724EBB84}" srcOrd="0" destOrd="0" presId="urn:microsoft.com/office/officeart/2005/8/layout/vList2"/>
    <dgm:cxn modelId="{E0A63E2C-524A-434D-AEC2-1D5E74B9F019}" type="presParOf" srcId="{29729738-2762-46F9-A7E5-F6D0642C4254}" destId="{CC1BBADB-2585-4423-9405-6D5D9D39E22B}" srcOrd="1" destOrd="0" presId="urn:microsoft.com/office/officeart/2005/8/layout/vList2"/>
    <dgm:cxn modelId="{AFA5C3D8-2013-4BA8-9895-B373D57767AD}" type="presParOf" srcId="{29729738-2762-46F9-A7E5-F6D0642C4254}" destId="{269534FA-24E8-4ADE-A472-DDDCC693ED50}" srcOrd="2" destOrd="0" presId="urn:microsoft.com/office/officeart/2005/8/layout/vList2"/>
    <dgm:cxn modelId="{D42E111F-117D-4E60-BF8A-67D8C1D158F7}" type="presParOf" srcId="{29729738-2762-46F9-A7E5-F6D0642C4254}" destId="{C1BBA67A-66EE-4007-B0F8-034DF4F47324}" srcOrd="3" destOrd="0" presId="urn:microsoft.com/office/officeart/2005/8/layout/vList2"/>
    <dgm:cxn modelId="{DCE1141A-82E7-461C-AC0F-8668C45AD25F}" type="presParOf" srcId="{29729738-2762-46F9-A7E5-F6D0642C4254}" destId="{B8BEB258-472E-454E-9F0F-B7A253F95C19}" srcOrd="4" destOrd="0" presId="urn:microsoft.com/office/officeart/2005/8/layout/vList2"/>
    <dgm:cxn modelId="{DF13288B-982D-4F8B-8FF5-815596815B13}" type="presParOf" srcId="{29729738-2762-46F9-A7E5-F6D0642C4254}" destId="{9ABAA0F6-09A6-4B47-8A42-3919BA791BD6}" srcOrd="5" destOrd="0" presId="urn:microsoft.com/office/officeart/2005/8/layout/vList2"/>
    <dgm:cxn modelId="{40D39672-CBC7-45D2-BD48-B5638B28A486}" type="presParOf" srcId="{29729738-2762-46F9-A7E5-F6D0642C4254}" destId="{FB354A21-F8FA-4B47-B0AF-11E368A52584}" srcOrd="6" destOrd="0" presId="urn:microsoft.com/office/officeart/2005/8/layout/vList2"/>
    <dgm:cxn modelId="{0E273FDE-90A1-478B-841A-31C77DAA7144}" type="presParOf" srcId="{29729738-2762-46F9-A7E5-F6D0642C4254}" destId="{74FFF5AC-EB73-4F37-95F8-0E201B701808}" srcOrd="7" destOrd="0" presId="urn:microsoft.com/office/officeart/2005/8/layout/vList2"/>
    <dgm:cxn modelId="{88A1104C-3528-46CC-A70F-C18A15DE7C62}" type="presParOf" srcId="{29729738-2762-46F9-A7E5-F6D0642C4254}" destId="{F041BFAA-9D40-4159-ACC8-B9E7B4A272A5}" srcOrd="8" destOrd="0" presId="urn:microsoft.com/office/officeart/2005/8/layout/vList2"/>
    <dgm:cxn modelId="{8F810D22-5F4C-4BEF-8151-D036411A0736}" type="presParOf" srcId="{29729738-2762-46F9-A7E5-F6D0642C4254}" destId="{564265F8-2CC1-47E5-B48B-F13FE725A548}" srcOrd="9" destOrd="0" presId="urn:microsoft.com/office/officeart/2005/8/layout/vList2"/>
    <dgm:cxn modelId="{80B00341-D194-4DC9-B8C7-D3109DD7E930}" type="presParOf" srcId="{29729738-2762-46F9-A7E5-F6D0642C4254}" destId="{85023FB4-712C-458D-9F2C-4E6BFF2134FB}"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59984-A290-4000-B7D2-D6DC2C518A12}">
      <dsp:nvSpPr>
        <dsp:cNvPr id="0" name=""/>
        <dsp:cNvSpPr/>
      </dsp:nvSpPr>
      <dsp:spPr>
        <a:xfrm>
          <a:off x="0" y="1305401"/>
          <a:ext cx="11175125" cy="1740535"/>
        </a:xfrm>
        <a:prstGeom prst="notchedRightArrow">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dsp:style>
    </dsp:sp>
    <dsp:sp modelId="{5996BA06-273A-4A1D-8A12-D4239620340E}">
      <dsp:nvSpPr>
        <dsp:cNvPr id="0" name=""/>
        <dsp:cNvSpPr/>
      </dsp:nvSpPr>
      <dsp:spPr>
        <a:xfrm>
          <a:off x="894" y="0"/>
          <a:ext cx="1369324"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b" anchorCtr="0">
          <a:noAutofit/>
        </a:bodyPr>
        <a:lstStyle/>
        <a:p>
          <a:pPr marL="0" lvl="0" indent="0" algn="ctr" defTabSz="1422400">
            <a:lnSpc>
              <a:spcPct val="90000"/>
            </a:lnSpc>
            <a:spcBef>
              <a:spcPct val="0"/>
            </a:spcBef>
            <a:spcAft>
              <a:spcPts val="600"/>
            </a:spcAft>
            <a:buNone/>
          </a:pPr>
          <a:r>
            <a:rPr lang="en-US" sz="3200" kern="1200" dirty="0"/>
            <a:t>2018</a:t>
          </a:r>
        </a:p>
        <a:p>
          <a:pPr marL="0" lvl="0" indent="0" algn="ctr" defTabSz="1422400">
            <a:lnSpc>
              <a:spcPct val="90000"/>
            </a:lnSpc>
            <a:spcBef>
              <a:spcPct val="0"/>
            </a:spcBef>
            <a:spcAft>
              <a:spcPct val="35000"/>
            </a:spcAft>
            <a:buNone/>
          </a:pPr>
          <a:r>
            <a:rPr lang="en-US" sz="1600" kern="1200" dirty="0"/>
            <a:t>Cycling Master Plan</a:t>
          </a:r>
        </a:p>
      </dsp:txBody>
      <dsp:txXfrm>
        <a:off x="894" y="0"/>
        <a:ext cx="1369324" cy="1740535"/>
      </dsp:txXfrm>
    </dsp:sp>
    <dsp:sp modelId="{C3F39063-2AB6-4E56-B848-018D506946A2}">
      <dsp:nvSpPr>
        <dsp:cNvPr id="0" name=""/>
        <dsp:cNvSpPr/>
      </dsp:nvSpPr>
      <dsp:spPr>
        <a:xfrm>
          <a:off x="467989" y="1958102"/>
          <a:ext cx="435133" cy="435133"/>
        </a:xfrm>
        <a:prstGeom prst="ellipse">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5D433B-4BA8-4B22-B0F1-9845B39E6B19}">
      <dsp:nvSpPr>
        <dsp:cNvPr id="0" name=""/>
        <dsp:cNvSpPr/>
      </dsp:nvSpPr>
      <dsp:spPr>
        <a:xfrm>
          <a:off x="1424485" y="2610802"/>
          <a:ext cx="1289163"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t" anchorCtr="0">
          <a:noAutofit/>
        </a:bodyPr>
        <a:lstStyle/>
        <a:p>
          <a:pPr marL="0" lvl="0" indent="0" algn="ctr" defTabSz="1422400">
            <a:lnSpc>
              <a:spcPct val="90000"/>
            </a:lnSpc>
            <a:spcBef>
              <a:spcPct val="0"/>
            </a:spcBef>
            <a:spcAft>
              <a:spcPts val="600"/>
            </a:spcAft>
            <a:buNone/>
          </a:pPr>
          <a:r>
            <a:rPr lang="en-US" sz="3200" kern="1200" dirty="0"/>
            <a:t>2019</a:t>
          </a:r>
        </a:p>
        <a:p>
          <a:pPr marL="0" lvl="0" indent="0" algn="ctr" defTabSz="1422400">
            <a:lnSpc>
              <a:spcPct val="90000"/>
            </a:lnSpc>
            <a:spcBef>
              <a:spcPct val="0"/>
            </a:spcBef>
            <a:spcAft>
              <a:spcPct val="35000"/>
            </a:spcAft>
            <a:buNone/>
          </a:pPr>
          <a:r>
            <a:rPr lang="en-US" sz="1600" kern="1200" dirty="0"/>
            <a:t>Direction from Council</a:t>
          </a:r>
        </a:p>
        <a:p>
          <a:pPr marL="0" lvl="0" indent="0" algn="ctr" defTabSz="1422400">
            <a:lnSpc>
              <a:spcPct val="90000"/>
            </a:lnSpc>
            <a:spcBef>
              <a:spcPct val="0"/>
            </a:spcBef>
            <a:spcAft>
              <a:spcPct val="35000"/>
            </a:spcAft>
            <a:buNone/>
          </a:pPr>
          <a:endParaRPr lang="en-US" sz="1800" kern="1200" dirty="0"/>
        </a:p>
      </dsp:txBody>
      <dsp:txXfrm>
        <a:off x="1424485" y="2610802"/>
        <a:ext cx="1289163" cy="1740535"/>
      </dsp:txXfrm>
    </dsp:sp>
    <dsp:sp modelId="{4263D345-512D-4706-BCF8-41F4D74DFA54}">
      <dsp:nvSpPr>
        <dsp:cNvPr id="0" name=""/>
        <dsp:cNvSpPr/>
      </dsp:nvSpPr>
      <dsp:spPr>
        <a:xfrm>
          <a:off x="1851499" y="1958102"/>
          <a:ext cx="435133" cy="435133"/>
        </a:xfrm>
        <a:prstGeom prst="ellipse">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4DE0E7-D310-4994-8E4F-7C8F2D4068D7}">
      <dsp:nvSpPr>
        <dsp:cNvPr id="0" name=""/>
        <dsp:cNvSpPr/>
      </dsp:nvSpPr>
      <dsp:spPr>
        <a:xfrm>
          <a:off x="2767914" y="0"/>
          <a:ext cx="1406019"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b" anchorCtr="0">
          <a:noAutofit/>
        </a:bodyPr>
        <a:lstStyle/>
        <a:p>
          <a:pPr marL="0" lvl="0" indent="0" algn="ctr" defTabSz="1422400">
            <a:lnSpc>
              <a:spcPct val="90000"/>
            </a:lnSpc>
            <a:spcBef>
              <a:spcPct val="0"/>
            </a:spcBef>
            <a:spcAft>
              <a:spcPts val="600"/>
            </a:spcAft>
            <a:buNone/>
          </a:pPr>
          <a:r>
            <a:rPr lang="en-US" sz="3200" kern="1200" dirty="0"/>
            <a:t>2020</a:t>
          </a:r>
        </a:p>
        <a:p>
          <a:pPr marL="0" lvl="0" indent="0" algn="ctr" defTabSz="1422400">
            <a:lnSpc>
              <a:spcPct val="90000"/>
            </a:lnSpc>
            <a:spcBef>
              <a:spcPct val="0"/>
            </a:spcBef>
            <a:spcAft>
              <a:spcPct val="35000"/>
            </a:spcAft>
            <a:buNone/>
          </a:pPr>
          <a:r>
            <a:rPr lang="en-US" sz="1600" kern="1200" dirty="0"/>
            <a:t>Provincial E-scooter Pilot</a:t>
          </a:r>
        </a:p>
      </dsp:txBody>
      <dsp:txXfrm>
        <a:off x="2767914" y="0"/>
        <a:ext cx="1406019" cy="1740535"/>
      </dsp:txXfrm>
    </dsp:sp>
    <dsp:sp modelId="{5E0E013E-06BD-4DE9-8DC8-301B85E072F3}">
      <dsp:nvSpPr>
        <dsp:cNvPr id="0" name=""/>
        <dsp:cNvSpPr/>
      </dsp:nvSpPr>
      <dsp:spPr>
        <a:xfrm>
          <a:off x="3253356" y="1958102"/>
          <a:ext cx="435133" cy="435133"/>
        </a:xfrm>
        <a:prstGeom prst="ellipse">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6DF9B6-0B16-4D40-AF65-335299B28ED7}">
      <dsp:nvSpPr>
        <dsp:cNvPr id="0" name=""/>
        <dsp:cNvSpPr/>
      </dsp:nvSpPr>
      <dsp:spPr>
        <a:xfrm>
          <a:off x="4228199" y="2610802"/>
          <a:ext cx="1340075"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t" anchorCtr="0">
          <a:noAutofit/>
        </a:bodyPr>
        <a:lstStyle/>
        <a:p>
          <a:pPr marL="0" lvl="0" indent="0" algn="ctr" defTabSz="1422400">
            <a:lnSpc>
              <a:spcPct val="90000"/>
            </a:lnSpc>
            <a:spcBef>
              <a:spcPct val="0"/>
            </a:spcBef>
            <a:spcAft>
              <a:spcPts val="600"/>
            </a:spcAft>
            <a:buNone/>
          </a:pPr>
          <a:r>
            <a:rPr lang="en-US" sz="3200" kern="1200" dirty="0"/>
            <a:t>2021</a:t>
          </a:r>
        </a:p>
        <a:p>
          <a:pPr marL="0" lvl="0" indent="0" algn="ctr" defTabSz="1422400">
            <a:lnSpc>
              <a:spcPct val="90000"/>
            </a:lnSpc>
            <a:spcBef>
              <a:spcPct val="0"/>
            </a:spcBef>
            <a:spcAft>
              <a:spcPct val="35000"/>
            </a:spcAft>
            <a:buNone/>
          </a:pPr>
          <a:r>
            <a:rPr lang="en-US" sz="1600" kern="1200" dirty="0"/>
            <a:t>Opted into Provincial Pilot</a:t>
          </a:r>
        </a:p>
      </dsp:txBody>
      <dsp:txXfrm>
        <a:off x="4228199" y="2610802"/>
        <a:ext cx="1340075" cy="1740535"/>
      </dsp:txXfrm>
    </dsp:sp>
    <dsp:sp modelId="{4ADD7DAD-DE52-45D8-A5E0-601343D52C92}">
      <dsp:nvSpPr>
        <dsp:cNvPr id="0" name=""/>
        <dsp:cNvSpPr/>
      </dsp:nvSpPr>
      <dsp:spPr>
        <a:xfrm>
          <a:off x="4680670" y="1958102"/>
          <a:ext cx="435133" cy="435133"/>
        </a:xfrm>
        <a:prstGeom prst="ellipse">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07F4C9-6FF0-46C8-9147-F43B853E201F}">
      <dsp:nvSpPr>
        <dsp:cNvPr id="0" name=""/>
        <dsp:cNvSpPr/>
      </dsp:nvSpPr>
      <dsp:spPr>
        <a:xfrm>
          <a:off x="5622540" y="0"/>
          <a:ext cx="1463877"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b" anchorCtr="0">
          <a:noAutofit/>
        </a:bodyPr>
        <a:lstStyle/>
        <a:p>
          <a:pPr marL="0" lvl="0" indent="0" algn="ctr" defTabSz="1422400">
            <a:lnSpc>
              <a:spcPct val="90000"/>
            </a:lnSpc>
            <a:spcBef>
              <a:spcPct val="0"/>
            </a:spcBef>
            <a:spcAft>
              <a:spcPts val="600"/>
            </a:spcAft>
            <a:buNone/>
          </a:pPr>
          <a:r>
            <a:rPr lang="en-US" sz="3200" kern="1200" dirty="0"/>
            <a:t>2022</a:t>
          </a:r>
        </a:p>
        <a:p>
          <a:pPr marL="0" lvl="0" indent="0" algn="ctr" defTabSz="1422400">
            <a:lnSpc>
              <a:spcPct val="90000"/>
            </a:lnSpc>
            <a:spcBef>
              <a:spcPct val="0"/>
            </a:spcBef>
            <a:spcAft>
              <a:spcPct val="35000"/>
            </a:spcAft>
            <a:buNone/>
          </a:pPr>
          <a:r>
            <a:rPr lang="en-US" sz="1600" kern="1200" dirty="0"/>
            <a:t>Ongoing Studies</a:t>
          </a:r>
        </a:p>
      </dsp:txBody>
      <dsp:txXfrm>
        <a:off x="5622540" y="0"/>
        <a:ext cx="1463877" cy="1740535"/>
      </dsp:txXfrm>
    </dsp:sp>
    <dsp:sp modelId="{DD239087-24B9-42B7-A10E-6BFE5A8D6842}">
      <dsp:nvSpPr>
        <dsp:cNvPr id="0" name=""/>
        <dsp:cNvSpPr/>
      </dsp:nvSpPr>
      <dsp:spPr>
        <a:xfrm>
          <a:off x="6136912" y="1958102"/>
          <a:ext cx="435133" cy="435133"/>
        </a:xfrm>
        <a:prstGeom prst="ellipse">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6842C7-101F-4B62-B0B9-BE48FB22F4E9}">
      <dsp:nvSpPr>
        <dsp:cNvPr id="0" name=""/>
        <dsp:cNvSpPr/>
      </dsp:nvSpPr>
      <dsp:spPr>
        <a:xfrm>
          <a:off x="7140684" y="2610802"/>
          <a:ext cx="1465006"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t" anchorCtr="0">
          <a:noAutofit/>
        </a:bodyPr>
        <a:lstStyle/>
        <a:p>
          <a:pPr marL="0" lvl="0" indent="0" algn="ctr" defTabSz="1600200">
            <a:lnSpc>
              <a:spcPct val="90000"/>
            </a:lnSpc>
            <a:spcBef>
              <a:spcPct val="0"/>
            </a:spcBef>
            <a:spcAft>
              <a:spcPts val="600"/>
            </a:spcAft>
            <a:buNone/>
          </a:pPr>
          <a:r>
            <a:rPr lang="en-US" sz="3600" kern="1200" dirty="0"/>
            <a:t>2023</a:t>
          </a:r>
        </a:p>
        <a:p>
          <a:pPr marL="0" lvl="0" indent="0" algn="ctr" defTabSz="1600200">
            <a:lnSpc>
              <a:spcPct val="90000"/>
            </a:lnSpc>
            <a:spcBef>
              <a:spcPct val="0"/>
            </a:spcBef>
            <a:spcAft>
              <a:spcPct val="35000"/>
            </a:spcAft>
            <a:buNone/>
          </a:pPr>
          <a:r>
            <a:rPr lang="en-US" sz="1600" kern="1200" dirty="0"/>
            <a:t>Council Approval</a:t>
          </a:r>
        </a:p>
      </dsp:txBody>
      <dsp:txXfrm>
        <a:off x="7140684" y="2610802"/>
        <a:ext cx="1465006" cy="1740535"/>
      </dsp:txXfrm>
    </dsp:sp>
    <dsp:sp modelId="{0725C153-C39F-447A-9A1A-5A194068050D}">
      <dsp:nvSpPr>
        <dsp:cNvPr id="0" name=""/>
        <dsp:cNvSpPr/>
      </dsp:nvSpPr>
      <dsp:spPr>
        <a:xfrm>
          <a:off x="7655620" y="1958102"/>
          <a:ext cx="435133" cy="435133"/>
        </a:xfrm>
        <a:prstGeom prst="ellipse">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12DA53-2550-410E-9097-69A679213624}">
      <dsp:nvSpPr>
        <dsp:cNvPr id="0" name=""/>
        <dsp:cNvSpPr/>
      </dsp:nvSpPr>
      <dsp:spPr>
        <a:xfrm>
          <a:off x="8659956" y="0"/>
          <a:ext cx="1396761"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b" anchorCtr="0">
          <a:noAutofit/>
        </a:bodyPr>
        <a:lstStyle/>
        <a:p>
          <a:pPr marL="0" lvl="0" indent="0" algn="ctr" defTabSz="1422400">
            <a:lnSpc>
              <a:spcPct val="90000"/>
            </a:lnSpc>
            <a:spcBef>
              <a:spcPct val="0"/>
            </a:spcBef>
            <a:spcAft>
              <a:spcPct val="35000"/>
            </a:spcAft>
            <a:buNone/>
          </a:pPr>
          <a:r>
            <a:rPr lang="en-US" sz="3200" kern="1200" dirty="0"/>
            <a:t>2024</a:t>
          </a:r>
        </a:p>
        <a:p>
          <a:pPr marL="0" lvl="0" indent="0" algn="ctr" defTabSz="1422400">
            <a:lnSpc>
              <a:spcPct val="90000"/>
            </a:lnSpc>
            <a:spcBef>
              <a:spcPct val="0"/>
            </a:spcBef>
            <a:spcAft>
              <a:spcPct val="35000"/>
            </a:spcAft>
            <a:buNone/>
          </a:pPr>
          <a:r>
            <a:rPr lang="en-US" sz="1600" kern="1200" dirty="0"/>
            <a:t>Contract Award and Program Launch</a:t>
          </a:r>
        </a:p>
      </dsp:txBody>
      <dsp:txXfrm>
        <a:off x="8659956" y="0"/>
        <a:ext cx="1396761" cy="1740535"/>
      </dsp:txXfrm>
    </dsp:sp>
    <dsp:sp modelId="{378A6AD7-2085-4C09-ACD0-3CADDB6D5143}">
      <dsp:nvSpPr>
        <dsp:cNvPr id="0" name=""/>
        <dsp:cNvSpPr/>
      </dsp:nvSpPr>
      <dsp:spPr>
        <a:xfrm>
          <a:off x="9140770" y="1958102"/>
          <a:ext cx="435133" cy="435133"/>
        </a:xfrm>
        <a:prstGeom prst="ellipse">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60BD7-D08F-4800-BD3B-70DCFDBD7E5F}">
      <dsp:nvSpPr>
        <dsp:cNvPr id="0" name=""/>
        <dsp:cNvSpPr/>
      </dsp:nvSpPr>
      <dsp:spPr>
        <a:xfrm>
          <a:off x="2962123" y="0"/>
          <a:ext cx="1780163" cy="988979"/>
        </a:xfrm>
        <a:prstGeom prst="roundRect">
          <a:avLst>
            <a:gd name="adj" fmla="val 10000"/>
          </a:avLst>
        </a:prstGeom>
        <a:solidFill>
          <a:srgbClr val="B5CD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70000"/>
            </a:lnSpc>
            <a:spcBef>
              <a:spcPct val="0"/>
            </a:spcBef>
            <a:spcAft>
              <a:spcPts val="0"/>
            </a:spcAft>
            <a:buNone/>
          </a:pPr>
          <a:r>
            <a:rPr lang="en-US" sz="2000" b="1" kern="1200" dirty="0">
              <a:solidFill>
                <a:schemeClr val="tx1"/>
              </a:solidFill>
            </a:rPr>
            <a:t>2020</a:t>
          </a:r>
          <a:r>
            <a:rPr lang="en-US" sz="2000" kern="1200" dirty="0">
              <a:solidFill>
                <a:schemeClr val="tx1"/>
              </a:solidFill>
            </a:rPr>
            <a:t>           </a:t>
          </a:r>
        </a:p>
        <a:p>
          <a:pPr marL="0" lvl="0" indent="0" algn="ctr" defTabSz="889000">
            <a:lnSpc>
              <a:spcPct val="70000"/>
            </a:lnSpc>
            <a:spcBef>
              <a:spcPct val="0"/>
            </a:spcBef>
            <a:spcAft>
              <a:spcPts val="0"/>
            </a:spcAft>
            <a:buNone/>
          </a:pPr>
          <a:r>
            <a:rPr lang="en-US" sz="2000" kern="1200" dirty="0">
              <a:solidFill>
                <a:schemeClr val="tx1"/>
              </a:solidFill>
            </a:rPr>
            <a:t>Pilot Launch</a:t>
          </a:r>
        </a:p>
      </dsp:txBody>
      <dsp:txXfrm>
        <a:off x="2991089" y="28966"/>
        <a:ext cx="1722231" cy="931047"/>
      </dsp:txXfrm>
    </dsp:sp>
    <dsp:sp modelId="{6FEF3F08-86E4-40A6-8DD7-7CF260DBFBFF}">
      <dsp:nvSpPr>
        <dsp:cNvPr id="0" name=""/>
        <dsp:cNvSpPr/>
      </dsp:nvSpPr>
      <dsp:spPr>
        <a:xfrm rot="5400000">
          <a:off x="3666771" y="1013703"/>
          <a:ext cx="370867" cy="445040"/>
        </a:xfrm>
        <a:prstGeom prst="rightArrow">
          <a:avLst>
            <a:gd name="adj1" fmla="val 60000"/>
            <a:gd name="adj2" fmla="val 50000"/>
          </a:avLst>
        </a:prstGeom>
        <a:solidFill>
          <a:srgbClr val="B5CD8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3718693" y="1050789"/>
        <a:ext cx="267024" cy="259607"/>
      </dsp:txXfrm>
    </dsp:sp>
    <dsp:sp modelId="{47FA3A15-B276-4F5A-BA43-1FFF3E05E4AF}">
      <dsp:nvSpPr>
        <dsp:cNvPr id="0" name=""/>
        <dsp:cNvSpPr/>
      </dsp:nvSpPr>
      <dsp:spPr>
        <a:xfrm>
          <a:off x="2962123" y="1483469"/>
          <a:ext cx="1780163" cy="988979"/>
        </a:xfrm>
        <a:prstGeom prst="roundRect">
          <a:avLst>
            <a:gd name="adj" fmla="val 10000"/>
          </a:avLst>
        </a:prstGeom>
        <a:solidFill>
          <a:srgbClr val="84C69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70000"/>
            </a:lnSpc>
            <a:spcBef>
              <a:spcPct val="0"/>
            </a:spcBef>
            <a:spcAft>
              <a:spcPts val="0"/>
            </a:spcAft>
            <a:buNone/>
          </a:pPr>
          <a:r>
            <a:rPr lang="en-US" sz="2000" b="1" kern="1200" dirty="0">
              <a:solidFill>
                <a:schemeClr val="tx1"/>
              </a:solidFill>
            </a:rPr>
            <a:t>2021</a:t>
          </a:r>
          <a:r>
            <a:rPr lang="en-US" sz="2000" kern="1200" dirty="0">
              <a:solidFill>
                <a:schemeClr val="tx1"/>
              </a:solidFill>
            </a:rPr>
            <a:t> </a:t>
          </a:r>
        </a:p>
        <a:p>
          <a:pPr marL="0" lvl="0" indent="0" algn="ctr" defTabSz="889000">
            <a:lnSpc>
              <a:spcPct val="70000"/>
            </a:lnSpc>
            <a:spcBef>
              <a:spcPct val="0"/>
            </a:spcBef>
            <a:spcAft>
              <a:spcPts val="0"/>
            </a:spcAft>
            <a:buNone/>
          </a:pPr>
          <a:r>
            <a:rPr lang="en-US" sz="2000" kern="1200" dirty="0">
              <a:solidFill>
                <a:schemeClr val="tx1"/>
              </a:solidFill>
            </a:rPr>
            <a:t>Opted into pilot</a:t>
          </a:r>
        </a:p>
      </dsp:txBody>
      <dsp:txXfrm>
        <a:off x="2991089" y="1512435"/>
        <a:ext cx="1722231" cy="931047"/>
      </dsp:txXfrm>
    </dsp:sp>
    <dsp:sp modelId="{56354185-F1BA-49A2-9CC7-7422D6D667D9}">
      <dsp:nvSpPr>
        <dsp:cNvPr id="0" name=""/>
        <dsp:cNvSpPr/>
      </dsp:nvSpPr>
      <dsp:spPr>
        <a:xfrm rot="5400000">
          <a:off x="3666771" y="2497173"/>
          <a:ext cx="370867" cy="445040"/>
        </a:xfrm>
        <a:prstGeom prst="rightArrow">
          <a:avLst>
            <a:gd name="adj1" fmla="val 60000"/>
            <a:gd name="adj2" fmla="val 50000"/>
          </a:avLst>
        </a:prstGeom>
        <a:solidFill>
          <a:srgbClr val="84C69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3718693" y="2534259"/>
        <a:ext cx="267024" cy="259607"/>
      </dsp:txXfrm>
    </dsp:sp>
    <dsp:sp modelId="{EF865A9D-21AF-40B1-8E31-72B8EBC10775}">
      <dsp:nvSpPr>
        <dsp:cNvPr id="0" name=""/>
        <dsp:cNvSpPr/>
      </dsp:nvSpPr>
      <dsp:spPr>
        <a:xfrm>
          <a:off x="2962123" y="2966938"/>
          <a:ext cx="1780163" cy="988979"/>
        </a:xfrm>
        <a:prstGeom prst="roundRect">
          <a:avLst>
            <a:gd name="adj" fmla="val 10000"/>
          </a:avLst>
        </a:prstGeom>
        <a:solidFill>
          <a:srgbClr val="84A7B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70000"/>
            </a:lnSpc>
            <a:spcBef>
              <a:spcPct val="0"/>
            </a:spcBef>
            <a:spcAft>
              <a:spcPts val="0"/>
            </a:spcAft>
            <a:buNone/>
          </a:pPr>
          <a:r>
            <a:rPr lang="en-US" sz="2000" b="1" kern="1200" dirty="0">
              <a:solidFill>
                <a:schemeClr val="tx1"/>
              </a:solidFill>
            </a:rPr>
            <a:t>Ongoing       </a:t>
          </a:r>
        </a:p>
        <a:p>
          <a:pPr marL="0" lvl="0" indent="0" algn="ctr" defTabSz="889000">
            <a:lnSpc>
              <a:spcPct val="70000"/>
            </a:lnSpc>
            <a:spcBef>
              <a:spcPct val="0"/>
            </a:spcBef>
            <a:spcAft>
              <a:spcPts val="0"/>
            </a:spcAft>
            <a:buNone/>
          </a:pPr>
          <a:r>
            <a:rPr lang="en-US" sz="2000" b="0" kern="1200" dirty="0">
              <a:solidFill>
                <a:schemeClr val="tx1"/>
              </a:solidFill>
            </a:rPr>
            <a:t>Monitoring</a:t>
          </a:r>
          <a:endParaRPr lang="en-US" sz="2000" kern="1200" dirty="0">
            <a:solidFill>
              <a:schemeClr val="tx1"/>
            </a:solidFill>
          </a:endParaRPr>
        </a:p>
      </dsp:txBody>
      <dsp:txXfrm>
        <a:off x="2991089" y="2995904"/>
        <a:ext cx="1722231" cy="9310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2E758-C120-4417-AA12-51B0E5FCA440}">
      <dsp:nvSpPr>
        <dsp:cNvPr id="0" name=""/>
        <dsp:cNvSpPr/>
      </dsp:nvSpPr>
      <dsp:spPr>
        <a:xfrm>
          <a:off x="6236" y="2235345"/>
          <a:ext cx="1591382" cy="795691"/>
        </a:xfrm>
        <a:prstGeom prst="roundRect">
          <a:avLst>
            <a:gd name="adj" fmla="val 10000"/>
          </a:avLst>
        </a:prstGeom>
        <a:solidFill>
          <a:schemeClr val="accent1">
            <a:lumMod val="40000"/>
            <a:lumOff val="6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Goal</a:t>
          </a:r>
        </a:p>
      </dsp:txBody>
      <dsp:txXfrm>
        <a:off x="29541" y="2258650"/>
        <a:ext cx="1544772" cy="749081"/>
      </dsp:txXfrm>
    </dsp:sp>
    <dsp:sp modelId="{515D5264-DA3C-44E4-B66A-C5C171D4FAE0}">
      <dsp:nvSpPr>
        <dsp:cNvPr id="0" name=""/>
        <dsp:cNvSpPr/>
      </dsp:nvSpPr>
      <dsp:spPr>
        <a:xfrm rot="19457599">
          <a:off x="1523937" y="2387972"/>
          <a:ext cx="783917" cy="32915"/>
        </a:xfrm>
        <a:custGeom>
          <a:avLst/>
          <a:gdLst/>
          <a:ahLst/>
          <a:cxnLst/>
          <a:rect l="0" t="0" r="0" b="0"/>
          <a:pathLst>
            <a:path>
              <a:moveTo>
                <a:pt x="0" y="16457"/>
              </a:moveTo>
              <a:lnTo>
                <a:pt x="783917" y="16457"/>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1896297" y="2384832"/>
        <a:ext cx="39195" cy="39195"/>
      </dsp:txXfrm>
    </dsp:sp>
    <dsp:sp modelId="{2067975C-5AC1-4450-8E03-7670948F3545}">
      <dsp:nvSpPr>
        <dsp:cNvPr id="0" name=""/>
        <dsp:cNvSpPr/>
      </dsp:nvSpPr>
      <dsp:spPr>
        <a:xfrm>
          <a:off x="2234172" y="1777823"/>
          <a:ext cx="1591382" cy="795691"/>
        </a:xfrm>
        <a:prstGeom prst="roundRect">
          <a:avLst>
            <a:gd name="adj" fmla="val 10000"/>
          </a:avLst>
        </a:prstGeom>
        <a:solidFill>
          <a:schemeClr val="accent1">
            <a:lumMod val="40000"/>
            <a:lumOff val="6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Objective</a:t>
          </a:r>
        </a:p>
      </dsp:txBody>
      <dsp:txXfrm>
        <a:off x="2257477" y="1801128"/>
        <a:ext cx="1544772" cy="749081"/>
      </dsp:txXfrm>
    </dsp:sp>
    <dsp:sp modelId="{16FDB52E-9D1F-4523-8BB0-2258820A01D3}">
      <dsp:nvSpPr>
        <dsp:cNvPr id="0" name=""/>
        <dsp:cNvSpPr/>
      </dsp:nvSpPr>
      <dsp:spPr>
        <a:xfrm rot="19457599">
          <a:off x="3751873" y="1930450"/>
          <a:ext cx="783917" cy="32915"/>
        </a:xfrm>
        <a:custGeom>
          <a:avLst/>
          <a:gdLst/>
          <a:ahLst/>
          <a:cxnLst/>
          <a:rect l="0" t="0" r="0" b="0"/>
          <a:pathLst>
            <a:path>
              <a:moveTo>
                <a:pt x="0" y="16457"/>
              </a:moveTo>
              <a:lnTo>
                <a:pt x="783917" y="16457"/>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4124234" y="1927309"/>
        <a:ext cx="39195" cy="39195"/>
      </dsp:txXfrm>
    </dsp:sp>
    <dsp:sp modelId="{B6D1531E-5408-4440-AFB1-CF8ACF0B357E}">
      <dsp:nvSpPr>
        <dsp:cNvPr id="0" name=""/>
        <dsp:cNvSpPr/>
      </dsp:nvSpPr>
      <dsp:spPr>
        <a:xfrm>
          <a:off x="4462108" y="1320300"/>
          <a:ext cx="1591382" cy="795691"/>
        </a:xfrm>
        <a:prstGeom prst="roundRect">
          <a:avLst>
            <a:gd name="adj" fmla="val 10000"/>
          </a:avLst>
        </a:prstGeom>
        <a:solidFill>
          <a:schemeClr val="accent1">
            <a:lumMod val="40000"/>
            <a:lumOff val="6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Indicator </a:t>
          </a:r>
        </a:p>
      </dsp:txBody>
      <dsp:txXfrm>
        <a:off x="4485413" y="1343605"/>
        <a:ext cx="1544772" cy="749081"/>
      </dsp:txXfrm>
    </dsp:sp>
    <dsp:sp modelId="{EBC5FC56-0456-4DF0-A9FB-EB2462CFA07E}">
      <dsp:nvSpPr>
        <dsp:cNvPr id="0" name=""/>
        <dsp:cNvSpPr/>
      </dsp:nvSpPr>
      <dsp:spPr>
        <a:xfrm rot="19457599">
          <a:off x="5979809" y="1472927"/>
          <a:ext cx="783917" cy="32915"/>
        </a:xfrm>
        <a:custGeom>
          <a:avLst/>
          <a:gdLst/>
          <a:ahLst/>
          <a:cxnLst/>
          <a:rect l="0" t="0" r="0" b="0"/>
          <a:pathLst>
            <a:path>
              <a:moveTo>
                <a:pt x="0" y="16457"/>
              </a:moveTo>
              <a:lnTo>
                <a:pt x="783917" y="16457"/>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6352170" y="1469787"/>
        <a:ext cx="39195" cy="39195"/>
      </dsp:txXfrm>
    </dsp:sp>
    <dsp:sp modelId="{0779E247-1387-41C6-99AB-61CD47158856}">
      <dsp:nvSpPr>
        <dsp:cNvPr id="0" name=""/>
        <dsp:cNvSpPr/>
      </dsp:nvSpPr>
      <dsp:spPr>
        <a:xfrm>
          <a:off x="6690044" y="862778"/>
          <a:ext cx="1591382" cy="795691"/>
        </a:xfrm>
        <a:prstGeom prst="roundRect">
          <a:avLst>
            <a:gd name="adj" fmla="val 10000"/>
          </a:avLst>
        </a:prstGeom>
        <a:solidFill>
          <a:schemeClr val="accent1">
            <a:lumMod val="40000"/>
            <a:lumOff val="6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Data</a:t>
          </a:r>
        </a:p>
      </dsp:txBody>
      <dsp:txXfrm>
        <a:off x="6713349" y="886083"/>
        <a:ext cx="1544772" cy="749081"/>
      </dsp:txXfrm>
    </dsp:sp>
    <dsp:sp modelId="{C833D458-C2D7-44B7-A44B-260DAEE046CA}">
      <dsp:nvSpPr>
        <dsp:cNvPr id="0" name=""/>
        <dsp:cNvSpPr/>
      </dsp:nvSpPr>
      <dsp:spPr>
        <a:xfrm>
          <a:off x="8281427" y="1244166"/>
          <a:ext cx="636553" cy="32915"/>
        </a:xfrm>
        <a:custGeom>
          <a:avLst/>
          <a:gdLst/>
          <a:ahLst/>
          <a:cxnLst/>
          <a:rect l="0" t="0" r="0" b="0"/>
          <a:pathLst>
            <a:path>
              <a:moveTo>
                <a:pt x="0" y="16457"/>
              </a:moveTo>
              <a:lnTo>
                <a:pt x="636553" y="16457"/>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8583790" y="1244710"/>
        <a:ext cx="31827" cy="31827"/>
      </dsp:txXfrm>
    </dsp:sp>
    <dsp:sp modelId="{B55CBE90-0BA5-4C26-ABA8-19846539BB64}">
      <dsp:nvSpPr>
        <dsp:cNvPr id="0" name=""/>
        <dsp:cNvSpPr/>
      </dsp:nvSpPr>
      <dsp:spPr>
        <a:xfrm>
          <a:off x="8917980" y="862778"/>
          <a:ext cx="1591382" cy="795691"/>
        </a:xfrm>
        <a:prstGeom prst="roundRect">
          <a:avLst>
            <a:gd name="adj" fmla="val 10000"/>
          </a:avLst>
        </a:prstGeom>
        <a:solidFill>
          <a:schemeClr val="accent1">
            <a:lumMod val="40000"/>
            <a:lumOff val="6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Details</a:t>
          </a:r>
        </a:p>
      </dsp:txBody>
      <dsp:txXfrm>
        <a:off x="8941285" y="886083"/>
        <a:ext cx="1544772" cy="749081"/>
      </dsp:txXfrm>
    </dsp:sp>
    <dsp:sp modelId="{D09F2750-0517-4853-8DE0-995E2C881DC7}">
      <dsp:nvSpPr>
        <dsp:cNvPr id="0" name=""/>
        <dsp:cNvSpPr/>
      </dsp:nvSpPr>
      <dsp:spPr>
        <a:xfrm rot="2142401">
          <a:off x="5979809" y="1930450"/>
          <a:ext cx="783917" cy="32915"/>
        </a:xfrm>
        <a:custGeom>
          <a:avLst/>
          <a:gdLst/>
          <a:ahLst/>
          <a:cxnLst/>
          <a:rect l="0" t="0" r="0" b="0"/>
          <a:pathLst>
            <a:path>
              <a:moveTo>
                <a:pt x="0" y="16457"/>
              </a:moveTo>
              <a:lnTo>
                <a:pt x="783917" y="16457"/>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6352170" y="1927309"/>
        <a:ext cx="39195" cy="39195"/>
      </dsp:txXfrm>
    </dsp:sp>
    <dsp:sp modelId="{44FC0A30-7DF2-4824-BC22-E8F3C1CEFE0E}">
      <dsp:nvSpPr>
        <dsp:cNvPr id="0" name=""/>
        <dsp:cNvSpPr/>
      </dsp:nvSpPr>
      <dsp:spPr>
        <a:xfrm>
          <a:off x="6690044" y="1777823"/>
          <a:ext cx="1591382" cy="795691"/>
        </a:xfrm>
        <a:prstGeom prst="roundRect">
          <a:avLst>
            <a:gd name="adj" fmla="val 10000"/>
          </a:avLst>
        </a:prstGeom>
        <a:solidFill>
          <a:schemeClr val="accent1">
            <a:lumMod val="40000"/>
            <a:lumOff val="6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Data</a:t>
          </a:r>
        </a:p>
      </dsp:txBody>
      <dsp:txXfrm>
        <a:off x="6713349" y="1801128"/>
        <a:ext cx="1544772" cy="749081"/>
      </dsp:txXfrm>
    </dsp:sp>
    <dsp:sp modelId="{051FF895-504A-40DE-834E-DC26F8EEA44C}">
      <dsp:nvSpPr>
        <dsp:cNvPr id="0" name=""/>
        <dsp:cNvSpPr/>
      </dsp:nvSpPr>
      <dsp:spPr>
        <a:xfrm rot="2142401">
          <a:off x="3751873" y="2387972"/>
          <a:ext cx="783917" cy="32915"/>
        </a:xfrm>
        <a:custGeom>
          <a:avLst/>
          <a:gdLst/>
          <a:ahLst/>
          <a:cxnLst/>
          <a:rect l="0" t="0" r="0" b="0"/>
          <a:pathLst>
            <a:path>
              <a:moveTo>
                <a:pt x="0" y="16457"/>
              </a:moveTo>
              <a:lnTo>
                <a:pt x="783917" y="16457"/>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4124234" y="2384832"/>
        <a:ext cx="39195" cy="39195"/>
      </dsp:txXfrm>
    </dsp:sp>
    <dsp:sp modelId="{ADDDAC7B-E3D6-49A6-B07F-5B509823551C}">
      <dsp:nvSpPr>
        <dsp:cNvPr id="0" name=""/>
        <dsp:cNvSpPr/>
      </dsp:nvSpPr>
      <dsp:spPr>
        <a:xfrm>
          <a:off x="4462108" y="2235345"/>
          <a:ext cx="1591382" cy="795691"/>
        </a:xfrm>
        <a:prstGeom prst="roundRect">
          <a:avLst>
            <a:gd name="adj" fmla="val 10000"/>
          </a:avLst>
        </a:prstGeom>
        <a:solidFill>
          <a:schemeClr val="accent1">
            <a:lumMod val="40000"/>
            <a:lumOff val="6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Indicator</a:t>
          </a:r>
        </a:p>
      </dsp:txBody>
      <dsp:txXfrm>
        <a:off x="4485413" y="2258650"/>
        <a:ext cx="1544772" cy="749081"/>
      </dsp:txXfrm>
    </dsp:sp>
    <dsp:sp modelId="{B14D72A6-2566-478F-8329-F0503A48A25A}">
      <dsp:nvSpPr>
        <dsp:cNvPr id="0" name=""/>
        <dsp:cNvSpPr/>
      </dsp:nvSpPr>
      <dsp:spPr>
        <a:xfrm rot="2142401">
          <a:off x="1523937" y="2845495"/>
          <a:ext cx="783917" cy="32915"/>
        </a:xfrm>
        <a:custGeom>
          <a:avLst/>
          <a:gdLst/>
          <a:ahLst/>
          <a:cxnLst/>
          <a:rect l="0" t="0" r="0" b="0"/>
          <a:pathLst>
            <a:path>
              <a:moveTo>
                <a:pt x="0" y="16457"/>
              </a:moveTo>
              <a:lnTo>
                <a:pt x="783917" y="16457"/>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1896297" y="2842354"/>
        <a:ext cx="39195" cy="39195"/>
      </dsp:txXfrm>
    </dsp:sp>
    <dsp:sp modelId="{91A77FF6-E23E-49A6-AD5C-ECB43AABFCC5}">
      <dsp:nvSpPr>
        <dsp:cNvPr id="0" name=""/>
        <dsp:cNvSpPr/>
      </dsp:nvSpPr>
      <dsp:spPr>
        <a:xfrm>
          <a:off x="2234172" y="2692868"/>
          <a:ext cx="1591382" cy="795691"/>
        </a:xfrm>
        <a:prstGeom prst="roundRect">
          <a:avLst>
            <a:gd name="adj" fmla="val 10000"/>
          </a:avLst>
        </a:prstGeom>
        <a:solidFill>
          <a:schemeClr val="accent1">
            <a:lumMod val="40000"/>
            <a:lumOff val="6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Objective</a:t>
          </a:r>
        </a:p>
      </dsp:txBody>
      <dsp:txXfrm>
        <a:off x="2257477" y="2716173"/>
        <a:ext cx="1544772" cy="7490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70783-89E0-45DF-ADA9-CB8F5DDB3292}">
      <dsp:nvSpPr>
        <dsp:cNvPr id="0" name=""/>
        <dsp:cNvSpPr/>
      </dsp:nvSpPr>
      <dsp:spPr>
        <a:xfrm>
          <a:off x="4820" y="1716347"/>
          <a:ext cx="2107555" cy="1620183"/>
        </a:xfrm>
        <a:prstGeom prst="roundRect">
          <a:avLst>
            <a:gd name="adj" fmla="val 10000"/>
          </a:avLst>
        </a:prstGeom>
        <a:solidFill>
          <a:srgbClr val="B5CD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Proposals &amp; Evaluations</a:t>
          </a:r>
        </a:p>
      </dsp:txBody>
      <dsp:txXfrm>
        <a:off x="52274" y="1763801"/>
        <a:ext cx="2012647" cy="1525275"/>
      </dsp:txXfrm>
    </dsp:sp>
    <dsp:sp modelId="{592EDF88-7049-43E7-9926-25554FDECD8A}">
      <dsp:nvSpPr>
        <dsp:cNvPr id="0" name=""/>
        <dsp:cNvSpPr/>
      </dsp:nvSpPr>
      <dsp:spPr>
        <a:xfrm>
          <a:off x="2323131" y="2265102"/>
          <a:ext cx="446801" cy="522673"/>
        </a:xfrm>
        <a:prstGeom prst="rightArrow">
          <a:avLst>
            <a:gd name="adj1" fmla="val 60000"/>
            <a:gd name="adj2" fmla="val 50000"/>
          </a:avLst>
        </a:prstGeom>
        <a:solidFill>
          <a:srgbClr val="B5CD8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solidFill>
              <a:schemeClr val="tx1"/>
            </a:solidFill>
          </a:endParaRPr>
        </a:p>
      </dsp:txBody>
      <dsp:txXfrm>
        <a:off x="2323131" y="2369637"/>
        <a:ext cx="312761" cy="313603"/>
      </dsp:txXfrm>
    </dsp:sp>
    <dsp:sp modelId="{77E74284-E2A0-4A0D-B2E0-B6102355875D}">
      <dsp:nvSpPr>
        <dsp:cNvPr id="0" name=""/>
        <dsp:cNvSpPr/>
      </dsp:nvSpPr>
      <dsp:spPr>
        <a:xfrm>
          <a:off x="2955398" y="1716347"/>
          <a:ext cx="2107555" cy="1620183"/>
        </a:xfrm>
        <a:prstGeom prst="roundRect">
          <a:avLst>
            <a:gd name="adj" fmla="val 10000"/>
          </a:avLst>
        </a:prstGeom>
        <a:solidFill>
          <a:srgbClr val="84C69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Contract Award &amp; Service Agreement</a:t>
          </a:r>
        </a:p>
      </dsp:txBody>
      <dsp:txXfrm>
        <a:off x="3002852" y="1763801"/>
        <a:ext cx="2012647" cy="1525275"/>
      </dsp:txXfrm>
    </dsp:sp>
    <dsp:sp modelId="{3B64819F-881D-4D19-B987-5085B88DAF4B}">
      <dsp:nvSpPr>
        <dsp:cNvPr id="0" name=""/>
        <dsp:cNvSpPr/>
      </dsp:nvSpPr>
      <dsp:spPr>
        <a:xfrm>
          <a:off x="5273709" y="2265102"/>
          <a:ext cx="446801" cy="522673"/>
        </a:xfrm>
        <a:prstGeom prst="rightArrow">
          <a:avLst>
            <a:gd name="adj1" fmla="val 60000"/>
            <a:gd name="adj2" fmla="val 50000"/>
          </a:avLst>
        </a:prstGeom>
        <a:solidFill>
          <a:srgbClr val="84C69C"/>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solidFill>
              <a:schemeClr val="tx1"/>
            </a:solidFill>
          </a:endParaRPr>
        </a:p>
      </dsp:txBody>
      <dsp:txXfrm>
        <a:off x="5273709" y="2369637"/>
        <a:ext cx="312761" cy="313603"/>
      </dsp:txXfrm>
    </dsp:sp>
    <dsp:sp modelId="{14981379-C6AA-464B-AA7C-24DA14C7C61E}">
      <dsp:nvSpPr>
        <dsp:cNvPr id="0" name=""/>
        <dsp:cNvSpPr/>
      </dsp:nvSpPr>
      <dsp:spPr>
        <a:xfrm>
          <a:off x="5905976" y="1716347"/>
          <a:ext cx="2107555" cy="1620183"/>
        </a:xfrm>
        <a:prstGeom prst="roundRect">
          <a:avLst>
            <a:gd name="adj" fmla="val 10000"/>
          </a:avLst>
        </a:prstGeom>
        <a:solidFill>
          <a:srgbClr val="84A7B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Detailed System Planning</a:t>
          </a:r>
        </a:p>
      </dsp:txBody>
      <dsp:txXfrm>
        <a:off x="5953430" y="1763801"/>
        <a:ext cx="2012647" cy="1525275"/>
      </dsp:txXfrm>
    </dsp:sp>
    <dsp:sp modelId="{1080B71D-9658-434D-9AD0-581FF22A3B9F}">
      <dsp:nvSpPr>
        <dsp:cNvPr id="0" name=""/>
        <dsp:cNvSpPr/>
      </dsp:nvSpPr>
      <dsp:spPr>
        <a:xfrm>
          <a:off x="8224287" y="2265102"/>
          <a:ext cx="446801" cy="522673"/>
        </a:xfrm>
        <a:prstGeom prst="rightArrow">
          <a:avLst>
            <a:gd name="adj1" fmla="val 60000"/>
            <a:gd name="adj2" fmla="val 50000"/>
          </a:avLst>
        </a:prstGeom>
        <a:solidFill>
          <a:srgbClr val="84A7B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solidFill>
              <a:schemeClr val="tx1"/>
            </a:solidFill>
          </a:endParaRPr>
        </a:p>
      </dsp:txBody>
      <dsp:txXfrm>
        <a:off x="8224287" y="2369637"/>
        <a:ext cx="312761" cy="313603"/>
      </dsp:txXfrm>
    </dsp:sp>
    <dsp:sp modelId="{812458E9-9F3E-4F3B-81F5-CA2BDEF74DF8}">
      <dsp:nvSpPr>
        <dsp:cNvPr id="0" name=""/>
        <dsp:cNvSpPr/>
      </dsp:nvSpPr>
      <dsp:spPr>
        <a:xfrm>
          <a:off x="8856554" y="1716347"/>
          <a:ext cx="2107555" cy="1620183"/>
        </a:xfrm>
        <a:prstGeom prst="roundRect">
          <a:avLst>
            <a:gd name="adj" fmla="val 10000"/>
          </a:avLst>
        </a:prstGeom>
        <a:solidFill>
          <a:srgbClr val="C4AD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Program Launch</a:t>
          </a:r>
        </a:p>
      </dsp:txBody>
      <dsp:txXfrm>
        <a:off x="8904008" y="1763801"/>
        <a:ext cx="2012647" cy="15252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84D85-4856-49EC-B6BF-1997724EBB84}">
      <dsp:nvSpPr>
        <dsp:cNvPr id="0" name=""/>
        <dsp:cNvSpPr/>
      </dsp:nvSpPr>
      <dsp:spPr>
        <a:xfrm>
          <a:off x="0" y="21429"/>
          <a:ext cx="10515600" cy="636480"/>
        </a:xfrm>
        <a:prstGeom prst="roundRect">
          <a:avLst/>
        </a:prstGeom>
        <a:solidFill>
          <a:srgbClr val="A9D6A2"/>
        </a:solidFill>
        <a:ln w="63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rPr>
            <a:t>- Staffing and Human Resources</a:t>
          </a:r>
        </a:p>
      </dsp:txBody>
      <dsp:txXfrm>
        <a:off x="31070" y="52499"/>
        <a:ext cx="10453460" cy="574340"/>
      </dsp:txXfrm>
    </dsp:sp>
    <dsp:sp modelId="{269534FA-24E8-4ADE-A472-DDDCC693ED50}">
      <dsp:nvSpPr>
        <dsp:cNvPr id="0" name=""/>
        <dsp:cNvSpPr/>
      </dsp:nvSpPr>
      <dsp:spPr>
        <a:xfrm>
          <a:off x="0" y="755828"/>
          <a:ext cx="10515600" cy="636480"/>
        </a:xfrm>
        <a:prstGeom prst="roundRect">
          <a:avLst/>
        </a:prstGeom>
        <a:solidFill>
          <a:srgbClr val="99CFAC"/>
        </a:solidFill>
        <a:ln w="63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rPr>
            <a:t>- The System (vehicles, parking,  service areas, regulated zones, etc.)</a:t>
          </a:r>
          <a:endParaRPr lang="en-CA" sz="2400" b="1" kern="1200" dirty="0">
            <a:solidFill>
              <a:schemeClr val="tx1"/>
            </a:solidFill>
          </a:endParaRPr>
        </a:p>
      </dsp:txBody>
      <dsp:txXfrm>
        <a:off x="31070" y="786898"/>
        <a:ext cx="10453460" cy="574340"/>
      </dsp:txXfrm>
    </dsp:sp>
    <dsp:sp modelId="{B8BEB258-472E-454E-9F0F-B7A253F95C19}">
      <dsp:nvSpPr>
        <dsp:cNvPr id="0" name=""/>
        <dsp:cNvSpPr/>
      </dsp:nvSpPr>
      <dsp:spPr>
        <a:xfrm>
          <a:off x="0" y="1490228"/>
          <a:ext cx="10515600" cy="636480"/>
        </a:xfrm>
        <a:prstGeom prst="roundRect">
          <a:avLst/>
        </a:prstGeom>
        <a:solidFill>
          <a:srgbClr val="91C9C2"/>
        </a:solidFill>
        <a:ln w="63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rPr>
            <a:t>- Pricing Structure and Payment Elements</a:t>
          </a:r>
        </a:p>
      </dsp:txBody>
      <dsp:txXfrm>
        <a:off x="31070" y="1521298"/>
        <a:ext cx="10453460" cy="574340"/>
      </dsp:txXfrm>
    </dsp:sp>
    <dsp:sp modelId="{FB354A21-F8FA-4B47-B0AF-11E368A52584}">
      <dsp:nvSpPr>
        <dsp:cNvPr id="0" name=""/>
        <dsp:cNvSpPr/>
      </dsp:nvSpPr>
      <dsp:spPr>
        <a:xfrm>
          <a:off x="0" y="2224629"/>
          <a:ext cx="10515600" cy="636480"/>
        </a:xfrm>
        <a:prstGeom prst="roundRect">
          <a:avLst/>
        </a:prstGeom>
        <a:solidFill>
          <a:srgbClr val="98B5C8"/>
        </a:solidFill>
        <a:ln w="63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rPr>
            <a:t>- Operations (maintenance, rebalancing, compliance, enforcement, etc.)</a:t>
          </a:r>
        </a:p>
      </dsp:txBody>
      <dsp:txXfrm>
        <a:off x="31070" y="2255699"/>
        <a:ext cx="10453460" cy="574340"/>
      </dsp:txXfrm>
    </dsp:sp>
    <dsp:sp modelId="{F041BFAA-9D40-4159-ACC8-B9E7B4A272A5}">
      <dsp:nvSpPr>
        <dsp:cNvPr id="0" name=""/>
        <dsp:cNvSpPr/>
      </dsp:nvSpPr>
      <dsp:spPr>
        <a:xfrm>
          <a:off x="0" y="2959028"/>
          <a:ext cx="10515600" cy="636480"/>
        </a:xfrm>
        <a:prstGeom prst="roundRect">
          <a:avLst/>
        </a:prstGeom>
        <a:solidFill>
          <a:srgbClr val="BABCD8"/>
        </a:solidFill>
        <a:ln w="63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rPr>
            <a:t>- Customer Service </a:t>
          </a:r>
        </a:p>
      </dsp:txBody>
      <dsp:txXfrm>
        <a:off x="31070" y="2990098"/>
        <a:ext cx="10453460" cy="574340"/>
      </dsp:txXfrm>
    </dsp:sp>
    <dsp:sp modelId="{85023FB4-712C-458D-9F2C-4E6BFF2134FB}">
      <dsp:nvSpPr>
        <dsp:cNvPr id="0" name=""/>
        <dsp:cNvSpPr/>
      </dsp:nvSpPr>
      <dsp:spPr>
        <a:xfrm>
          <a:off x="0" y="3693429"/>
          <a:ext cx="10515600" cy="636480"/>
        </a:xfrm>
        <a:prstGeom prst="roundRect">
          <a:avLst/>
        </a:prstGeom>
        <a:solidFill>
          <a:srgbClr val="C4ADDD"/>
        </a:solidFill>
        <a:ln w="63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rPr>
            <a:t>- Marketing, Education, and Communication</a:t>
          </a:r>
        </a:p>
      </dsp:txBody>
      <dsp:txXfrm>
        <a:off x="31070" y="3724499"/>
        <a:ext cx="10453460" cy="57434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C002C6-49BB-3F44-926D-C60EADDD296F}" type="datetimeFigureOut">
              <a:rPr lang="en-US" smtClean="0"/>
              <a:t>6/26/2024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337F94-889D-2A4C-9A49-EF39CA1B0F7F}" type="slidenum">
              <a:rPr lang="en-US" smtClean="0"/>
              <a:t>‹#›</a:t>
            </a:fld>
            <a:endParaRPr lang="en-US"/>
          </a:p>
        </p:txBody>
      </p:sp>
    </p:spTree>
    <p:extLst>
      <p:ext uri="{BB962C8B-B14F-4D97-AF65-F5344CB8AC3E}">
        <p14:creationId xmlns:p14="http://schemas.microsoft.com/office/powerpoint/2010/main" val="2628792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most vulnerable populations are most impacted by any type of change whether it be social, environmental, economic, health related or other. They are also the least likely to have the resources or opportunities available to adapt to increase pressures from those changes, especially when they are compounded.  So as transportation professionals, whenever we propose program, policy or network changes, we need to ensure that we keep equity at the forefront of our decision making.</a:t>
            </a:r>
          </a:p>
          <a:p>
            <a:endParaRPr lang="en-US" sz="1200" kern="1200" dirty="0">
              <a:solidFill>
                <a:schemeClr val="tx1"/>
              </a:solidFill>
              <a:effectLst/>
              <a:latin typeface="+mn-lt"/>
              <a:ea typeface="+mn-ea"/>
              <a:cs typeface="+mn-cs"/>
            </a:endParaRPr>
          </a:p>
          <a:p>
            <a:r>
              <a:rPr lang="en-US" dirty="0"/>
              <a:t>But what is transportation equity? In Mississauga we see it as the Freedom to Move. </a:t>
            </a:r>
          </a:p>
          <a:p>
            <a:r>
              <a:rPr lang="en-US" baseline="0" dirty="0"/>
              <a:t>The freedom to move is at the heart of the Transportation Master Plan Vision for Mississauga, meaning everyone and everything will have the freedom to move safely, easily, and efficiently to anywhere at any time. Quality of life in the city depends on individuals having reliable access to the people, places, and things they need and enjoy. That access must be available to all people, regardless of their reason for travelling, time of travel, destination, journey length, or personal circumstances.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where micro-mobility comes into play: </a:t>
            </a:r>
            <a:endParaRPr lang="en-US" dirty="0"/>
          </a:p>
        </p:txBody>
      </p:sp>
      <p:sp>
        <p:nvSpPr>
          <p:cNvPr id="4" name="Slide Number Placeholder 3"/>
          <p:cNvSpPr>
            <a:spLocks noGrp="1"/>
          </p:cNvSpPr>
          <p:nvPr>
            <p:ph type="sldNum" sz="quarter" idx="10"/>
          </p:nvPr>
        </p:nvSpPr>
        <p:spPr/>
        <p:txBody>
          <a:bodyPr/>
          <a:lstStyle/>
          <a:p>
            <a:fld id="{A6337F94-889D-2A4C-9A49-EF39CA1B0F7F}" type="slidenum">
              <a:rPr lang="en-US" smtClean="0"/>
              <a:t>2</a:t>
            </a:fld>
            <a:endParaRPr lang="en-US"/>
          </a:p>
        </p:txBody>
      </p:sp>
    </p:spTree>
    <p:extLst>
      <p:ext uri="{BB962C8B-B14F-4D97-AF65-F5344CB8AC3E}">
        <p14:creationId xmlns:p14="http://schemas.microsoft.com/office/powerpoint/2010/main" val="2233953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further study on 2023 evaluated the potential for micro-mobility use across the city and helped</a:t>
            </a:r>
            <a:r>
              <a:rPr lang="en-US" baseline="0" dirty="0"/>
              <a:t> determine how many where e-bikes and e-scooters should be offered, how many should be available, and how many parking locations we would need to support a shared system in Mississauga.</a:t>
            </a:r>
          </a:p>
          <a:p>
            <a:endParaRPr lang="en-US" baseline="0" dirty="0"/>
          </a:p>
          <a:p>
            <a:r>
              <a:rPr lang="en-US" baseline="0" dirty="0"/>
              <a:t>…Read stats from slide…</a:t>
            </a:r>
            <a:endParaRPr lang="en-CA" dirty="0"/>
          </a:p>
        </p:txBody>
      </p:sp>
      <p:sp>
        <p:nvSpPr>
          <p:cNvPr id="4" name="Slide Number Placeholder 3"/>
          <p:cNvSpPr>
            <a:spLocks noGrp="1"/>
          </p:cNvSpPr>
          <p:nvPr>
            <p:ph type="sldNum" sz="quarter" idx="10"/>
          </p:nvPr>
        </p:nvSpPr>
        <p:spPr/>
        <p:txBody>
          <a:bodyPr/>
          <a:lstStyle/>
          <a:p>
            <a:fld id="{A6337F94-889D-2A4C-9A49-EF39CA1B0F7F}" type="slidenum">
              <a:rPr lang="en-US" smtClean="0"/>
              <a:t>11</a:t>
            </a:fld>
            <a:endParaRPr lang="en-US"/>
          </a:p>
        </p:txBody>
      </p:sp>
    </p:spTree>
    <p:extLst>
      <p:ext uri="{BB962C8B-B14F-4D97-AF65-F5344CB8AC3E}">
        <p14:creationId xmlns:p14="http://schemas.microsoft.com/office/powerpoint/2010/main" val="3809037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saw in the previous slide there was a lot of planning that</a:t>
            </a:r>
            <a:r>
              <a:rPr lang="en-US" baseline="0" dirty="0"/>
              <a:t> went into developing the program. Layers of studies, policy updates, engagements, and education that brought us to where we are today. And while equity was built into the planning process, once the program is launched, we wanted to make sure it remained equitable and that the goals we set early on continued to be met. </a:t>
            </a:r>
          </a:p>
          <a:p>
            <a:endParaRPr lang="en-US" baseline="0" dirty="0"/>
          </a:p>
          <a:p>
            <a:r>
              <a:rPr lang="en-US" dirty="0"/>
              <a:t>So</a:t>
            </a:r>
            <a:r>
              <a:rPr lang="en-US" baseline="0" dirty="0"/>
              <a:t> in 2023 we had a Masters of Urban Innovation Student from the University of Toronto Mississauga hired to help build a Monitoring and Evaluation Framework </a:t>
            </a:r>
          </a:p>
          <a:p>
            <a:endParaRPr lang="en-US" baseline="0" dirty="0"/>
          </a:p>
          <a:p>
            <a:r>
              <a:rPr lang="en-US" dirty="0"/>
              <a:t>Building the framework:</a:t>
            </a:r>
          </a:p>
          <a:p>
            <a:r>
              <a:rPr lang="en-US" baseline="0" dirty="0"/>
              <a:t>We used the eight pillars defined in the visioning session earlier on in the planning process as the g</a:t>
            </a:r>
            <a:r>
              <a:rPr lang="en-US" dirty="0"/>
              <a:t>oals of the program</a:t>
            </a:r>
            <a:r>
              <a:rPr lang="en-US" baseline="0" dirty="0"/>
              <a:t> and built on those goals to form the framework, ensuring known concerns or issues (like accessibility, speeding, etc.) would be monitored.</a:t>
            </a:r>
          </a:p>
          <a:p>
            <a:endParaRPr lang="en-US" baseline="0" dirty="0"/>
          </a:p>
          <a:p>
            <a:r>
              <a:rPr lang="en-US" baseline="0" dirty="0"/>
              <a:t>As you can see Equity is not its own pillar in this framework, but that’s because it is embedded in every goal and objective throughout the framework and forms the foundation for this program. </a:t>
            </a:r>
          </a:p>
          <a:p>
            <a:endParaRPr lang="en-US" baseline="0" dirty="0"/>
          </a:p>
        </p:txBody>
      </p:sp>
      <p:sp>
        <p:nvSpPr>
          <p:cNvPr id="4" name="Slide Number Placeholder 3"/>
          <p:cNvSpPr>
            <a:spLocks noGrp="1"/>
          </p:cNvSpPr>
          <p:nvPr>
            <p:ph type="sldNum" sz="quarter" idx="10"/>
          </p:nvPr>
        </p:nvSpPr>
        <p:spPr/>
        <p:txBody>
          <a:bodyPr/>
          <a:lstStyle/>
          <a:p>
            <a:fld id="{A6337F94-889D-2A4C-9A49-EF39CA1B0F7F}" type="slidenum">
              <a:rPr lang="en-US" smtClean="0"/>
              <a:t>12</a:t>
            </a:fld>
            <a:endParaRPr lang="en-US"/>
          </a:p>
        </p:txBody>
      </p:sp>
    </p:spTree>
    <p:extLst>
      <p:ext uri="{BB962C8B-B14F-4D97-AF65-F5344CB8AC3E}">
        <p14:creationId xmlns:p14="http://schemas.microsoft.com/office/powerpoint/2010/main" val="2693604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With that in mind, it was important that we defined what an equitable shared micro-mobility program in Mississauga should be.</a:t>
            </a:r>
            <a:r>
              <a:rPr lang="en-US" sz="1200" kern="1200" dirty="0">
                <a:solidFill>
                  <a:schemeClr val="tx1"/>
                </a:solidFill>
                <a:effectLst/>
                <a:latin typeface="+mn-lt"/>
                <a:ea typeface="+mn-ea"/>
                <a:cs typeface="+mn-cs"/>
              </a:rPr>
              <a:t> Having a set definition for equity in our program ensured it was accurately reflected its goals and objectives and that all parties involved in the program continue to work towards the same outcomes.</a:t>
            </a:r>
          </a:p>
          <a:p>
            <a:endParaRPr lang="en-CA" dirty="0"/>
          </a:p>
        </p:txBody>
      </p:sp>
      <p:sp>
        <p:nvSpPr>
          <p:cNvPr id="4" name="Slide Number Placeholder 3"/>
          <p:cNvSpPr>
            <a:spLocks noGrp="1"/>
          </p:cNvSpPr>
          <p:nvPr>
            <p:ph type="sldNum" sz="quarter" idx="10"/>
          </p:nvPr>
        </p:nvSpPr>
        <p:spPr/>
        <p:txBody>
          <a:bodyPr/>
          <a:lstStyle/>
          <a:p>
            <a:fld id="{A6337F94-889D-2A4C-9A49-EF39CA1B0F7F}" type="slidenum">
              <a:rPr lang="en-US" smtClean="0"/>
              <a:t>13</a:t>
            </a:fld>
            <a:endParaRPr lang="en-US"/>
          </a:p>
        </p:txBody>
      </p:sp>
    </p:spTree>
    <p:extLst>
      <p:ext uri="{BB962C8B-B14F-4D97-AF65-F5344CB8AC3E}">
        <p14:creationId xmlns:p14="http://schemas.microsoft.com/office/powerpoint/2010/main" val="2066682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how does the</a:t>
            </a:r>
            <a:r>
              <a:rPr lang="en-US" baseline="0" dirty="0"/>
              <a:t> M&amp;E framework </a:t>
            </a:r>
            <a:r>
              <a:rPr lang="en-US" dirty="0"/>
              <a:t>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of the eight goals we discussed in the previous slide were broken down into objectives, each objective was given indicators of success, and each indicator has several data points that we will be collecting to monitor them.  Each of those data points is detailed, noting information on how it will be collected, how often, who is responsible, how it will be analyzed,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next few slides we will go into more detail on each of the goals and objectives.  Unfortunately, we don’t have time to get into each indicator or data point but I’m always available for questions if you’re interested in finding out more.</a:t>
            </a:r>
            <a:endParaRPr lang="en-CA" dirty="0"/>
          </a:p>
          <a:p>
            <a:endParaRPr lang="en-CA" dirty="0"/>
          </a:p>
        </p:txBody>
      </p:sp>
      <p:sp>
        <p:nvSpPr>
          <p:cNvPr id="4" name="Slide Number Placeholder 3"/>
          <p:cNvSpPr>
            <a:spLocks noGrp="1"/>
          </p:cNvSpPr>
          <p:nvPr>
            <p:ph type="sldNum" sz="quarter" idx="10"/>
          </p:nvPr>
        </p:nvSpPr>
        <p:spPr/>
        <p:txBody>
          <a:bodyPr/>
          <a:lstStyle/>
          <a:p>
            <a:fld id="{A6337F94-889D-2A4C-9A49-EF39CA1B0F7F}" type="slidenum">
              <a:rPr lang="en-US" smtClean="0"/>
              <a:t>14</a:t>
            </a:fld>
            <a:endParaRPr lang="en-US"/>
          </a:p>
        </p:txBody>
      </p:sp>
    </p:spTree>
    <p:extLst>
      <p:ext uri="{BB962C8B-B14F-4D97-AF65-F5344CB8AC3E}">
        <p14:creationId xmlns:p14="http://schemas.microsoft.com/office/powerpoint/2010/main" val="3235247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what it would look like for one of our goals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next few slides we will go into more detail on each of the goals and objectives.  Unfortunately, we don’t have time to get into each indicator or data point but I’m always available for questions if you’re interested in finding out more.</a:t>
            </a:r>
            <a:endParaRPr lang="en-CA" dirty="0"/>
          </a:p>
          <a:p>
            <a:endParaRPr lang="en-CA" dirty="0"/>
          </a:p>
        </p:txBody>
      </p:sp>
      <p:sp>
        <p:nvSpPr>
          <p:cNvPr id="4" name="Slide Number Placeholder 3"/>
          <p:cNvSpPr>
            <a:spLocks noGrp="1"/>
          </p:cNvSpPr>
          <p:nvPr>
            <p:ph type="sldNum" sz="quarter" idx="10"/>
          </p:nvPr>
        </p:nvSpPr>
        <p:spPr/>
        <p:txBody>
          <a:bodyPr/>
          <a:lstStyle/>
          <a:p>
            <a:fld id="{A6337F94-889D-2A4C-9A49-EF39CA1B0F7F}" type="slidenum">
              <a:rPr lang="en-US" smtClean="0"/>
              <a:t>15</a:t>
            </a:fld>
            <a:endParaRPr lang="en-US"/>
          </a:p>
        </p:txBody>
      </p:sp>
    </p:spTree>
    <p:extLst>
      <p:ext uri="{BB962C8B-B14F-4D97-AF65-F5344CB8AC3E}">
        <p14:creationId xmlns:p14="http://schemas.microsoft.com/office/powerpoint/2010/main" val="3222352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Presented</a:t>
            </a:r>
            <a:r>
              <a:rPr lang="en-US" baseline="0" dirty="0"/>
              <a:t> all of this information to General Committee in October 2023 and received approval to move forward with the implementation process, bringing service providers on board to provide a shared micro-mobility program for Mississauga.</a:t>
            </a:r>
          </a:p>
          <a:p>
            <a:endParaRPr lang="en-US" i="0" baseline="0" dirty="0"/>
          </a:p>
          <a:p>
            <a:r>
              <a:rPr lang="en-US" i="0" baseline="0" dirty="0"/>
              <a:t>Earlier this year we put out a request for proposals and received 4 submissions. The proposal evaluation was a multi-stage process which included both written submissions and a field test and interview component. A team of staff from different departments evaluated the proposals and the top 2 bidders were chosen as service providers for the City. Each SP will be permitted to deploy their devices across the entire City.</a:t>
            </a:r>
            <a:endParaRPr lang="en-CA" i="0" dirty="0"/>
          </a:p>
        </p:txBody>
      </p:sp>
      <p:sp>
        <p:nvSpPr>
          <p:cNvPr id="4" name="Slide Number Placeholder 3"/>
          <p:cNvSpPr>
            <a:spLocks noGrp="1"/>
          </p:cNvSpPr>
          <p:nvPr>
            <p:ph type="sldNum" sz="quarter" idx="10"/>
          </p:nvPr>
        </p:nvSpPr>
        <p:spPr/>
        <p:txBody>
          <a:bodyPr/>
          <a:lstStyle/>
          <a:p>
            <a:fld id="{A6337F94-889D-2A4C-9A49-EF39CA1B0F7F}" type="slidenum">
              <a:rPr lang="en-US" smtClean="0"/>
              <a:t>16</a:t>
            </a:fld>
            <a:endParaRPr lang="en-US"/>
          </a:p>
        </p:txBody>
      </p:sp>
    </p:spTree>
    <p:extLst>
      <p:ext uri="{BB962C8B-B14F-4D97-AF65-F5344CB8AC3E}">
        <p14:creationId xmlns:p14="http://schemas.microsoft.com/office/powerpoint/2010/main" val="156297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of the larger categories</a:t>
            </a:r>
            <a:r>
              <a:rPr lang="en-US" baseline="0" dirty="0"/>
              <a:t> included in each of the proposals we received. Note that questions around safety and equity were included in each of these sections.</a:t>
            </a:r>
          </a:p>
          <a:p>
            <a:pPr marL="171450" indent="-171450">
              <a:buFontTx/>
              <a:buChar char="-"/>
            </a:pPr>
            <a:r>
              <a:rPr lang="en-US" baseline="0" dirty="0"/>
              <a:t>We asked questions about their staffing and the resources they will have to run the system. Both service providers will have teams based in Mississauga to ensure the program runs smoothly.</a:t>
            </a:r>
          </a:p>
          <a:p>
            <a:pPr marL="171450" indent="-171450">
              <a:buFontTx/>
              <a:buChar char="-"/>
            </a:pPr>
            <a:r>
              <a:rPr lang="en-US" baseline="0" dirty="0"/>
              <a:t>Both service providers will have e-bikes and e-scooters available for use. Parking for both will be hybrid with some fixed parking locations and the ability to park at bike racks closest your destination and the vehicles will be available across the City.</a:t>
            </a:r>
          </a:p>
          <a:p>
            <a:pPr marL="171450" indent="-171450">
              <a:buFontTx/>
              <a:buChar char="-"/>
            </a:pPr>
            <a:r>
              <a:rPr lang="en-US" baseline="0" dirty="0"/>
              <a:t>The payment options, prices, memberships, and discounted passes for both of the providers will be different. We will be finalizing those details in the next few months but more information will be released closer to the program launch.  The benefit of having two providers is that there is some competition when it comes to pricing and people can chose the provider that works best for them.</a:t>
            </a:r>
          </a:p>
          <a:p>
            <a:pPr marL="171450" indent="-171450">
              <a:buFontTx/>
              <a:buChar char="-"/>
            </a:pPr>
            <a:r>
              <a:rPr lang="en-US" baseline="0" dirty="0"/>
              <a:t>We asked questions around how they would run the system. Both providers will have regular maintenance scheduled to ensure the vehicles remain charged, safe, and functional. They will both use a number of tactics to keep the devices spread across the City and make sure users are following the rules of the road and proper etiquette when riding or parking the vehicles.</a:t>
            </a:r>
          </a:p>
          <a:p>
            <a:pPr marL="171450" indent="-171450">
              <a:buFontTx/>
              <a:buChar char="-"/>
            </a:pPr>
            <a:r>
              <a:rPr lang="en-US" baseline="0" dirty="0"/>
              <a:t>Both service providers will have a number of customer service channels available 24/7 for questions or concerns. There include the app, a phone number, website, email, and a direct reporting form available by scanning a QR code on any of the vehicles.</a:t>
            </a:r>
          </a:p>
          <a:p>
            <a:pPr marL="171450" indent="-171450">
              <a:buFontTx/>
              <a:buChar char="-"/>
            </a:pPr>
            <a:r>
              <a:rPr lang="en-US" baseline="0" dirty="0"/>
              <a:t>Education is also a very important part of this program. Both service providers will employ a number of education tactics to ensure everyone knows how to safely use the vehicles and interact safely with other road users.  These tactics include things like social media posts, attending in person events, and hosting training workshops across the city.</a:t>
            </a:r>
          </a:p>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A6337F94-889D-2A4C-9A49-EF39CA1B0F7F}" type="slidenum">
              <a:rPr lang="en-US" smtClean="0"/>
              <a:t>17</a:t>
            </a:fld>
            <a:endParaRPr lang="en-US"/>
          </a:p>
        </p:txBody>
      </p:sp>
    </p:spTree>
    <p:extLst>
      <p:ext uri="{BB962C8B-B14F-4D97-AF65-F5344CB8AC3E}">
        <p14:creationId xmlns:p14="http://schemas.microsoft.com/office/powerpoint/2010/main" val="3571252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1) Having strong goals for the program early on and building a monitoring and evaluation framework prior to going to tender allowed us to clearly articulate the program goals in our request for proposals</a:t>
            </a:r>
          </a:p>
          <a:p>
            <a:endParaRPr lang="en-US" baseline="0" dirty="0"/>
          </a:p>
          <a:p>
            <a:r>
              <a:rPr lang="en-US" baseline="0" dirty="0"/>
              <a:t>Equity considerations were built into our RFP (example: Living wage, Diverse, inclusive, and equitable workforce, Memberships/discounted passes, accessibility, Minimum coverage throughout the City, Transit integration, diversity of education and marketing materials and strategies), and as a result we saw the majority of our goals and objectives reflected in the proposals we received.</a:t>
            </a:r>
          </a:p>
          <a:p>
            <a:endParaRPr lang="en-US" baseline="0" dirty="0"/>
          </a:p>
          <a:p>
            <a:r>
              <a:rPr lang="en-US" baseline="0" dirty="0"/>
              <a:t>Defining equity and setting clear goals ensures everyone is on the same page going into the program launch.</a:t>
            </a:r>
          </a:p>
          <a:p>
            <a:endParaRPr lang="en-US" baseline="0" dirty="0"/>
          </a:p>
          <a:p>
            <a:r>
              <a:rPr lang="en-US" baseline="0" dirty="0"/>
              <a:t>2) The monitoring and evaluation framework has over 100 indicators of success and even more data points that will need to be collected and evaluated to make sure the program stays on track. That’s going to be a lot of work! With that in mind we’ve already identified a number of potential partnerships with post secondary institutions and research groups to help </a:t>
            </a:r>
          </a:p>
          <a:p>
            <a:endParaRPr lang="en-US" baseline="0" dirty="0"/>
          </a:p>
          <a:p>
            <a:r>
              <a:rPr lang="en-US" baseline="0" dirty="0"/>
              <a:t>3) We still have a lot to learn, micro-mobility is a fast-evolving sector in transportation and transportation equity best practices continue to evolve.  Our monitoring and evaluation framework, and by extension the shared micro-mobility program itself is intended to be flexible and adapt to those changes. Every webinar, conference, research paper, or networking opportunity has continued to shape our understanding of transportation equity and will continue to influence our program’s goals and objectives to ensure it contributes to creating an equitable transportation system in Mississauga.</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endParaRPr lang="en-CA" dirty="0"/>
          </a:p>
        </p:txBody>
      </p:sp>
      <p:sp>
        <p:nvSpPr>
          <p:cNvPr id="4" name="Slide Number Placeholder 3"/>
          <p:cNvSpPr>
            <a:spLocks noGrp="1"/>
          </p:cNvSpPr>
          <p:nvPr>
            <p:ph type="sldNum" sz="quarter" idx="10"/>
          </p:nvPr>
        </p:nvSpPr>
        <p:spPr/>
        <p:txBody>
          <a:bodyPr/>
          <a:lstStyle/>
          <a:p>
            <a:fld id="{A6337F94-889D-2A4C-9A49-EF39CA1B0F7F}" type="slidenum">
              <a:rPr lang="en-US" smtClean="0"/>
              <a:t>27</a:t>
            </a:fld>
            <a:endParaRPr lang="en-US"/>
          </a:p>
        </p:txBody>
      </p:sp>
    </p:spTree>
    <p:extLst>
      <p:ext uri="{BB962C8B-B14F-4D97-AF65-F5344CB8AC3E}">
        <p14:creationId xmlns:p14="http://schemas.microsoft.com/office/powerpoint/2010/main" val="88858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1) Having strong goals for the program early on and building a monitoring and evaluation framework prior to going to tender allowed us to clearly articulate the program goals in our request for proposals</a:t>
            </a:r>
          </a:p>
          <a:p>
            <a:endParaRPr lang="en-US" baseline="0" dirty="0"/>
          </a:p>
          <a:p>
            <a:r>
              <a:rPr lang="en-US" baseline="0" dirty="0"/>
              <a:t>Equity considerations were built into our RFP (example: Living wage, Diverse, inclusive, and equitable workforce, Memberships/discounted passes, accessibility, Minimum coverage throughout the City, Transit integration, diversity of education and marketing materials and strategies), and as a result we saw the majority of our goals and objectives reflected in the proposals we received.</a:t>
            </a:r>
          </a:p>
          <a:p>
            <a:endParaRPr lang="en-US" baseline="0" dirty="0"/>
          </a:p>
          <a:p>
            <a:r>
              <a:rPr lang="en-US" baseline="0" dirty="0"/>
              <a:t>Defining equity and setting clear goals ensures everyone is on the same page going into the program launch.</a:t>
            </a:r>
          </a:p>
          <a:p>
            <a:endParaRPr lang="en-US" baseline="0" dirty="0"/>
          </a:p>
          <a:p>
            <a:r>
              <a:rPr lang="en-US" baseline="0" dirty="0"/>
              <a:t>2) The monitoring and evaluation framework has over 100 indicators of success and even more data points that will need to be collected and evaluated to make sure the program stays on track. That’s going to be a lot of work! With that in mind we’ve already identified a number of potential partnerships with post secondary institutions and research groups to help </a:t>
            </a:r>
          </a:p>
          <a:p>
            <a:endParaRPr lang="en-US" baseline="0" dirty="0"/>
          </a:p>
          <a:p>
            <a:r>
              <a:rPr lang="en-US" baseline="0" dirty="0"/>
              <a:t>3) We still have a lot to learn, micro-mobility is a fast-evolving sector in transportation and transportation equity best practices continue to evolve.  Our monitoring and evaluation framework, and by extension the shared micro-mobility program itself is intended to be flexible and adapt to those changes. Every webinar, conference, research paper, or networking opportunity has continued to shape our understanding of transportation equity and will continue to influence our program’s goals and objectives to ensure it contributes to creating an equitable transportation system in Mississauga.</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endParaRPr lang="en-CA" dirty="0"/>
          </a:p>
        </p:txBody>
      </p:sp>
      <p:sp>
        <p:nvSpPr>
          <p:cNvPr id="4" name="Slide Number Placeholder 3"/>
          <p:cNvSpPr>
            <a:spLocks noGrp="1"/>
          </p:cNvSpPr>
          <p:nvPr>
            <p:ph type="sldNum" sz="quarter" idx="10"/>
          </p:nvPr>
        </p:nvSpPr>
        <p:spPr/>
        <p:txBody>
          <a:bodyPr/>
          <a:lstStyle/>
          <a:p>
            <a:fld id="{A6337F94-889D-2A4C-9A49-EF39CA1B0F7F}" type="slidenum">
              <a:rPr lang="en-US" smtClean="0"/>
              <a:t>28</a:t>
            </a:fld>
            <a:endParaRPr lang="en-US"/>
          </a:p>
        </p:txBody>
      </p:sp>
    </p:spTree>
    <p:extLst>
      <p:ext uri="{BB962C8B-B14F-4D97-AF65-F5344CB8AC3E}">
        <p14:creationId xmlns:p14="http://schemas.microsoft.com/office/powerpoint/2010/main" val="4074409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individual interacts with the City’s transportation system differently and has a unique set of criteria required to meet their everyday needs. The more transportation options that are available, the more likely it is that everyone’s mobility needs can be met.</a:t>
            </a:r>
            <a:r>
              <a:rPr lang="en-US" baseline="0" dirty="0"/>
              <a:t> </a:t>
            </a:r>
            <a:endParaRPr lang="en-US" sz="1200" dirty="0"/>
          </a:p>
          <a:p>
            <a:endParaRPr lang="en-US" sz="1200" dirty="0"/>
          </a:p>
          <a:p>
            <a:r>
              <a:rPr lang="en-US" sz="1200" dirty="0"/>
              <a:t>With current transportation options, 40% of all low-income residents in major Canadian cities are at risk of transport poverty</a:t>
            </a:r>
          </a:p>
          <a:p>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In Mississauga we can see that transit</a:t>
            </a:r>
            <a:r>
              <a:rPr lang="en-US" sz="1200" b="1" baseline="0" dirty="0"/>
              <a:t> accessibility is quite low, leaving limited options for those who do not own a private vehicle. </a:t>
            </a:r>
            <a:r>
              <a:rPr lang="en-US" dirty="0"/>
              <a:t>Micro-mobility devices offer mobility option that can meet the needs of those not yet served by the City’s existing transportation system.</a:t>
            </a:r>
          </a:p>
          <a:p>
            <a:endParaRPr lang="en-CA" sz="1200" b="1" dirty="0"/>
          </a:p>
        </p:txBody>
      </p:sp>
      <p:sp>
        <p:nvSpPr>
          <p:cNvPr id="4" name="Slide Number Placeholder 3"/>
          <p:cNvSpPr>
            <a:spLocks noGrp="1"/>
          </p:cNvSpPr>
          <p:nvPr>
            <p:ph type="sldNum" sz="quarter" idx="10"/>
          </p:nvPr>
        </p:nvSpPr>
        <p:spPr/>
        <p:txBody>
          <a:bodyPr/>
          <a:lstStyle/>
          <a:p>
            <a:fld id="{A6337F94-889D-2A4C-9A49-EF39CA1B0F7F}" type="slidenum">
              <a:rPr lang="en-US" smtClean="0"/>
              <a:t>3</a:t>
            </a:fld>
            <a:endParaRPr lang="en-US"/>
          </a:p>
        </p:txBody>
      </p:sp>
    </p:spTree>
    <p:extLst>
      <p:ext uri="{BB962C8B-B14F-4D97-AF65-F5344CB8AC3E}">
        <p14:creationId xmlns:p14="http://schemas.microsoft.com/office/powerpoint/2010/main" val="3758269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Getting into more detail on what transportation access in Mississauga looks like right now, we have a few maps showing the time it takes to access jobs using different modes of transportation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Within a 30 minute drive by car, you have access to over 800,000 jobs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 30 minute bus ride this drops to about 200,000 jobs or less.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Even a 60 minute bus ride does not come</a:t>
            </a:r>
            <a:r>
              <a:rPr lang="en-US" baseline="0" dirty="0"/>
              <a:t> close to providing the same access to jobs as a 30 minute car ride.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Mississauga 47% of households</a:t>
            </a:r>
            <a:r>
              <a:rPr lang="en-US" baseline="0" dirty="0"/>
              <a:t> have 1 car or less, meaning not everyone has access to a car and not everyone has access to the same number of opportunities.</a:t>
            </a:r>
            <a:endParaRPr lang="en-CA" dirty="0"/>
          </a:p>
          <a:p>
            <a:endParaRPr lang="en-CA" dirty="0"/>
          </a:p>
        </p:txBody>
      </p:sp>
      <p:sp>
        <p:nvSpPr>
          <p:cNvPr id="4" name="Slide Number Placeholder 3"/>
          <p:cNvSpPr>
            <a:spLocks noGrp="1"/>
          </p:cNvSpPr>
          <p:nvPr>
            <p:ph type="sldNum" sz="quarter" idx="10"/>
          </p:nvPr>
        </p:nvSpPr>
        <p:spPr/>
        <p:txBody>
          <a:bodyPr/>
          <a:lstStyle/>
          <a:p>
            <a:fld id="{A6337F94-889D-2A4C-9A49-EF39CA1B0F7F}" type="slidenum">
              <a:rPr lang="en-US" smtClean="0"/>
              <a:t>4</a:t>
            </a:fld>
            <a:endParaRPr lang="en-US"/>
          </a:p>
        </p:txBody>
      </p:sp>
    </p:spTree>
    <p:extLst>
      <p:ext uri="{BB962C8B-B14F-4D97-AF65-F5344CB8AC3E}">
        <p14:creationId xmlns:p14="http://schemas.microsoft.com/office/powerpoint/2010/main" val="1139315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 address these gaps, the City of Mississauga has been planning a Share</a:t>
            </a:r>
            <a:r>
              <a:rPr lang="en-US" baseline="0" dirty="0"/>
              <a:t> Micro-mobility Program.</a:t>
            </a:r>
          </a:p>
          <a:p>
            <a:endParaRPr lang="en-US" baseline="0" dirty="0"/>
          </a:p>
          <a:p>
            <a:r>
              <a:rPr lang="en-US" baseline="0" dirty="0"/>
              <a:t>The program is set to launch on June 21st. It will be a privately owned and operated system of e-bikes and e-scooters in partnership with two service providers, Bird and Lime.</a:t>
            </a:r>
          </a:p>
        </p:txBody>
      </p:sp>
      <p:sp>
        <p:nvSpPr>
          <p:cNvPr id="4" name="Slide Number Placeholder 3"/>
          <p:cNvSpPr>
            <a:spLocks noGrp="1"/>
          </p:cNvSpPr>
          <p:nvPr>
            <p:ph type="sldNum" sz="quarter" idx="10"/>
          </p:nvPr>
        </p:nvSpPr>
        <p:spPr/>
        <p:txBody>
          <a:bodyPr/>
          <a:lstStyle/>
          <a:p>
            <a:fld id="{A6337F94-889D-2A4C-9A49-EF39CA1B0F7F}" type="slidenum">
              <a:rPr lang="en-US" smtClean="0"/>
              <a:t>5</a:t>
            </a:fld>
            <a:endParaRPr lang="en-US"/>
          </a:p>
        </p:txBody>
      </p:sp>
    </p:spTree>
    <p:extLst>
      <p:ext uri="{BB962C8B-B14F-4D97-AF65-F5344CB8AC3E}">
        <p14:creationId xmlns:p14="http://schemas.microsoft.com/office/powerpoint/2010/main" val="1396872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before we got to this point, there was a lot of planning</a:t>
            </a:r>
            <a:r>
              <a:rPr lang="en-US" baseline="0" dirty="0"/>
              <a:t> that took place over the years.</a:t>
            </a:r>
          </a:p>
          <a:p>
            <a:endParaRPr lang="en-US" baseline="0" dirty="0"/>
          </a:p>
          <a:p>
            <a:r>
              <a:rPr lang="en-US" baseline="0" dirty="0"/>
              <a:t>Several key City policy documents supported a shared micro-mobility program in the City, including: the Transportation Master Plan, Smart Cities Master Plan, Climate Change Action Plan, Economic Development Strategy, and the 2018 Cycling Master Plan, which recommended exploring the feasibility of a bike sharing system in Mississauga. This Policy support is what kick started the program.</a:t>
            </a:r>
          </a:p>
          <a:p>
            <a:endParaRPr lang="en-US" baseline="0" dirty="0"/>
          </a:p>
          <a:p>
            <a:r>
              <a:rPr lang="en-US" baseline="0" dirty="0"/>
              <a:t>So in 2019 a report on micro-mobility Mississauga, was presented to council and Staff were directed to initiate the development of a regulatory framework to encourage and enable a phased introduction of micro-mobility systems in the City.</a:t>
            </a:r>
          </a:p>
          <a:p>
            <a:endParaRPr lang="en-US" baseline="0" dirty="0"/>
          </a:p>
          <a:p>
            <a:r>
              <a:rPr lang="en-US" baseline="0" dirty="0"/>
              <a:t>Not too long after, the Province announced the start of the e-scooters pilot. Mississauga opted into the Provincial Pilot in 2021 to allow the use of privately owned e-scooters.</a:t>
            </a:r>
          </a:p>
          <a:p>
            <a:endParaRPr lang="en-US" baseline="0" dirty="0"/>
          </a:p>
          <a:p>
            <a:r>
              <a:rPr lang="en-US" baseline="0" dirty="0"/>
              <a:t>Between 2020 and 2023, a number of studies and consultations were conducted to better understand what an equitable micro-mobility program would look like in Mississauga. These included a cross-departmental visioning session which led to the development of eight strategic pillars intended to guide the micro-mobility project. A study to identify a recommended vehicle type, system model, and governance model most appropriate for the City, and an analysis of micro-mobility potential across the city to determine the number of devices and parking locations that would best serve the city.</a:t>
            </a:r>
          </a:p>
          <a:p>
            <a:endParaRPr lang="en-US" baseline="0" dirty="0"/>
          </a:p>
          <a:p>
            <a:r>
              <a:rPr lang="en-US" baseline="0" dirty="0"/>
              <a:t>In 2023 we finalized the procurement details before getting approval from council to go to tender.</a:t>
            </a:r>
          </a:p>
          <a:p>
            <a:endParaRPr lang="en-US" baseline="0" dirty="0"/>
          </a:p>
          <a:p>
            <a:r>
              <a:rPr lang="en-US" baseline="0" dirty="0"/>
              <a:t>Earlier this year we completed the procurement and awarded the contract to two service providers.</a:t>
            </a:r>
          </a:p>
        </p:txBody>
      </p:sp>
      <p:sp>
        <p:nvSpPr>
          <p:cNvPr id="4" name="Slide Number Placeholder 3"/>
          <p:cNvSpPr>
            <a:spLocks noGrp="1"/>
          </p:cNvSpPr>
          <p:nvPr>
            <p:ph type="sldNum" sz="quarter" idx="10"/>
          </p:nvPr>
        </p:nvSpPr>
        <p:spPr/>
        <p:txBody>
          <a:bodyPr/>
          <a:lstStyle/>
          <a:p>
            <a:fld id="{A6337F94-889D-2A4C-9A49-EF39CA1B0F7F}" type="slidenum">
              <a:rPr lang="en-US" smtClean="0"/>
              <a:t>6</a:t>
            </a:fld>
            <a:endParaRPr lang="en-US"/>
          </a:p>
        </p:txBody>
      </p:sp>
    </p:spTree>
    <p:extLst>
      <p:ext uri="{BB962C8B-B14F-4D97-AF65-F5344CB8AC3E}">
        <p14:creationId xmlns:p14="http://schemas.microsoft.com/office/powerpoint/2010/main" val="3582698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Several key City policy documents supported a shared micro-mobility program in the City, including: the Transportation Master Plan, Smart Cities Master Plan, Climate Change Action Plan, Economic Development Strategy, and the 2018 Cycling Master Plan, which recommended exploring the feasibility of a bike sharing system in Mississauga. This Policy support is what kick started the program development.</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In 2019 a report on micro-mobility in Mississauga, was presented to council and Staff were directed to initiate the development of a regulatory framework to encourage and enable the introduction of micro-mobility systems in the City.</a:t>
            </a:r>
            <a:r>
              <a:rPr lang="en-US" sz="1200" b="0" i="0" kern="1200" dirty="0">
                <a:solidFill>
                  <a:schemeClr val="tx1"/>
                </a:solidFill>
                <a:effectLst/>
                <a:latin typeface="+mn-lt"/>
                <a:ea typeface="+mn-ea"/>
                <a:cs typeface="+mn-cs"/>
              </a:rPr>
              <a:t>​</a:t>
            </a:r>
            <a:endParaRPr lang="en-CA" dirty="0"/>
          </a:p>
        </p:txBody>
      </p:sp>
      <p:sp>
        <p:nvSpPr>
          <p:cNvPr id="4" name="Slide Number Placeholder 3"/>
          <p:cNvSpPr>
            <a:spLocks noGrp="1"/>
          </p:cNvSpPr>
          <p:nvPr>
            <p:ph type="sldNum" sz="quarter" idx="10"/>
          </p:nvPr>
        </p:nvSpPr>
        <p:spPr/>
        <p:txBody>
          <a:bodyPr/>
          <a:lstStyle/>
          <a:p>
            <a:fld id="{A6337F94-889D-2A4C-9A49-EF39CA1B0F7F}" type="slidenum">
              <a:rPr lang="en-US" smtClean="0"/>
              <a:t>7</a:t>
            </a:fld>
            <a:endParaRPr lang="en-US"/>
          </a:p>
        </p:txBody>
      </p:sp>
    </p:spTree>
    <p:extLst>
      <p:ext uri="{BB962C8B-B14F-4D97-AF65-F5344CB8AC3E}">
        <p14:creationId xmlns:p14="http://schemas.microsoft.com/office/powerpoint/2010/main" val="3247216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Shortly after that direction from council,</a:t>
            </a:r>
            <a:r>
              <a:rPr lang="en-US" baseline="0" dirty="0"/>
              <a:t> the province announced they would pilot the use of e-scooters in Ontario.</a:t>
            </a:r>
          </a:p>
          <a:p>
            <a:r>
              <a:rPr lang="en-US" dirty="0"/>
              <a:t>Note that e-bikes are permitted in the province but e-scooters are being piloted</a:t>
            </a:r>
          </a:p>
          <a:p>
            <a:r>
              <a:rPr lang="en-US" dirty="0"/>
              <a:t>Province</a:t>
            </a:r>
            <a:r>
              <a:rPr lang="en-US" baseline="0" dirty="0"/>
              <a:t> launched pilot in 2020</a:t>
            </a:r>
          </a:p>
          <a:p>
            <a:r>
              <a:rPr lang="en-US" baseline="0" dirty="0"/>
              <a:t>Mississauga Opted into pilot in 2021: by amending our traffic transit and parks by-laws to permit the use of e-scooters on roads with speed limits of up to 50 km/h and on cycling infrastructure like bike lanes, and multi-use trails next to the road.</a:t>
            </a:r>
          </a:p>
          <a:p>
            <a:r>
              <a:rPr lang="en-US" baseline="0" dirty="0"/>
              <a:t>We are now monitoring the use of personally owned e-scooters as requested by the Province and tracking data related to concerns and injuries. The province will use the information collected form municipalities to inform the future of the pilot.</a:t>
            </a:r>
            <a:endParaRPr lang="en-CA" dirty="0"/>
          </a:p>
        </p:txBody>
      </p:sp>
      <p:sp>
        <p:nvSpPr>
          <p:cNvPr id="4" name="Slide Number Placeholder 3"/>
          <p:cNvSpPr>
            <a:spLocks noGrp="1"/>
          </p:cNvSpPr>
          <p:nvPr>
            <p:ph type="sldNum" sz="quarter" idx="10"/>
          </p:nvPr>
        </p:nvSpPr>
        <p:spPr/>
        <p:txBody>
          <a:bodyPr/>
          <a:lstStyle/>
          <a:p>
            <a:fld id="{A6337F94-889D-2A4C-9A49-EF39CA1B0F7F}" type="slidenum">
              <a:rPr lang="en-US" smtClean="0"/>
              <a:t>8</a:t>
            </a:fld>
            <a:endParaRPr lang="en-US"/>
          </a:p>
        </p:txBody>
      </p:sp>
    </p:spTree>
    <p:extLst>
      <p:ext uri="{BB962C8B-B14F-4D97-AF65-F5344CB8AC3E}">
        <p14:creationId xmlns:p14="http://schemas.microsoft.com/office/powerpoint/2010/main" val="3857239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Read bullets on slide…</a:t>
            </a:r>
          </a:p>
          <a:p>
            <a:r>
              <a:rPr lang="en-US" i="0" dirty="0"/>
              <a:t>…Council</a:t>
            </a:r>
            <a:r>
              <a:rPr lang="en-US" i="0" baseline="0" dirty="0"/>
              <a:t> subsequently approved this recommendation, giving staff the go-ahead to develop an implementation plan for the program</a:t>
            </a:r>
            <a:endParaRPr lang="en-CA" i="0" dirty="0"/>
          </a:p>
        </p:txBody>
      </p:sp>
      <p:sp>
        <p:nvSpPr>
          <p:cNvPr id="4" name="Slide Number Placeholder 3"/>
          <p:cNvSpPr>
            <a:spLocks noGrp="1"/>
          </p:cNvSpPr>
          <p:nvPr>
            <p:ph type="sldNum" sz="quarter" idx="10"/>
          </p:nvPr>
        </p:nvSpPr>
        <p:spPr/>
        <p:txBody>
          <a:bodyPr/>
          <a:lstStyle/>
          <a:p>
            <a:fld id="{A6337F94-889D-2A4C-9A49-EF39CA1B0F7F}" type="slidenum">
              <a:rPr lang="en-US" smtClean="0"/>
              <a:t>9</a:t>
            </a:fld>
            <a:endParaRPr lang="en-US"/>
          </a:p>
        </p:txBody>
      </p:sp>
    </p:spTree>
    <p:extLst>
      <p:ext uri="{BB962C8B-B14F-4D97-AF65-F5344CB8AC3E}">
        <p14:creationId xmlns:p14="http://schemas.microsoft.com/office/powerpoint/2010/main" val="1615858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number of other municipalities in Ontario have shared systems…</a:t>
            </a:r>
            <a:endParaRPr lang="en-CA" dirty="0"/>
          </a:p>
        </p:txBody>
      </p:sp>
      <p:sp>
        <p:nvSpPr>
          <p:cNvPr id="4" name="Slide Number Placeholder 3"/>
          <p:cNvSpPr>
            <a:spLocks noGrp="1"/>
          </p:cNvSpPr>
          <p:nvPr>
            <p:ph type="sldNum" sz="quarter" idx="10"/>
          </p:nvPr>
        </p:nvSpPr>
        <p:spPr/>
        <p:txBody>
          <a:bodyPr/>
          <a:lstStyle/>
          <a:p>
            <a:fld id="{A6337F94-889D-2A4C-9A49-EF39CA1B0F7F}" type="slidenum">
              <a:rPr lang="en-US" smtClean="0"/>
              <a:t>10</a:t>
            </a:fld>
            <a:endParaRPr lang="en-US"/>
          </a:p>
        </p:txBody>
      </p:sp>
    </p:spTree>
    <p:extLst>
      <p:ext uri="{BB962C8B-B14F-4D97-AF65-F5344CB8AC3E}">
        <p14:creationId xmlns:p14="http://schemas.microsoft.com/office/powerpoint/2010/main" val="30789824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25F4BD-8547-6CDF-F121-D8D68BEFB0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4B3505B-D512-B00A-0772-AC09B0351EC0}"/>
              </a:ext>
            </a:extLst>
          </p:cNvPr>
          <p:cNvSpPr>
            <a:spLocks noGrp="1"/>
          </p:cNvSpPr>
          <p:nvPr>
            <p:ph type="ctrTitle" hasCustomPrompt="1"/>
          </p:nvPr>
        </p:nvSpPr>
        <p:spPr>
          <a:xfrm>
            <a:off x="828000" y="1620000"/>
            <a:ext cx="7020000" cy="2160000"/>
          </a:xfrm>
        </p:spPr>
        <p:txBody>
          <a:bodyPr lIns="0" anchor="b">
            <a:normAutofit/>
          </a:bodyPr>
          <a:lstStyle>
            <a:lvl1pPr algn="l">
              <a:defRPr sz="4800" b="1" i="0" spc="-150" baseline="0">
                <a:latin typeface="Gotham Bold" pitchFamily="2" charset="0"/>
                <a:cs typeface="Gotham Bold" pitchFamily="2" charset="0"/>
              </a:defRPr>
            </a:lvl1pPr>
          </a:lstStyle>
          <a:p>
            <a:r>
              <a:rPr lang="en-US" dirty="0"/>
              <a:t>Presentation Title</a:t>
            </a:r>
          </a:p>
        </p:txBody>
      </p:sp>
      <p:sp>
        <p:nvSpPr>
          <p:cNvPr id="3" name="Subtitle 2">
            <a:extLst>
              <a:ext uri="{FF2B5EF4-FFF2-40B4-BE49-F238E27FC236}">
                <a16:creationId xmlns:a16="http://schemas.microsoft.com/office/drawing/2014/main" id="{2C7F827D-2414-2581-A3D5-579C0DF8073B}"/>
              </a:ext>
            </a:extLst>
          </p:cNvPr>
          <p:cNvSpPr>
            <a:spLocks noGrp="1"/>
          </p:cNvSpPr>
          <p:nvPr>
            <p:ph type="subTitle" idx="1" hasCustomPrompt="1"/>
          </p:nvPr>
        </p:nvSpPr>
        <p:spPr>
          <a:xfrm>
            <a:off x="828002" y="3816000"/>
            <a:ext cx="7020000" cy="1655762"/>
          </a:xfrm>
        </p:spPr>
        <p:txBody>
          <a:bodyPr lIns="36000" tIns="0" rIns="0" bIns="0">
            <a:normAutofit/>
          </a:bodyPr>
          <a:lstStyle>
            <a:lvl1pPr marL="0" indent="0" algn="l">
              <a:buNone/>
              <a:defRPr sz="3200" b="0" i="0" spc="-150">
                <a:latin typeface="Gotham Book" pitchFamily="2" charset="0"/>
                <a:cs typeface="Gotham Book"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Tree>
    <p:extLst>
      <p:ext uri="{BB962C8B-B14F-4D97-AF65-F5344CB8AC3E}">
        <p14:creationId xmlns:p14="http://schemas.microsoft.com/office/powerpoint/2010/main" val="40749109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5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D79D0-C27B-942E-2EAC-50696CDB6C5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7AC3BB1-880E-FBBF-E9ED-AB31261BF0C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3993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8E8A8-4E6D-871C-FB3D-DC42E4F6B74D}"/>
              </a:ext>
            </a:extLst>
          </p:cNvPr>
          <p:cNvSpPr>
            <a:spLocks noGrp="1"/>
          </p:cNvSpPr>
          <p:nvPr>
            <p:ph type="title"/>
          </p:nvPr>
        </p:nvSpPr>
        <p:spPr>
          <a:xfrm>
            <a:off x="831850" y="1709738"/>
            <a:ext cx="10515600" cy="2852737"/>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C5F4FA-A99D-4386-F723-A05069BCFB58}"/>
              </a:ext>
            </a:extLst>
          </p:cNvPr>
          <p:cNvSpPr>
            <a:spLocks noGrp="1"/>
          </p:cNvSpPr>
          <p:nvPr>
            <p:ph type="body" idx="1"/>
          </p:nvPr>
        </p:nvSpPr>
        <p:spPr>
          <a:xfrm>
            <a:off x="831850" y="4589463"/>
            <a:ext cx="10515600" cy="1500187"/>
          </a:xfrm>
        </p:spPr>
        <p:txBody>
          <a:bodyPr>
            <a:normAutofit/>
          </a:bodyPr>
          <a:lstStyle>
            <a:lvl1pPr marL="0" indent="0">
              <a:buNone/>
              <a:defRPr sz="3200" spc="-15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09261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694ED-EF66-71BA-45A0-6B3A2DE03424}"/>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CCC39EB-D69F-2143-F53C-DE282139434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3D70D27E-19C5-1881-68AD-614217D8FB6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8041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BD7E0-D5E3-5DBC-35F0-5D40C233AAAA}"/>
              </a:ext>
            </a:extLst>
          </p:cNvPr>
          <p:cNvSpPr>
            <a:spLocks noGrp="1"/>
          </p:cNvSpPr>
          <p:nvPr>
            <p:ph type="title"/>
          </p:nvPr>
        </p:nvSpPr>
        <p:spPr>
          <a:xfrm>
            <a:off x="839788" y="365125"/>
            <a:ext cx="90000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138D1B-7CFC-5C97-7ED7-CFBCAC82F9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8EE64F5-B36C-5DED-96F2-E4F08E3DDEE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50B75A-5592-798E-C2A1-207B31B6F3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B721865-17EC-A16D-B60A-6CE30F030D3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6586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537B2-F937-D1BB-18F0-95484554775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41786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8088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934D4-2186-D0B6-B36C-B728E5F7EE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EB79700-7958-3A18-8D3E-ED54C9480F7C}"/>
              </a:ext>
            </a:extLst>
          </p:cNvPr>
          <p:cNvSpPr>
            <a:spLocks noGrp="1"/>
          </p:cNvSpPr>
          <p:nvPr>
            <p:ph idx="1"/>
          </p:nvPr>
        </p:nvSpPr>
        <p:spPr>
          <a:xfrm>
            <a:off x="5183188" y="1548000"/>
            <a:ext cx="6172200" cy="432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5828631-EC36-78E2-3E86-B01A566DBD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190539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62DFE-A698-84E8-87FB-4047668831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82D437-6304-38A7-720D-868A250B25CB}"/>
              </a:ext>
            </a:extLst>
          </p:cNvPr>
          <p:cNvSpPr>
            <a:spLocks noGrp="1"/>
          </p:cNvSpPr>
          <p:nvPr>
            <p:ph type="pic" idx="1"/>
          </p:nvPr>
        </p:nvSpPr>
        <p:spPr>
          <a:xfrm>
            <a:off x="5184000" y="1548000"/>
            <a:ext cx="6172200" cy="432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8746387-2336-86B6-5B33-E3132EBB57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083493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A753B5F-9F2C-5464-2944-703FE06833CE}"/>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72AE77B6-41E7-A2ED-07F7-EFD1F58BE5E1}"/>
              </a:ext>
            </a:extLst>
          </p:cNvPr>
          <p:cNvSpPr>
            <a:spLocks noGrp="1"/>
          </p:cNvSpPr>
          <p:nvPr>
            <p:ph type="title"/>
          </p:nvPr>
        </p:nvSpPr>
        <p:spPr>
          <a:xfrm>
            <a:off x="838200" y="365125"/>
            <a:ext cx="9000000" cy="1325563"/>
          </a:xfrm>
          <a:prstGeom prst="rect">
            <a:avLst/>
          </a:prstGeom>
        </p:spPr>
        <p:txBody>
          <a:bodyPr vert="horz" lIns="0" tIns="45720" rIns="91440" bIns="45720" rtlCol="0" anchor="b">
            <a:normAutofit/>
          </a:bodyPr>
          <a:lstStyle/>
          <a:p>
            <a:r>
              <a:rPr lang="en-US" dirty="0"/>
              <a:t>Slide Title</a:t>
            </a:r>
          </a:p>
        </p:txBody>
      </p:sp>
      <p:sp>
        <p:nvSpPr>
          <p:cNvPr id="3" name="Text Placeholder 2">
            <a:extLst>
              <a:ext uri="{FF2B5EF4-FFF2-40B4-BE49-F238E27FC236}">
                <a16:creationId xmlns:a16="http://schemas.microsoft.com/office/drawing/2014/main" id="{69FE14EF-294C-62F9-A68C-1B7192EC517B}"/>
              </a:ext>
            </a:extLst>
          </p:cNvPr>
          <p:cNvSpPr>
            <a:spLocks noGrp="1"/>
          </p:cNvSpPr>
          <p:nvPr>
            <p:ph type="body" idx="1"/>
          </p:nvPr>
        </p:nvSpPr>
        <p:spPr>
          <a:xfrm>
            <a:off x="838200" y="1825625"/>
            <a:ext cx="10515600" cy="4351338"/>
          </a:xfrm>
          <a:prstGeom prst="rect">
            <a:avLst/>
          </a:prstGeom>
        </p:spPr>
        <p:txBody>
          <a:bodyPr vert="horz" lIns="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36749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l" defTabSz="914400" rtl="0" eaLnBrk="1" latinLnBrk="0" hangingPunct="1">
        <a:lnSpc>
          <a:spcPct val="90000"/>
        </a:lnSpc>
        <a:spcBef>
          <a:spcPct val="0"/>
        </a:spcBef>
        <a:buNone/>
        <a:defRPr sz="4800" b="1" i="0" kern="1200" spc="-150">
          <a:solidFill>
            <a:schemeClr val="tx1"/>
          </a:solidFill>
          <a:latin typeface="Gotham Bold" pitchFamily="2" charset="0"/>
          <a:ea typeface="+mj-ea"/>
          <a:cs typeface="Gotham Bold"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spc="0">
          <a:solidFill>
            <a:schemeClr val="tx1"/>
          </a:solidFill>
          <a:latin typeface="Gotham Book" pitchFamily="2" charset="0"/>
          <a:ea typeface="+mn-ea"/>
          <a:cs typeface="Gotham Book"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spc="0">
          <a:solidFill>
            <a:schemeClr val="tx1"/>
          </a:solidFill>
          <a:latin typeface="Gotham Book" pitchFamily="2" charset="0"/>
          <a:ea typeface="+mn-ea"/>
          <a:cs typeface="Gotham Book"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spc="0">
          <a:solidFill>
            <a:schemeClr val="tx1"/>
          </a:solidFill>
          <a:latin typeface="Gotham Book" pitchFamily="2" charset="0"/>
          <a:ea typeface="+mn-ea"/>
          <a:cs typeface="Gotham Book"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spc="0">
          <a:solidFill>
            <a:schemeClr val="tx1"/>
          </a:solidFill>
          <a:latin typeface="Gotham Book" pitchFamily="2" charset="0"/>
          <a:ea typeface="+mn-ea"/>
          <a:cs typeface="Gotham Book"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spc="0">
          <a:solidFill>
            <a:schemeClr val="tx1"/>
          </a:solidFill>
          <a:latin typeface="Gotham Book" pitchFamily="2" charset="0"/>
          <a:ea typeface="+mn-ea"/>
          <a:cs typeface="Gotham Book"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3" Type="http://schemas.openxmlformats.org/officeDocument/2006/relationships/hyperlink" Target="mailto:Matthew.sweet@mississauga.ca"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hyperlink" Target="mailto:mattea.turco@mississauga.c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microsoft.com/office/2007/relationships/hdphoto" Target="../media/hdphoto2.wdp"/><Relationship Id="rId4" Type="http://schemas.openxmlformats.org/officeDocument/2006/relationships/image" Target="../media/image6.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6DA6E-1BD7-A92D-743C-22AF9370AB68}"/>
              </a:ext>
            </a:extLst>
          </p:cNvPr>
          <p:cNvSpPr>
            <a:spLocks noGrp="1"/>
          </p:cNvSpPr>
          <p:nvPr>
            <p:ph type="ctrTitle"/>
          </p:nvPr>
        </p:nvSpPr>
        <p:spPr>
          <a:xfrm>
            <a:off x="827999" y="1620000"/>
            <a:ext cx="8444337" cy="2160000"/>
          </a:xfrm>
        </p:spPr>
        <p:txBody>
          <a:bodyPr/>
          <a:lstStyle/>
          <a:p>
            <a:r>
              <a:rPr lang="en-US" dirty="0"/>
              <a:t>Planning an Equitable Shared Micro-mobility System</a:t>
            </a:r>
          </a:p>
        </p:txBody>
      </p:sp>
      <p:sp>
        <p:nvSpPr>
          <p:cNvPr id="3" name="Subtitle 2">
            <a:extLst>
              <a:ext uri="{FF2B5EF4-FFF2-40B4-BE49-F238E27FC236}">
                <a16:creationId xmlns:a16="http://schemas.microsoft.com/office/drawing/2014/main" id="{7734135F-A51B-F863-2C21-5173C170443C}"/>
              </a:ext>
            </a:extLst>
          </p:cNvPr>
          <p:cNvSpPr>
            <a:spLocks noGrp="1"/>
          </p:cNvSpPr>
          <p:nvPr>
            <p:ph type="subTitle" idx="1"/>
          </p:nvPr>
        </p:nvSpPr>
        <p:spPr/>
        <p:txBody>
          <a:bodyPr/>
          <a:lstStyle/>
          <a:p>
            <a:r>
              <a:rPr lang="en-US" dirty="0"/>
              <a:t>OVIN Webinar</a:t>
            </a:r>
            <a:br>
              <a:rPr lang="en-US" dirty="0"/>
            </a:br>
            <a:r>
              <a:rPr lang="en-US" dirty="0"/>
              <a:t>26 June 2024</a:t>
            </a:r>
          </a:p>
          <a:p>
            <a:endParaRPr lang="en-US" dirty="0"/>
          </a:p>
        </p:txBody>
      </p:sp>
    </p:spTree>
    <p:extLst>
      <p:ext uri="{BB962C8B-B14F-4D97-AF65-F5344CB8AC3E}">
        <p14:creationId xmlns:p14="http://schemas.microsoft.com/office/powerpoint/2010/main" val="2057356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Shared Systems in Ontario</a:t>
            </a:r>
            <a:endParaRPr lang="en-CA" dirty="0"/>
          </a:p>
        </p:txBody>
      </p:sp>
      <p:sp>
        <p:nvSpPr>
          <p:cNvPr id="9" name="Content Placeholder 8"/>
          <p:cNvSpPr>
            <a:spLocks noGrp="1"/>
          </p:cNvSpPr>
          <p:nvPr>
            <p:ph sz="half" idx="2"/>
          </p:nvPr>
        </p:nvSpPr>
        <p:spPr>
          <a:xfrm>
            <a:off x="7658568" y="1825625"/>
            <a:ext cx="3695232" cy="4351338"/>
          </a:xfrm>
        </p:spPr>
        <p:txBody>
          <a:bodyPr/>
          <a:lstStyle/>
          <a:p>
            <a:pPr lvl="1"/>
            <a:r>
              <a:rPr lang="en-US" sz="2000" b="1" dirty="0">
                <a:latin typeface="Arial"/>
                <a:cs typeface="Arial"/>
              </a:rPr>
              <a:t>Bike and/or e-bikes: </a:t>
            </a:r>
            <a:r>
              <a:rPr lang="en-US" sz="2000" dirty="0">
                <a:latin typeface="Arial"/>
                <a:cs typeface="Arial"/>
              </a:rPr>
              <a:t>City of Toronto </a:t>
            </a:r>
          </a:p>
          <a:p>
            <a:pPr lvl="1"/>
            <a:r>
              <a:rPr lang="en-US" sz="2000" b="1" dirty="0">
                <a:latin typeface="Arial"/>
                <a:cs typeface="Arial"/>
              </a:rPr>
              <a:t>Bike and/or e-bikes and e-scooters: </a:t>
            </a:r>
            <a:r>
              <a:rPr lang="en-US" sz="2000" dirty="0">
                <a:latin typeface="Arial"/>
                <a:cs typeface="Arial"/>
              </a:rPr>
              <a:t>City of Windsor, City of Hamilton, Region of Waterloo</a:t>
            </a:r>
          </a:p>
          <a:p>
            <a:pPr lvl="1"/>
            <a:r>
              <a:rPr lang="en-US" sz="2000" b="1" dirty="0">
                <a:latin typeface="Arial"/>
                <a:cs typeface="Arial"/>
              </a:rPr>
              <a:t>E-scooters: </a:t>
            </a:r>
            <a:r>
              <a:rPr lang="en-US" sz="2000" dirty="0">
                <a:latin typeface="Arial"/>
                <a:cs typeface="Arial"/>
              </a:rPr>
              <a:t>City of Ottawa, City of Brampton, City of Oshawa, Town of Ajax</a:t>
            </a:r>
          </a:p>
          <a:p>
            <a:endParaRPr lang="en-CA" dirty="0"/>
          </a:p>
        </p:txBody>
      </p:sp>
      <p:sp>
        <p:nvSpPr>
          <p:cNvPr id="18" name="Oval 17"/>
          <p:cNvSpPr/>
          <p:nvPr/>
        </p:nvSpPr>
        <p:spPr>
          <a:xfrm>
            <a:off x="8021796" y="3953893"/>
            <a:ext cx="168442" cy="168442"/>
          </a:xfrm>
          <a:prstGeom prst="ellipse">
            <a:avLst/>
          </a:prstGeom>
          <a:solidFill>
            <a:schemeClr val="accent6"/>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9" name="Oval 18"/>
          <p:cNvSpPr/>
          <p:nvPr/>
        </p:nvSpPr>
        <p:spPr>
          <a:xfrm>
            <a:off x="8021796" y="1903466"/>
            <a:ext cx="168442" cy="168442"/>
          </a:xfrm>
          <a:prstGeom prst="ellipse">
            <a:avLst/>
          </a:prstGeom>
          <a:solidFill>
            <a:srgbClr val="7030A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0" name="Oval 19"/>
          <p:cNvSpPr/>
          <p:nvPr/>
        </p:nvSpPr>
        <p:spPr>
          <a:xfrm>
            <a:off x="8021796" y="2533246"/>
            <a:ext cx="168442" cy="168442"/>
          </a:xfrm>
          <a:prstGeom prst="ellipse">
            <a:avLst/>
          </a:prstGeom>
          <a:solidFill>
            <a:schemeClr val="accent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nvGrpSpPr>
          <p:cNvPr id="4" name="Group 3"/>
          <p:cNvGrpSpPr/>
          <p:nvPr/>
        </p:nvGrpSpPr>
        <p:grpSpPr>
          <a:xfrm>
            <a:off x="838200" y="1825625"/>
            <a:ext cx="6812603" cy="4351338"/>
            <a:chOff x="884271" y="2375928"/>
            <a:chExt cx="5089457" cy="3250732"/>
          </a:xfrm>
        </p:grpSpPr>
        <p:grpSp>
          <p:nvGrpSpPr>
            <p:cNvPr id="3" name="Group 2"/>
            <p:cNvGrpSpPr/>
            <p:nvPr/>
          </p:nvGrpSpPr>
          <p:grpSpPr>
            <a:xfrm>
              <a:off x="884271" y="2375928"/>
              <a:ext cx="5089457" cy="3250732"/>
              <a:chOff x="464387" y="1766764"/>
              <a:chExt cx="5089457" cy="3250732"/>
            </a:xfrm>
          </p:grpSpPr>
          <p:pic>
            <p:nvPicPr>
              <p:cNvPr id="10" name="Picture 2" descr="File:Canada Southern Ontario location map.png - Wikimedia Common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4387" y="1766764"/>
                <a:ext cx="5089457" cy="3250732"/>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a:xfrm>
                <a:off x="1219394" y="4463333"/>
                <a:ext cx="168442" cy="168442"/>
              </a:xfrm>
              <a:prstGeom prst="ellipse">
                <a:avLst/>
              </a:prstGeom>
              <a:solidFill>
                <a:schemeClr val="accent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2" name="Oval 11"/>
              <p:cNvSpPr/>
              <p:nvPr/>
            </p:nvSpPr>
            <p:spPr>
              <a:xfrm>
                <a:off x="3212277" y="3203763"/>
                <a:ext cx="168442" cy="168442"/>
              </a:xfrm>
              <a:prstGeom prst="ellipse">
                <a:avLst/>
              </a:prstGeom>
              <a:solidFill>
                <a:schemeClr val="accent6"/>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3" name="Oval 12"/>
              <p:cNvSpPr/>
              <p:nvPr/>
            </p:nvSpPr>
            <p:spPr>
              <a:xfrm>
                <a:off x="2334942" y="3568933"/>
                <a:ext cx="168442" cy="168442"/>
              </a:xfrm>
              <a:prstGeom prst="ellipse">
                <a:avLst/>
              </a:prstGeom>
              <a:solidFill>
                <a:schemeClr val="accent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4" name="Oval 13"/>
              <p:cNvSpPr/>
              <p:nvPr/>
            </p:nvSpPr>
            <p:spPr>
              <a:xfrm>
                <a:off x="4677737" y="2211182"/>
                <a:ext cx="168442" cy="168442"/>
              </a:xfrm>
              <a:prstGeom prst="ellipse">
                <a:avLst/>
              </a:prstGeom>
              <a:solidFill>
                <a:schemeClr val="accent6"/>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5" name="Oval 14">
                <a:extLst>
                  <a:ext uri="{FF2B5EF4-FFF2-40B4-BE49-F238E27FC236}">
                    <a16:creationId xmlns:a16="http://schemas.microsoft.com/office/drawing/2014/main" id="{DE60E71F-E101-42B1-A6AC-B4FC3E433E55}"/>
                  </a:ext>
                </a:extLst>
              </p:cNvPr>
              <p:cNvSpPr/>
              <p:nvPr/>
            </p:nvSpPr>
            <p:spPr>
              <a:xfrm>
                <a:off x="2638511" y="3305251"/>
                <a:ext cx="168442" cy="168442"/>
              </a:xfrm>
              <a:prstGeom prst="ellipse">
                <a:avLst/>
              </a:prstGeom>
              <a:solidFill>
                <a:schemeClr val="accent6"/>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6" name="Oval 15"/>
              <p:cNvSpPr/>
              <p:nvPr/>
            </p:nvSpPr>
            <p:spPr>
              <a:xfrm>
                <a:off x="2643312" y="3737375"/>
                <a:ext cx="168442" cy="168442"/>
              </a:xfrm>
              <a:prstGeom prst="ellipse">
                <a:avLst/>
              </a:prstGeom>
              <a:solidFill>
                <a:schemeClr val="accent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7" name="Oval 16"/>
              <p:cNvSpPr/>
              <p:nvPr/>
            </p:nvSpPr>
            <p:spPr>
              <a:xfrm>
                <a:off x="2911638" y="3372205"/>
                <a:ext cx="168442" cy="168442"/>
              </a:xfrm>
              <a:prstGeom prst="ellipse">
                <a:avLst/>
              </a:prstGeom>
              <a:solidFill>
                <a:srgbClr val="7030A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sp>
          <p:nvSpPr>
            <p:cNvPr id="21" name="Oval 20"/>
            <p:cNvSpPr/>
            <p:nvPr/>
          </p:nvSpPr>
          <p:spPr>
            <a:xfrm>
              <a:off x="3499964" y="3860359"/>
              <a:ext cx="168442" cy="168442"/>
            </a:xfrm>
            <a:prstGeom prst="ellipse">
              <a:avLst/>
            </a:prstGeom>
            <a:solidFill>
              <a:schemeClr val="accent6"/>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039917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8063" y="813473"/>
            <a:ext cx="6135978" cy="1005552"/>
          </a:xfrm>
        </p:spPr>
        <p:txBody>
          <a:bodyPr>
            <a:normAutofit/>
          </a:bodyPr>
          <a:lstStyle/>
          <a:p>
            <a:r>
              <a:rPr lang="en-US" dirty="0"/>
              <a:t>System Overview</a:t>
            </a:r>
            <a:endParaRPr lang="en-CA" dirty="0"/>
          </a:p>
        </p:txBody>
      </p:sp>
      <p:sp>
        <p:nvSpPr>
          <p:cNvPr id="4" name="Content Placeholder 2"/>
          <p:cNvSpPr txBox="1">
            <a:spLocks/>
          </p:cNvSpPr>
          <p:nvPr/>
        </p:nvSpPr>
        <p:spPr>
          <a:xfrm>
            <a:off x="5358063" y="1819025"/>
            <a:ext cx="5887455" cy="424992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spc="0">
                <a:solidFill>
                  <a:schemeClr val="tx1"/>
                </a:solidFill>
                <a:latin typeface="Gotham Book" pitchFamily="2" charset="0"/>
                <a:ea typeface="+mn-ea"/>
                <a:cs typeface="Gotham Book"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spc="0">
                <a:solidFill>
                  <a:schemeClr val="tx1"/>
                </a:solidFill>
                <a:latin typeface="Gotham Book" pitchFamily="2" charset="0"/>
                <a:ea typeface="+mn-ea"/>
                <a:cs typeface="Gotham Book"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spc="0">
                <a:solidFill>
                  <a:schemeClr val="tx1"/>
                </a:solidFill>
                <a:latin typeface="Gotham Book" pitchFamily="2" charset="0"/>
                <a:ea typeface="+mn-ea"/>
                <a:cs typeface="Gotham Book"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spc="0">
                <a:solidFill>
                  <a:schemeClr val="tx1"/>
                </a:solidFill>
                <a:latin typeface="Gotham Book" pitchFamily="2" charset="0"/>
                <a:ea typeface="+mn-ea"/>
                <a:cs typeface="Gotham Book"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spc="0">
                <a:solidFill>
                  <a:schemeClr val="tx1"/>
                </a:solidFill>
                <a:latin typeface="Gotham Book" pitchFamily="2" charset="0"/>
                <a:ea typeface="+mn-ea"/>
                <a:cs typeface="Gotham Book"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pPr>
            <a:r>
              <a:rPr lang="en-CA" dirty="0"/>
              <a:t>Shared micro-mobility vehicles are to be offered city-wide</a:t>
            </a:r>
          </a:p>
          <a:p>
            <a:pPr>
              <a:spcBef>
                <a:spcPts val="0"/>
              </a:spcBef>
              <a:spcAft>
                <a:spcPts val="1200"/>
              </a:spcAft>
            </a:pPr>
            <a:r>
              <a:rPr lang="en-CA" dirty="0"/>
              <a:t>Initial fleet: 900 e-scooters and 300 e-bikes</a:t>
            </a:r>
          </a:p>
          <a:p>
            <a:pPr>
              <a:spcBef>
                <a:spcPts val="0"/>
              </a:spcBef>
              <a:spcAft>
                <a:spcPts val="1200"/>
              </a:spcAft>
            </a:pPr>
            <a:r>
              <a:rPr lang="en-US" dirty="0"/>
              <a:t>The system will provide 400 parking locations (city-wide) and support a hybrid model of docked and dockless parking.</a:t>
            </a:r>
          </a:p>
          <a:p>
            <a:pPr>
              <a:spcBef>
                <a:spcPts val="0"/>
              </a:spcBef>
              <a:spcAft>
                <a:spcPts val="1200"/>
              </a:spcAft>
            </a:pPr>
            <a:r>
              <a:rPr lang="en-CA" dirty="0"/>
              <a:t>Estimated 1,500 to 2,000 daily trips.</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9023" y="493462"/>
            <a:ext cx="4495294" cy="5895503"/>
          </a:xfrm>
          <a:prstGeom prst="rect">
            <a:avLst/>
          </a:prstGeom>
        </p:spPr>
      </p:pic>
    </p:spTree>
    <p:extLst>
      <p:ext uri="{BB962C8B-B14F-4D97-AF65-F5344CB8AC3E}">
        <p14:creationId xmlns:p14="http://schemas.microsoft.com/office/powerpoint/2010/main" val="2002188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Monitoring &amp; Evaluation Framework</a:t>
            </a:r>
            <a:endParaRPr lang="en-CA" dirty="0"/>
          </a:p>
        </p:txBody>
      </p:sp>
      <p:grpSp>
        <p:nvGrpSpPr>
          <p:cNvPr id="4" name="Group 3"/>
          <p:cNvGrpSpPr/>
          <p:nvPr/>
        </p:nvGrpSpPr>
        <p:grpSpPr>
          <a:xfrm>
            <a:off x="779536" y="1818961"/>
            <a:ext cx="10321597" cy="4229577"/>
            <a:chOff x="773187" y="1693233"/>
            <a:chExt cx="8017491" cy="3285402"/>
          </a:xfrm>
        </p:grpSpPr>
        <p:sp>
          <p:nvSpPr>
            <p:cNvPr id="5" name="TextBox 4"/>
            <p:cNvSpPr txBox="1"/>
            <p:nvPr/>
          </p:nvSpPr>
          <p:spPr>
            <a:xfrm>
              <a:off x="899645" y="2635537"/>
              <a:ext cx="1489672" cy="454235"/>
            </a:xfrm>
            <a:prstGeom prst="rect">
              <a:avLst/>
            </a:prstGeom>
            <a:noFill/>
          </p:spPr>
          <p:txBody>
            <a:bodyPr wrap="square" rtlCol="0">
              <a:spAutoFit/>
            </a:bodyPr>
            <a:lstStyle/>
            <a:p>
              <a:pPr algn="ctr"/>
              <a:r>
                <a:rPr lang="en-US" sz="1600" b="1" dirty="0"/>
                <a:t>Accessibility and Ease of Use </a:t>
              </a:r>
              <a:endParaRPr lang="en-CA" sz="1600" b="1" dirty="0"/>
            </a:p>
          </p:txBody>
        </p:sp>
        <p:sp>
          <p:nvSpPr>
            <p:cNvPr id="6" name="TextBox 5"/>
            <p:cNvSpPr txBox="1"/>
            <p:nvPr/>
          </p:nvSpPr>
          <p:spPr>
            <a:xfrm>
              <a:off x="2940433" y="2648596"/>
              <a:ext cx="1752277" cy="454235"/>
            </a:xfrm>
            <a:prstGeom prst="rect">
              <a:avLst/>
            </a:prstGeom>
            <a:noFill/>
          </p:spPr>
          <p:txBody>
            <a:bodyPr wrap="square" rtlCol="0">
              <a:spAutoFit/>
            </a:bodyPr>
            <a:lstStyle>
              <a:defPPr>
                <a:defRPr lang="en-US"/>
              </a:defPPr>
              <a:lvl1pPr algn="ctr">
                <a:defRPr sz="1300" b="1"/>
              </a:lvl1pPr>
            </a:lstStyle>
            <a:p>
              <a:r>
                <a:rPr lang="en-US" sz="1600" dirty="0"/>
                <a:t>Addressing Climate Change</a:t>
              </a:r>
              <a:endParaRPr lang="en-CA" sz="1600" dirty="0"/>
            </a:p>
          </p:txBody>
        </p:sp>
        <p:sp>
          <p:nvSpPr>
            <p:cNvPr id="7" name="TextBox 6"/>
            <p:cNvSpPr txBox="1"/>
            <p:nvPr/>
          </p:nvSpPr>
          <p:spPr>
            <a:xfrm>
              <a:off x="5023366" y="2648596"/>
              <a:ext cx="1752277" cy="454235"/>
            </a:xfrm>
            <a:prstGeom prst="rect">
              <a:avLst/>
            </a:prstGeom>
            <a:noFill/>
          </p:spPr>
          <p:txBody>
            <a:bodyPr wrap="square" rtlCol="0">
              <a:spAutoFit/>
            </a:bodyPr>
            <a:lstStyle>
              <a:defPPr>
                <a:defRPr lang="en-US"/>
              </a:defPPr>
              <a:lvl1pPr algn="ctr">
                <a:defRPr sz="1300" b="1"/>
              </a:lvl1pPr>
            </a:lstStyle>
            <a:p>
              <a:r>
                <a:rPr lang="en-US" sz="1600" dirty="0"/>
                <a:t>Building Sense of Community</a:t>
              </a:r>
              <a:endParaRPr lang="en-CA" sz="1600" dirty="0"/>
            </a:p>
          </p:txBody>
        </p:sp>
        <p:sp>
          <p:nvSpPr>
            <p:cNvPr id="8" name="TextBox 7"/>
            <p:cNvSpPr txBox="1"/>
            <p:nvPr/>
          </p:nvSpPr>
          <p:spPr>
            <a:xfrm>
              <a:off x="7038401" y="4333143"/>
              <a:ext cx="1752277" cy="645492"/>
            </a:xfrm>
            <a:prstGeom prst="rect">
              <a:avLst/>
            </a:prstGeom>
            <a:noFill/>
          </p:spPr>
          <p:txBody>
            <a:bodyPr wrap="square" rtlCol="0">
              <a:spAutoFit/>
            </a:bodyPr>
            <a:lstStyle>
              <a:defPPr>
                <a:defRPr lang="en-US"/>
              </a:defPPr>
              <a:lvl1pPr algn="ctr">
                <a:defRPr sz="1300" b="1"/>
              </a:lvl1pPr>
            </a:lstStyle>
            <a:p>
              <a:r>
                <a:rPr lang="en-US" sz="1600" dirty="0"/>
                <a:t>Supporting </a:t>
              </a:r>
            </a:p>
            <a:p>
              <a:r>
                <a:rPr lang="en-US" sz="1600" dirty="0"/>
                <a:t>Infrastructure</a:t>
              </a:r>
              <a:r>
                <a:rPr lang="en-CA" sz="1600" dirty="0"/>
                <a:t> and Policies</a:t>
              </a:r>
              <a:endParaRPr lang="en-US" sz="1600" dirty="0"/>
            </a:p>
          </p:txBody>
        </p:sp>
        <p:sp>
          <p:nvSpPr>
            <p:cNvPr id="9" name="TextBox 8"/>
            <p:cNvSpPr txBox="1"/>
            <p:nvPr/>
          </p:nvSpPr>
          <p:spPr>
            <a:xfrm>
              <a:off x="5045327" y="4333143"/>
              <a:ext cx="1752277" cy="262978"/>
            </a:xfrm>
            <a:prstGeom prst="rect">
              <a:avLst/>
            </a:prstGeom>
            <a:noFill/>
          </p:spPr>
          <p:txBody>
            <a:bodyPr wrap="square" rtlCol="0">
              <a:spAutoFit/>
            </a:bodyPr>
            <a:lstStyle>
              <a:defPPr>
                <a:defRPr lang="en-US"/>
              </a:defPPr>
              <a:lvl1pPr algn="ctr">
                <a:defRPr sz="1300" b="1"/>
              </a:lvl1pPr>
            </a:lstStyle>
            <a:p>
              <a:r>
                <a:rPr lang="en-US" sz="1600" dirty="0"/>
                <a:t>Safety</a:t>
              </a:r>
              <a:endParaRPr lang="en-CA" sz="1600" dirty="0"/>
            </a:p>
          </p:txBody>
        </p:sp>
        <p:sp>
          <p:nvSpPr>
            <p:cNvPr id="10" name="TextBox 9"/>
            <p:cNvSpPr txBox="1"/>
            <p:nvPr/>
          </p:nvSpPr>
          <p:spPr>
            <a:xfrm>
              <a:off x="2965010" y="4309180"/>
              <a:ext cx="1588057" cy="262978"/>
            </a:xfrm>
            <a:prstGeom prst="rect">
              <a:avLst/>
            </a:prstGeom>
            <a:noFill/>
          </p:spPr>
          <p:txBody>
            <a:bodyPr wrap="square" rtlCol="0">
              <a:spAutoFit/>
            </a:bodyPr>
            <a:lstStyle>
              <a:defPPr>
                <a:defRPr lang="en-US"/>
              </a:defPPr>
              <a:lvl1pPr algn="ctr">
                <a:defRPr sz="1300" b="1"/>
              </a:lvl1pPr>
            </a:lstStyle>
            <a:p>
              <a:r>
                <a:rPr lang="en-US" sz="1600" dirty="0"/>
                <a:t>Mobility as A Service</a:t>
              </a:r>
              <a:endParaRPr lang="en-CA" sz="1600" dirty="0"/>
            </a:p>
          </p:txBody>
        </p:sp>
        <p:sp>
          <p:nvSpPr>
            <p:cNvPr id="11" name="TextBox 10"/>
            <p:cNvSpPr txBox="1"/>
            <p:nvPr/>
          </p:nvSpPr>
          <p:spPr>
            <a:xfrm>
              <a:off x="773187" y="4333143"/>
              <a:ext cx="1742588" cy="454235"/>
            </a:xfrm>
            <a:prstGeom prst="rect">
              <a:avLst/>
            </a:prstGeom>
            <a:noFill/>
          </p:spPr>
          <p:txBody>
            <a:bodyPr wrap="square" rtlCol="0">
              <a:spAutoFit/>
            </a:bodyPr>
            <a:lstStyle>
              <a:defPPr>
                <a:defRPr lang="en-US"/>
              </a:defPPr>
              <a:lvl1pPr algn="ctr">
                <a:defRPr sz="1300" b="1"/>
              </a:lvl1pPr>
            </a:lstStyle>
            <a:p>
              <a:r>
                <a:rPr lang="en-US" sz="1600" dirty="0"/>
                <a:t>Leverage and Partner with Business</a:t>
              </a:r>
              <a:endParaRPr lang="en-CA" sz="1600" dirty="0"/>
            </a:p>
          </p:txBody>
        </p:sp>
        <p:pic>
          <p:nvPicPr>
            <p:cNvPr id="12" name="Picture 4" descr="10 Reasons you Should Get the Web Accessibility Icon on your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74016" y="1737389"/>
              <a:ext cx="819817" cy="81981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Sustainability Icons - Free SVG &amp; PNG Sustainability Images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23668" y="1745725"/>
              <a:ext cx="902871" cy="90287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Innovative Icon Images – Browse 196,717 Stock Photos ..."/>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12695" y="1693233"/>
              <a:ext cx="942304" cy="94230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Mobility - Free maps and location icon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3381304" y="3406309"/>
              <a:ext cx="755471" cy="73728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6" descr="Free Safety SVG, PNG Icon, Symbol. Download Image."/>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78902" y="3340632"/>
              <a:ext cx="885129" cy="885129"/>
            </a:xfrm>
            <a:prstGeom prst="rect">
              <a:avLst/>
            </a:prstGeom>
            <a:noFill/>
            <a:extLst>
              <a:ext uri="{909E8E84-426E-40DD-AFC4-6F175D3DCCD1}">
                <a14:hiddenFill xmlns:a14="http://schemas.microsoft.com/office/drawing/2010/main">
                  <a:solidFill>
                    <a:srgbClr val="FFFFFF"/>
                  </a:solidFill>
                </a14:hiddenFill>
              </a:ext>
            </a:extLst>
          </p:spPr>
        </p:pic>
        <p:sp>
          <p:nvSpPr>
            <p:cNvPr id="17" name="AutoShape 18" descr="Active Transport"/>
            <p:cNvSpPr>
              <a:spLocks noChangeAspect="1" noChangeArrowheads="1"/>
            </p:cNvSpPr>
            <p:nvPr/>
          </p:nvSpPr>
          <p:spPr bwMode="auto">
            <a:xfrm>
              <a:off x="5088133" y="3243695"/>
              <a:ext cx="129088" cy="12908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8" name="Picture 20" descr="Cycli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534871" y="3395285"/>
              <a:ext cx="759335" cy="75933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File:Noun Project Community icon 986471.svg - Wikimedia Commons"/>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409320" y="1707982"/>
              <a:ext cx="1009620" cy="100962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Business - Free business icons"/>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159716" y="3406309"/>
              <a:ext cx="803214" cy="80321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7007708" y="2633734"/>
              <a:ext cx="1752277" cy="262978"/>
            </a:xfrm>
            <a:prstGeom prst="rect">
              <a:avLst/>
            </a:prstGeom>
            <a:noFill/>
          </p:spPr>
          <p:txBody>
            <a:bodyPr wrap="square" rtlCol="0">
              <a:spAutoFit/>
            </a:bodyPr>
            <a:lstStyle>
              <a:defPPr>
                <a:defRPr lang="en-US"/>
              </a:defPPr>
              <a:lvl1pPr algn="ctr">
                <a:defRPr sz="1300" b="1"/>
              </a:lvl1pPr>
            </a:lstStyle>
            <a:p>
              <a:r>
                <a:rPr lang="en-US" sz="1600" dirty="0"/>
                <a:t>Education</a:t>
              </a:r>
              <a:endParaRPr lang="en-CA" sz="1600" dirty="0"/>
            </a:p>
          </p:txBody>
        </p:sp>
      </p:grpSp>
    </p:spTree>
    <p:extLst>
      <p:ext uri="{BB962C8B-B14F-4D97-AF65-F5344CB8AC3E}">
        <p14:creationId xmlns:p14="http://schemas.microsoft.com/office/powerpoint/2010/main" val="844844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Equitable Shared Micro-mobility Program</a:t>
            </a:r>
            <a:endParaRPr lang="en-CA" dirty="0"/>
          </a:p>
        </p:txBody>
      </p:sp>
      <p:sp>
        <p:nvSpPr>
          <p:cNvPr id="3" name="Content Placeholder 2"/>
          <p:cNvSpPr>
            <a:spLocks noGrp="1"/>
          </p:cNvSpPr>
          <p:nvPr>
            <p:ph idx="1"/>
          </p:nvPr>
        </p:nvSpPr>
        <p:spPr>
          <a:xfrm>
            <a:off x="838200" y="1857156"/>
            <a:ext cx="10515600" cy="4351338"/>
          </a:xfrm>
        </p:spPr>
        <p:txBody>
          <a:bodyPr/>
          <a:lstStyle/>
          <a:p>
            <a:pPr marL="0" indent="0">
              <a:buNone/>
            </a:pPr>
            <a:r>
              <a:rPr lang="en-US" sz="2800" dirty="0"/>
              <a:t>The City of Mississauga defines an equitable shared micro-mobility program as one that increases access to affordable mobility options for people regardless or their race, ethnicity, income, gender, age, sexual orientation, primary language, immigration status, or other markers of social identity. An equitable shared micro-mobility program in Mississauga will be planned and operated so that people from marginalized communities have the ability to influence decisions in a way that addresses their needs and concerns.</a:t>
            </a:r>
          </a:p>
          <a:p>
            <a:endParaRPr lang="en-CA" dirty="0"/>
          </a:p>
        </p:txBody>
      </p:sp>
    </p:spTree>
    <p:extLst>
      <p:ext uri="{BB962C8B-B14F-4D97-AF65-F5344CB8AC3E}">
        <p14:creationId xmlns:p14="http://schemas.microsoft.com/office/powerpoint/2010/main" val="1226159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Monitoring &amp; Evaluation Framework</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2008054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1270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5AFA4AF-3FA2-856C-1AB8-E11C4F92EBF5}"/>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77387" y="1102610"/>
            <a:ext cx="11171590" cy="4792087"/>
          </a:xfrm>
        </p:spPr>
      </p:pic>
    </p:spTree>
    <p:extLst>
      <p:ext uri="{BB962C8B-B14F-4D97-AF65-F5344CB8AC3E}">
        <p14:creationId xmlns:p14="http://schemas.microsoft.com/office/powerpoint/2010/main" val="3757493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Process</a:t>
            </a:r>
            <a:endParaRPr lang="en-CA" dirty="0"/>
          </a:p>
        </p:txBody>
      </p:sp>
      <p:graphicFrame>
        <p:nvGraphicFramePr>
          <p:cNvPr id="4" name="Diagram 3"/>
          <p:cNvGraphicFramePr/>
          <p:nvPr/>
        </p:nvGraphicFramePr>
        <p:xfrm>
          <a:off x="581247" y="787274"/>
          <a:ext cx="10968930" cy="50528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p:cNvCxnSpPr/>
          <p:nvPr/>
        </p:nvCxnSpPr>
        <p:spPr>
          <a:xfrm flipV="1">
            <a:off x="620029" y="4694062"/>
            <a:ext cx="10937467" cy="4439"/>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620029" y="4480998"/>
            <a:ext cx="0" cy="43500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570160" y="4480998"/>
            <a:ext cx="0" cy="43500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1553836" y="4482712"/>
            <a:ext cx="0" cy="43500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58812" y="4865887"/>
            <a:ext cx="6939153" cy="461665"/>
          </a:xfrm>
          <a:prstGeom prst="rect">
            <a:avLst/>
          </a:prstGeom>
          <a:noFill/>
        </p:spPr>
        <p:txBody>
          <a:bodyPr wrap="square" rtlCol="0">
            <a:spAutoFit/>
          </a:bodyPr>
          <a:lstStyle/>
          <a:p>
            <a:pPr algn="ctr"/>
            <a:r>
              <a:rPr lang="en-US" sz="2400" dirty="0"/>
              <a:t>Q1 2024</a:t>
            </a:r>
            <a:endParaRPr lang="en-CA" sz="2400" dirty="0"/>
          </a:p>
        </p:txBody>
      </p:sp>
      <p:sp>
        <p:nvSpPr>
          <p:cNvPr id="12" name="TextBox 11"/>
          <p:cNvSpPr txBox="1"/>
          <p:nvPr/>
        </p:nvSpPr>
        <p:spPr>
          <a:xfrm>
            <a:off x="7566501" y="4888152"/>
            <a:ext cx="3983676" cy="461665"/>
          </a:xfrm>
          <a:prstGeom prst="rect">
            <a:avLst/>
          </a:prstGeom>
          <a:noFill/>
        </p:spPr>
        <p:txBody>
          <a:bodyPr wrap="square" rtlCol="0">
            <a:spAutoFit/>
          </a:bodyPr>
          <a:lstStyle/>
          <a:p>
            <a:pPr algn="ctr"/>
            <a:r>
              <a:rPr lang="en-US" sz="2400" dirty="0"/>
              <a:t>Q2 2024</a:t>
            </a:r>
            <a:endParaRPr lang="en-CA" sz="2400" dirty="0"/>
          </a:p>
        </p:txBody>
      </p:sp>
    </p:spTree>
    <p:extLst>
      <p:ext uri="{BB962C8B-B14F-4D97-AF65-F5344CB8AC3E}">
        <p14:creationId xmlns:p14="http://schemas.microsoft.com/office/powerpoint/2010/main" val="1652118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Mississauga’s Shared Micro-mobility Program – Request for Proposals</a:t>
            </a:r>
            <a:endParaRPr lang="en-CA" dirty="0"/>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8400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Monitoring &amp; Evaluation Framework</a:t>
            </a:r>
            <a:endParaRPr lang="en-CA" dirty="0"/>
          </a:p>
        </p:txBody>
      </p:sp>
      <p:sp>
        <p:nvSpPr>
          <p:cNvPr id="5" name="TextBox 4"/>
          <p:cNvSpPr txBox="1"/>
          <p:nvPr/>
        </p:nvSpPr>
        <p:spPr>
          <a:xfrm>
            <a:off x="838200" y="3337850"/>
            <a:ext cx="1537152" cy="584775"/>
          </a:xfrm>
          <a:prstGeom prst="rect">
            <a:avLst/>
          </a:prstGeom>
          <a:noFill/>
        </p:spPr>
        <p:txBody>
          <a:bodyPr wrap="square" rtlCol="0">
            <a:spAutoFit/>
          </a:bodyPr>
          <a:lstStyle/>
          <a:p>
            <a:pPr algn="ctr"/>
            <a:r>
              <a:rPr lang="en-US" sz="1600" b="1" dirty="0"/>
              <a:t>Accessibility and Ease of Use </a:t>
            </a:r>
            <a:endParaRPr lang="en-CA" sz="1600" b="1" dirty="0"/>
          </a:p>
        </p:txBody>
      </p:sp>
      <p:pic>
        <p:nvPicPr>
          <p:cNvPr id="6" name="Picture 4" descr="10 Reasons you Should Get the Web Accessibility Icon on your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1014" y="2166325"/>
            <a:ext cx="1171525" cy="11715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886073" y="2166325"/>
            <a:ext cx="8840706" cy="3508653"/>
          </a:xfrm>
          <a:prstGeom prst="rect">
            <a:avLst/>
          </a:prstGeom>
        </p:spPr>
        <p:txBody>
          <a:bodyPr wrap="square">
            <a:spAutoFit/>
          </a:bodyPr>
          <a:lstStyle/>
          <a:p>
            <a:pPr>
              <a:spcAft>
                <a:spcPts val="1200"/>
              </a:spcAft>
            </a:pPr>
            <a:r>
              <a:rPr lang="en-US" sz="2400" dirty="0">
                <a:solidFill>
                  <a:srgbClr val="000000"/>
                </a:solidFill>
                <a:latin typeface="Arial" panose="020B0604020202020204" pitchFamily="34" charset="0"/>
                <a:cs typeface="Arial" panose="020B0604020202020204" pitchFamily="34" charset="0"/>
              </a:rPr>
              <a:t>Avoid creating accessibility barriers to the extent possible and ensure systems are available for use to all residents (geographically, financially, temporally, and physically).</a:t>
            </a:r>
          </a:p>
          <a:p>
            <a:pPr marL="742950" lvl="1" indent="-285750">
              <a:spcAft>
                <a:spcPts val="60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Provide equitable access to devices across Mississauga.</a:t>
            </a:r>
          </a:p>
          <a:p>
            <a:pPr marL="742950" lvl="1" indent="-285750">
              <a:spcAft>
                <a:spcPts val="60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Serve people of different ages and abilities.</a:t>
            </a:r>
          </a:p>
          <a:p>
            <a:pPr marL="742950" lvl="1" indent="-285750">
              <a:spcAft>
                <a:spcPts val="60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Is affordable to any user.</a:t>
            </a:r>
          </a:p>
          <a:p>
            <a:pPr marL="742950" lvl="1" indent="-285750">
              <a:spcAft>
                <a:spcPts val="60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Does not create additional accessibility barriers.</a:t>
            </a:r>
          </a:p>
          <a:p>
            <a:pPr marL="742950" lvl="1" indent="-285750">
              <a:spcAft>
                <a:spcPts val="60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Is available any time of the day and throughout the year.</a:t>
            </a:r>
          </a:p>
        </p:txBody>
      </p:sp>
    </p:spTree>
    <p:extLst>
      <p:ext uri="{BB962C8B-B14F-4D97-AF65-F5344CB8AC3E}">
        <p14:creationId xmlns:p14="http://schemas.microsoft.com/office/powerpoint/2010/main" val="3499435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Monitoring &amp; Evaluation Framework</a:t>
            </a:r>
            <a:endParaRPr lang="en-CA" dirty="0"/>
          </a:p>
        </p:txBody>
      </p:sp>
      <p:sp>
        <p:nvSpPr>
          <p:cNvPr id="5" name="TextBox 4"/>
          <p:cNvSpPr txBox="1"/>
          <p:nvPr/>
        </p:nvSpPr>
        <p:spPr>
          <a:xfrm>
            <a:off x="849189" y="3714466"/>
            <a:ext cx="1537152" cy="584775"/>
          </a:xfrm>
          <a:prstGeom prst="rect">
            <a:avLst/>
          </a:prstGeom>
          <a:noFill/>
        </p:spPr>
        <p:txBody>
          <a:bodyPr wrap="square" rtlCol="0">
            <a:spAutoFit/>
          </a:bodyPr>
          <a:lstStyle/>
          <a:p>
            <a:pPr algn="ctr"/>
            <a:r>
              <a:rPr lang="en-US" sz="1600" b="1" dirty="0"/>
              <a:t>Addressing Climate Change</a:t>
            </a:r>
            <a:endParaRPr lang="en-CA" sz="1600" b="1" dirty="0"/>
          </a:p>
        </p:txBody>
      </p:sp>
      <p:sp>
        <p:nvSpPr>
          <p:cNvPr id="7" name="Rectangle 6"/>
          <p:cNvSpPr/>
          <p:nvPr/>
        </p:nvSpPr>
        <p:spPr>
          <a:xfrm>
            <a:off x="2886073" y="2166325"/>
            <a:ext cx="8840706" cy="3431709"/>
          </a:xfrm>
          <a:prstGeom prst="rect">
            <a:avLst/>
          </a:prstGeom>
        </p:spPr>
        <p:txBody>
          <a:bodyPr wrap="square">
            <a:spAutoFit/>
          </a:bodyPr>
          <a:lstStyle/>
          <a:p>
            <a:pPr>
              <a:spcAft>
                <a:spcPts val="1200"/>
              </a:spcAft>
            </a:pPr>
            <a:r>
              <a:rPr lang="en-US" sz="2400" dirty="0">
                <a:solidFill>
                  <a:srgbClr val="000000"/>
                </a:solidFill>
                <a:latin typeface="Arial" panose="020B0604020202020204" pitchFamily="34" charset="0"/>
                <a:cs typeface="Arial" panose="020B0604020202020204" pitchFamily="34" charset="0"/>
              </a:rPr>
              <a:t>Reduce vehicular traffic congestion/move people rather than cars and improve mode share for active transportation.</a:t>
            </a:r>
          </a:p>
          <a:p>
            <a:pPr marL="800100" lvl="1" indent="-342900">
              <a:spcAft>
                <a:spcPts val="60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Micro-mobility decreases carbon emissions by moving people rather than cars.</a:t>
            </a:r>
          </a:p>
          <a:p>
            <a:pPr marL="800100" lvl="1" indent="-342900">
              <a:spcAft>
                <a:spcPts val="60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The lifecycle carbon footprint of micro-mobility devices is minimized.</a:t>
            </a:r>
          </a:p>
          <a:p>
            <a:pPr marL="800100" lvl="1" indent="-342900">
              <a:spcAft>
                <a:spcPts val="60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Micro-mobility system utilizes low carbon materials</a:t>
            </a:r>
          </a:p>
          <a:p>
            <a:pPr>
              <a:spcAft>
                <a:spcPts val="1200"/>
              </a:spcAft>
            </a:pPr>
            <a:endParaRPr lang="en-US" sz="2400" dirty="0">
              <a:solidFill>
                <a:srgbClr val="000000"/>
              </a:solidFill>
              <a:latin typeface="Arial" panose="020B0604020202020204" pitchFamily="34" charset="0"/>
              <a:cs typeface="Arial" panose="020B0604020202020204" pitchFamily="34" charset="0"/>
            </a:endParaRPr>
          </a:p>
        </p:txBody>
      </p:sp>
      <p:pic>
        <p:nvPicPr>
          <p:cNvPr id="8" name="Picture 8" descr="Sustainability Icons - Free SVG &amp; PNG Sustainability Images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2166325"/>
            <a:ext cx="1548141" cy="1548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475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701" y="0"/>
            <a:ext cx="12208933" cy="6858000"/>
          </a:xfrm>
          <a:prstGeom prst="rect">
            <a:avLst/>
          </a:prstGeom>
        </p:spPr>
      </p:pic>
      <p:sp>
        <p:nvSpPr>
          <p:cNvPr id="3" name="TextBox 2"/>
          <p:cNvSpPr txBox="1"/>
          <p:nvPr/>
        </p:nvSpPr>
        <p:spPr>
          <a:xfrm>
            <a:off x="9040395" y="6328610"/>
            <a:ext cx="2870200" cy="415498"/>
          </a:xfrm>
          <a:prstGeom prst="rect">
            <a:avLst/>
          </a:prstGeom>
          <a:noFill/>
        </p:spPr>
        <p:txBody>
          <a:bodyPr wrap="square" rtlCol="0">
            <a:spAutoFit/>
          </a:bodyPr>
          <a:lstStyle/>
          <a:p>
            <a:r>
              <a:rPr lang="en-CA" sz="1000" dirty="0"/>
              <a:t>https://www.metrolinx.com/en/projects-and-programs/hazel-mccallion-lrt/what-were-building</a:t>
            </a:r>
          </a:p>
        </p:txBody>
      </p:sp>
    </p:spTree>
    <p:extLst>
      <p:ext uri="{BB962C8B-B14F-4D97-AF65-F5344CB8AC3E}">
        <p14:creationId xmlns:p14="http://schemas.microsoft.com/office/powerpoint/2010/main" val="753299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Monitoring &amp; Evaluation Framework</a:t>
            </a:r>
            <a:endParaRPr lang="en-CA" dirty="0"/>
          </a:p>
        </p:txBody>
      </p:sp>
      <p:sp>
        <p:nvSpPr>
          <p:cNvPr id="5" name="TextBox 4"/>
          <p:cNvSpPr txBox="1"/>
          <p:nvPr/>
        </p:nvSpPr>
        <p:spPr>
          <a:xfrm>
            <a:off x="838200" y="3780698"/>
            <a:ext cx="1706813" cy="584775"/>
          </a:xfrm>
          <a:prstGeom prst="rect">
            <a:avLst/>
          </a:prstGeom>
          <a:noFill/>
        </p:spPr>
        <p:txBody>
          <a:bodyPr wrap="square" rtlCol="0">
            <a:spAutoFit/>
          </a:bodyPr>
          <a:lstStyle/>
          <a:p>
            <a:pPr algn="ctr"/>
            <a:r>
              <a:rPr lang="en-US" sz="1600" b="1" dirty="0"/>
              <a:t>Building a Sense of Community</a:t>
            </a:r>
            <a:endParaRPr lang="en-CA" sz="1600" b="1" dirty="0"/>
          </a:p>
        </p:txBody>
      </p:sp>
      <p:sp>
        <p:nvSpPr>
          <p:cNvPr id="7" name="Rectangle 6"/>
          <p:cNvSpPr/>
          <p:nvPr/>
        </p:nvSpPr>
        <p:spPr>
          <a:xfrm>
            <a:off x="2886073" y="2166325"/>
            <a:ext cx="8840706" cy="3062377"/>
          </a:xfrm>
          <a:prstGeom prst="rect">
            <a:avLst/>
          </a:prstGeom>
        </p:spPr>
        <p:txBody>
          <a:bodyPr wrap="square">
            <a:spAutoFit/>
          </a:bodyPr>
          <a:lstStyle/>
          <a:p>
            <a:pPr>
              <a:spcAft>
                <a:spcPts val="1200"/>
              </a:spcAft>
            </a:pPr>
            <a:r>
              <a:rPr lang="en-US" sz="2400" dirty="0">
                <a:solidFill>
                  <a:srgbClr val="000000"/>
                </a:solidFill>
                <a:latin typeface="Arial" panose="020B0604020202020204" pitchFamily="34" charset="0"/>
                <a:cs typeface="Arial" panose="020B0604020202020204" pitchFamily="34" charset="0"/>
              </a:rPr>
              <a:t>Nurture community by developing a vested interest in micro-mobility, including public art components.</a:t>
            </a:r>
          </a:p>
          <a:p>
            <a:pPr marL="800100" lvl="1" indent="-342900">
              <a:spcAft>
                <a:spcPts val="60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Connect people to parks, services, and amenities, as well as members of their community.</a:t>
            </a:r>
          </a:p>
          <a:p>
            <a:pPr marL="800100" lvl="1" indent="-342900">
              <a:spcAft>
                <a:spcPts val="60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Improve the health of community members.</a:t>
            </a:r>
          </a:p>
          <a:p>
            <a:pPr marL="800100" lvl="1" indent="-342900">
              <a:spcAft>
                <a:spcPts val="60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Contribute to the liveliness of the public realm.</a:t>
            </a:r>
          </a:p>
          <a:p>
            <a:pPr marL="800100" lvl="1" indent="-342900">
              <a:spcAft>
                <a:spcPts val="60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Is accepted and welcomed by community members.</a:t>
            </a:r>
          </a:p>
        </p:txBody>
      </p:sp>
      <p:pic>
        <p:nvPicPr>
          <p:cNvPr id="6" name="Picture 2" descr="File:Noun Project Community icon 986471.svg - Wikimedia Common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84419" y="2166325"/>
            <a:ext cx="1614373" cy="1614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335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Monitoring &amp; Evaluation Framework</a:t>
            </a:r>
            <a:endParaRPr lang="en-CA" dirty="0"/>
          </a:p>
        </p:txBody>
      </p:sp>
      <p:sp>
        <p:nvSpPr>
          <p:cNvPr id="5" name="TextBox 4"/>
          <p:cNvSpPr txBox="1"/>
          <p:nvPr/>
        </p:nvSpPr>
        <p:spPr>
          <a:xfrm>
            <a:off x="734761" y="3716591"/>
            <a:ext cx="1706813" cy="338554"/>
          </a:xfrm>
          <a:prstGeom prst="rect">
            <a:avLst/>
          </a:prstGeom>
          <a:noFill/>
        </p:spPr>
        <p:txBody>
          <a:bodyPr wrap="square" rtlCol="0">
            <a:spAutoFit/>
          </a:bodyPr>
          <a:lstStyle/>
          <a:p>
            <a:pPr algn="ctr"/>
            <a:r>
              <a:rPr lang="en-US" sz="1600" b="1" dirty="0"/>
              <a:t>Education</a:t>
            </a:r>
            <a:endParaRPr lang="en-CA" sz="1600" b="1" dirty="0"/>
          </a:p>
        </p:txBody>
      </p:sp>
      <p:sp>
        <p:nvSpPr>
          <p:cNvPr id="7" name="Rectangle 6"/>
          <p:cNvSpPr/>
          <p:nvPr/>
        </p:nvSpPr>
        <p:spPr>
          <a:xfrm>
            <a:off x="2441574" y="2166325"/>
            <a:ext cx="9285205" cy="4247317"/>
          </a:xfrm>
          <a:prstGeom prst="rect">
            <a:avLst/>
          </a:prstGeom>
        </p:spPr>
        <p:txBody>
          <a:bodyPr wrap="square">
            <a:spAutoFit/>
          </a:bodyPr>
          <a:lstStyle/>
          <a:p>
            <a:pPr>
              <a:spcAft>
                <a:spcPts val="1200"/>
              </a:spcAft>
            </a:pPr>
            <a:r>
              <a:rPr lang="en-US" sz="2400" dirty="0">
                <a:solidFill>
                  <a:srgbClr val="000000"/>
                </a:solidFill>
                <a:latin typeface="Arial" panose="020B0604020202020204" pitchFamily="34" charset="0"/>
                <a:cs typeface="Arial" panose="020B0604020202020204" pitchFamily="34" charset="0"/>
              </a:rPr>
              <a:t>Improve understanding of the rules of using micro-mobility.</a:t>
            </a:r>
          </a:p>
          <a:p>
            <a:pPr marL="800100" lvl="1" indent="-342900">
              <a:spcAft>
                <a:spcPts val="60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Users understand the rules of the road and trail etiquette.</a:t>
            </a:r>
          </a:p>
          <a:p>
            <a:pPr marL="800100" lvl="1" indent="-342900">
              <a:spcAft>
                <a:spcPts val="60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Users are aware of how to operate the different devices.</a:t>
            </a:r>
          </a:p>
          <a:p>
            <a:pPr marL="800100" lvl="1" indent="-342900">
              <a:spcAft>
                <a:spcPts val="60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Both users and non-users are encouraged to submit inquiries and complaints.</a:t>
            </a:r>
          </a:p>
          <a:p>
            <a:pPr marL="800100" lvl="1" indent="-342900">
              <a:spcAft>
                <a:spcPts val="60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Other road users know how to safely interact with micro-mobility users.</a:t>
            </a:r>
          </a:p>
          <a:p>
            <a:pPr marL="800100" lvl="1" indent="-342900">
              <a:spcAft>
                <a:spcPts val="60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Users understand key risks (e.g., riding at night, no helmet, alcohol use) and know what protective measures are available to avoid them.</a:t>
            </a:r>
          </a:p>
        </p:txBody>
      </p:sp>
      <p:pic>
        <p:nvPicPr>
          <p:cNvPr id="8" name="Picture 12" descr="Innovative Icon Images – Browse 196,717 Stock Photos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2166325"/>
            <a:ext cx="1499937" cy="149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521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Monitoring &amp; Evaluation Framework</a:t>
            </a:r>
            <a:endParaRPr lang="en-CA" dirty="0"/>
          </a:p>
        </p:txBody>
      </p:sp>
      <p:sp>
        <p:nvSpPr>
          <p:cNvPr id="5" name="TextBox 4"/>
          <p:cNvSpPr txBox="1"/>
          <p:nvPr/>
        </p:nvSpPr>
        <p:spPr>
          <a:xfrm>
            <a:off x="618582" y="3679865"/>
            <a:ext cx="1848018" cy="584775"/>
          </a:xfrm>
          <a:prstGeom prst="rect">
            <a:avLst/>
          </a:prstGeom>
          <a:noFill/>
        </p:spPr>
        <p:txBody>
          <a:bodyPr wrap="square" rtlCol="0">
            <a:spAutoFit/>
          </a:bodyPr>
          <a:lstStyle/>
          <a:p>
            <a:pPr algn="ctr"/>
            <a:r>
              <a:rPr lang="en-US" sz="1600" b="1" dirty="0"/>
              <a:t>Leverage &amp; Partner with Business</a:t>
            </a:r>
            <a:endParaRPr lang="en-CA" sz="1600" b="1" dirty="0"/>
          </a:p>
        </p:txBody>
      </p:sp>
      <p:sp>
        <p:nvSpPr>
          <p:cNvPr id="7" name="Rectangle 6"/>
          <p:cNvSpPr/>
          <p:nvPr/>
        </p:nvSpPr>
        <p:spPr>
          <a:xfrm>
            <a:off x="2887579" y="2166325"/>
            <a:ext cx="8422105" cy="2985433"/>
          </a:xfrm>
          <a:prstGeom prst="rect">
            <a:avLst/>
          </a:prstGeom>
        </p:spPr>
        <p:txBody>
          <a:bodyPr wrap="square">
            <a:spAutoFit/>
          </a:bodyPr>
          <a:lstStyle/>
          <a:p>
            <a:pPr>
              <a:spcAft>
                <a:spcPts val="1200"/>
              </a:spcAft>
            </a:pPr>
            <a:r>
              <a:rPr lang="en-US" sz="2400" dirty="0">
                <a:solidFill>
                  <a:srgbClr val="000000"/>
                </a:solidFill>
                <a:latin typeface="Arial" panose="020B0604020202020204" pitchFamily="34" charset="0"/>
                <a:cs typeface="Arial" panose="020B0604020202020204" pitchFamily="34" charset="0"/>
              </a:rPr>
              <a:t>Monetize or capitalize on the presence of micro-mobility, including sponsorship and the use of micro-mobility vehicles for goods movement.</a:t>
            </a:r>
          </a:p>
          <a:p>
            <a:pPr marL="800100" lvl="1" indent="-342900">
              <a:spcAft>
                <a:spcPts val="60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Drive growth and innovation for the local economy.</a:t>
            </a:r>
          </a:p>
          <a:p>
            <a:pPr marL="800100" lvl="1" indent="-342900">
              <a:spcAft>
                <a:spcPts val="60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Create business opportunities for the City.</a:t>
            </a:r>
          </a:p>
          <a:p>
            <a:pPr marL="800100" lvl="1" indent="-342900">
              <a:spcAft>
                <a:spcPts val="60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Enhance </a:t>
            </a:r>
            <a:r>
              <a:rPr lang="en-US" sz="2400" dirty="0" err="1">
                <a:solidFill>
                  <a:srgbClr val="000000"/>
                </a:solidFill>
                <a:latin typeface="Arial" panose="020B0604020202020204" pitchFamily="34" charset="0"/>
                <a:cs typeface="Arial" panose="020B0604020202020204" pitchFamily="34" charset="0"/>
              </a:rPr>
              <a:t>labour</a:t>
            </a:r>
            <a:r>
              <a:rPr lang="en-US" sz="2400" dirty="0">
                <a:solidFill>
                  <a:srgbClr val="000000"/>
                </a:solidFill>
                <a:latin typeface="Arial" panose="020B0604020202020204" pitchFamily="34" charset="0"/>
                <a:cs typeface="Arial" panose="020B0604020202020204" pitchFamily="34" charset="0"/>
              </a:rPr>
              <a:t> force mobility and goods movement in the city</a:t>
            </a:r>
          </a:p>
        </p:txBody>
      </p:sp>
      <p:pic>
        <p:nvPicPr>
          <p:cNvPr id="6" name="Picture 4" descr="Business - Free business icon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2166325"/>
            <a:ext cx="1408783" cy="1408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575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Monitoring &amp; Evaluation Framework</a:t>
            </a:r>
            <a:endParaRPr lang="en-CA" dirty="0"/>
          </a:p>
        </p:txBody>
      </p:sp>
      <p:sp>
        <p:nvSpPr>
          <p:cNvPr id="5" name="TextBox 4"/>
          <p:cNvSpPr txBox="1"/>
          <p:nvPr/>
        </p:nvSpPr>
        <p:spPr>
          <a:xfrm>
            <a:off x="618582" y="3679865"/>
            <a:ext cx="1848018" cy="584775"/>
          </a:xfrm>
          <a:prstGeom prst="rect">
            <a:avLst/>
          </a:prstGeom>
          <a:noFill/>
        </p:spPr>
        <p:txBody>
          <a:bodyPr wrap="square" rtlCol="0">
            <a:spAutoFit/>
          </a:bodyPr>
          <a:lstStyle/>
          <a:p>
            <a:pPr algn="ctr"/>
            <a:r>
              <a:rPr lang="en-US" sz="1600" b="1" dirty="0"/>
              <a:t>Leverage &amp; Partner with Business</a:t>
            </a:r>
            <a:endParaRPr lang="en-CA" sz="1600" b="1" dirty="0"/>
          </a:p>
        </p:txBody>
      </p:sp>
      <p:sp>
        <p:nvSpPr>
          <p:cNvPr id="7" name="Rectangle 6"/>
          <p:cNvSpPr/>
          <p:nvPr/>
        </p:nvSpPr>
        <p:spPr>
          <a:xfrm>
            <a:off x="2887579" y="2166325"/>
            <a:ext cx="8422105" cy="2985433"/>
          </a:xfrm>
          <a:prstGeom prst="rect">
            <a:avLst/>
          </a:prstGeom>
        </p:spPr>
        <p:txBody>
          <a:bodyPr wrap="square">
            <a:spAutoFit/>
          </a:bodyPr>
          <a:lstStyle/>
          <a:p>
            <a:pPr>
              <a:spcAft>
                <a:spcPts val="1200"/>
              </a:spcAft>
            </a:pPr>
            <a:r>
              <a:rPr lang="en-US" sz="2400" dirty="0">
                <a:solidFill>
                  <a:srgbClr val="000000"/>
                </a:solidFill>
                <a:latin typeface="Arial" panose="020B0604020202020204" pitchFamily="34" charset="0"/>
                <a:cs typeface="Arial" panose="020B0604020202020204" pitchFamily="34" charset="0"/>
              </a:rPr>
              <a:t>Monetize or capitalize on the presence of micro-mobility, including sponsorship and the use of micro-mobility vehicles for goods movement.</a:t>
            </a:r>
          </a:p>
          <a:p>
            <a:pPr marL="800100" lvl="1" indent="-342900">
              <a:spcAft>
                <a:spcPts val="60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Drive growth and innovation for the local economy.</a:t>
            </a:r>
          </a:p>
          <a:p>
            <a:pPr marL="800100" lvl="1" indent="-342900">
              <a:spcAft>
                <a:spcPts val="60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Create business opportunities for the City.</a:t>
            </a:r>
          </a:p>
          <a:p>
            <a:pPr marL="800100" lvl="1" indent="-342900">
              <a:spcAft>
                <a:spcPts val="60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Enhance </a:t>
            </a:r>
            <a:r>
              <a:rPr lang="en-US" sz="2400" dirty="0" err="1">
                <a:solidFill>
                  <a:srgbClr val="000000"/>
                </a:solidFill>
                <a:latin typeface="Arial" panose="020B0604020202020204" pitchFamily="34" charset="0"/>
                <a:cs typeface="Arial" panose="020B0604020202020204" pitchFamily="34" charset="0"/>
              </a:rPr>
              <a:t>labour</a:t>
            </a:r>
            <a:r>
              <a:rPr lang="en-US" sz="2400" dirty="0">
                <a:solidFill>
                  <a:srgbClr val="000000"/>
                </a:solidFill>
                <a:latin typeface="Arial" panose="020B0604020202020204" pitchFamily="34" charset="0"/>
                <a:cs typeface="Arial" panose="020B0604020202020204" pitchFamily="34" charset="0"/>
              </a:rPr>
              <a:t> force mobility and goods movement in the city</a:t>
            </a:r>
          </a:p>
        </p:txBody>
      </p:sp>
      <p:pic>
        <p:nvPicPr>
          <p:cNvPr id="6" name="Picture 4" descr="Business - Free business icon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2166325"/>
            <a:ext cx="1408783" cy="1408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368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Monitoring &amp; Evaluation Framework</a:t>
            </a:r>
            <a:endParaRPr lang="en-CA" dirty="0"/>
          </a:p>
        </p:txBody>
      </p:sp>
      <p:sp>
        <p:nvSpPr>
          <p:cNvPr id="5" name="TextBox 4"/>
          <p:cNvSpPr txBox="1"/>
          <p:nvPr/>
        </p:nvSpPr>
        <p:spPr>
          <a:xfrm>
            <a:off x="618582" y="3679865"/>
            <a:ext cx="1848018" cy="584775"/>
          </a:xfrm>
          <a:prstGeom prst="rect">
            <a:avLst/>
          </a:prstGeom>
          <a:noFill/>
        </p:spPr>
        <p:txBody>
          <a:bodyPr wrap="square" rtlCol="0">
            <a:spAutoFit/>
          </a:bodyPr>
          <a:lstStyle/>
          <a:p>
            <a:pPr algn="ctr"/>
            <a:r>
              <a:rPr lang="en-US" sz="1600" b="1" dirty="0"/>
              <a:t>Mobility as a Service</a:t>
            </a:r>
            <a:endParaRPr lang="en-CA" sz="1600" b="1" dirty="0"/>
          </a:p>
        </p:txBody>
      </p:sp>
      <p:sp>
        <p:nvSpPr>
          <p:cNvPr id="7" name="Rectangle 6"/>
          <p:cNvSpPr/>
          <p:nvPr/>
        </p:nvSpPr>
        <p:spPr>
          <a:xfrm>
            <a:off x="2887579" y="2166325"/>
            <a:ext cx="8422105" cy="3431709"/>
          </a:xfrm>
          <a:prstGeom prst="rect">
            <a:avLst/>
          </a:prstGeom>
        </p:spPr>
        <p:txBody>
          <a:bodyPr wrap="square">
            <a:spAutoFit/>
          </a:bodyPr>
          <a:lstStyle/>
          <a:p>
            <a:pPr>
              <a:spcAft>
                <a:spcPts val="1200"/>
              </a:spcAft>
            </a:pPr>
            <a:r>
              <a:rPr lang="en-US" sz="2400" dirty="0">
                <a:solidFill>
                  <a:srgbClr val="000000"/>
                </a:solidFill>
                <a:latin typeface="Arial" panose="020B0604020202020204" pitchFamily="34" charset="0"/>
                <a:cs typeface="Arial" panose="020B0604020202020204" pitchFamily="34" charset="0"/>
              </a:rPr>
              <a:t>Provide a wide variety of ways to move around the city, including combining modes of travel.</a:t>
            </a:r>
          </a:p>
          <a:p>
            <a:pPr marL="800100" lvl="1" indent="-342900">
              <a:spcAft>
                <a:spcPts val="60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Provide a positive user experience.</a:t>
            </a:r>
          </a:p>
          <a:p>
            <a:pPr marL="800100" lvl="1" indent="-342900">
              <a:spcAft>
                <a:spcPts val="60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Ensure inquiries and complaints are responded to promptly.</a:t>
            </a:r>
          </a:p>
          <a:p>
            <a:pPr marL="800100" lvl="1" indent="-342900">
              <a:spcAft>
                <a:spcPts val="60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Integrate with transit systems and encourage multimodal trips.</a:t>
            </a:r>
          </a:p>
          <a:p>
            <a:pPr marL="800100" lvl="1" indent="-342900">
              <a:spcAft>
                <a:spcPts val="60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Provide people with freedom to move.</a:t>
            </a:r>
          </a:p>
        </p:txBody>
      </p:sp>
      <p:pic>
        <p:nvPicPr>
          <p:cNvPr id="8" name="Picture 7" descr="Mobility - Free maps and location icon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838200" y="2166325"/>
            <a:ext cx="1380111" cy="1346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488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Monitoring &amp; Evaluation Framework</a:t>
            </a:r>
            <a:endParaRPr lang="en-CA" dirty="0"/>
          </a:p>
        </p:txBody>
      </p:sp>
      <p:sp>
        <p:nvSpPr>
          <p:cNvPr id="5" name="TextBox 4"/>
          <p:cNvSpPr txBox="1"/>
          <p:nvPr/>
        </p:nvSpPr>
        <p:spPr>
          <a:xfrm>
            <a:off x="671700" y="3681343"/>
            <a:ext cx="1848018" cy="338554"/>
          </a:xfrm>
          <a:prstGeom prst="rect">
            <a:avLst/>
          </a:prstGeom>
          <a:noFill/>
        </p:spPr>
        <p:txBody>
          <a:bodyPr wrap="square" rtlCol="0">
            <a:spAutoFit/>
          </a:bodyPr>
          <a:lstStyle/>
          <a:p>
            <a:pPr algn="ctr"/>
            <a:r>
              <a:rPr lang="en-US" sz="1600" b="1" dirty="0"/>
              <a:t>Safety</a:t>
            </a:r>
            <a:endParaRPr lang="en-CA" sz="1600" b="1" dirty="0"/>
          </a:p>
        </p:txBody>
      </p:sp>
      <p:sp>
        <p:nvSpPr>
          <p:cNvPr id="7" name="Rectangle 6"/>
          <p:cNvSpPr/>
          <p:nvPr/>
        </p:nvSpPr>
        <p:spPr>
          <a:xfrm>
            <a:off x="2887579" y="2166325"/>
            <a:ext cx="8422105" cy="4170372"/>
          </a:xfrm>
          <a:prstGeom prst="rect">
            <a:avLst/>
          </a:prstGeom>
        </p:spPr>
        <p:txBody>
          <a:bodyPr wrap="square">
            <a:spAutoFit/>
          </a:bodyPr>
          <a:lstStyle/>
          <a:p>
            <a:pPr>
              <a:spcAft>
                <a:spcPts val="1200"/>
              </a:spcAft>
            </a:pPr>
            <a:r>
              <a:rPr lang="en-US" sz="2400" dirty="0">
                <a:solidFill>
                  <a:srgbClr val="000000"/>
                </a:solidFill>
                <a:latin typeface="Arial" panose="020B0604020202020204" pitchFamily="34" charset="0"/>
                <a:cs typeface="Arial" panose="020B0604020202020204" pitchFamily="34" charset="0"/>
              </a:rPr>
              <a:t>Build complete streets, including separated active transportation corridors.</a:t>
            </a:r>
          </a:p>
          <a:p>
            <a:pPr marL="800100" lvl="1" indent="-342900">
              <a:spcAft>
                <a:spcPts val="60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Micro-mobility infrastructure contributes to safe and orderly system operations.</a:t>
            </a:r>
          </a:p>
          <a:p>
            <a:pPr marL="800100" lvl="1" indent="-342900">
              <a:spcAft>
                <a:spcPts val="60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Micro-mobility devices meet provincial and municipal standards.</a:t>
            </a:r>
          </a:p>
          <a:p>
            <a:pPr marL="800100" lvl="1" indent="-342900">
              <a:spcAft>
                <a:spcPts val="60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Users have access to safe infrastructure in line with the goals of Vision Zero.</a:t>
            </a:r>
          </a:p>
          <a:p>
            <a:pPr marL="800100" lvl="1" indent="-342900">
              <a:spcAft>
                <a:spcPts val="60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There are 0 fatalities and 0 serious injuries related to the use of micro-mobility devices.</a:t>
            </a:r>
          </a:p>
        </p:txBody>
      </p:sp>
      <p:pic>
        <p:nvPicPr>
          <p:cNvPr id="6" name="Picture 16" descr="Free Safety SVG, PNG Icon, Symbol. Download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2166325"/>
            <a:ext cx="1515018" cy="1515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593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Monitoring &amp; Evaluation Framework</a:t>
            </a:r>
            <a:endParaRPr lang="en-CA" dirty="0"/>
          </a:p>
        </p:txBody>
      </p:sp>
      <p:sp>
        <p:nvSpPr>
          <p:cNvPr id="5" name="TextBox 4"/>
          <p:cNvSpPr txBox="1"/>
          <p:nvPr/>
        </p:nvSpPr>
        <p:spPr>
          <a:xfrm>
            <a:off x="618582" y="3679865"/>
            <a:ext cx="1848018" cy="830997"/>
          </a:xfrm>
          <a:prstGeom prst="rect">
            <a:avLst/>
          </a:prstGeom>
          <a:noFill/>
        </p:spPr>
        <p:txBody>
          <a:bodyPr wrap="square" rtlCol="0">
            <a:spAutoFit/>
          </a:bodyPr>
          <a:lstStyle/>
          <a:p>
            <a:pPr algn="ctr"/>
            <a:r>
              <a:rPr lang="en-US" sz="1600" b="1" dirty="0"/>
              <a:t>Supporting Infrastructure and Policies</a:t>
            </a:r>
            <a:endParaRPr lang="en-CA" sz="1600" b="1" dirty="0"/>
          </a:p>
        </p:txBody>
      </p:sp>
      <p:sp>
        <p:nvSpPr>
          <p:cNvPr id="7" name="Rectangle 6"/>
          <p:cNvSpPr/>
          <p:nvPr/>
        </p:nvSpPr>
        <p:spPr>
          <a:xfrm>
            <a:off x="2466600" y="1971704"/>
            <a:ext cx="8794957" cy="4247317"/>
          </a:xfrm>
          <a:prstGeom prst="rect">
            <a:avLst/>
          </a:prstGeom>
        </p:spPr>
        <p:txBody>
          <a:bodyPr wrap="square">
            <a:spAutoFit/>
          </a:bodyPr>
          <a:lstStyle/>
          <a:p>
            <a:pPr>
              <a:spcAft>
                <a:spcPts val="1200"/>
              </a:spcAft>
            </a:pPr>
            <a:r>
              <a:rPr lang="en-US" sz="2400" dirty="0">
                <a:solidFill>
                  <a:srgbClr val="000000"/>
                </a:solidFill>
                <a:latin typeface="Arial" panose="020B0604020202020204" pitchFamily="34" charset="0"/>
                <a:cs typeface="Arial" panose="020B0604020202020204" pitchFamily="34" charset="0"/>
              </a:rPr>
              <a:t>Create a robust and sustainable financial model, address liability and risk.</a:t>
            </a:r>
          </a:p>
          <a:p>
            <a:pPr marL="800100" lvl="1" indent="-342900">
              <a:spcAft>
                <a:spcPts val="60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Micro-mobility regulations contribute to safe and orderly system operations.</a:t>
            </a:r>
          </a:p>
          <a:p>
            <a:pPr marL="800100" lvl="1" indent="-342900">
              <a:spcAft>
                <a:spcPts val="60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Fees and pricing allow the City and service providers to maintain sustainable financial models.</a:t>
            </a:r>
          </a:p>
          <a:p>
            <a:pPr marL="800100" lvl="1" indent="-342900">
              <a:spcAft>
                <a:spcPts val="60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Addresses liability and risk by establishing a comprehensive legal framework.</a:t>
            </a:r>
          </a:p>
          <a:p>
            <a:pPr marL="800100" lvl="1" indent="-342900">
              <a:spcAft>
                <a:spcPts val="60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Provides insightful data for public sector improvement.</a:t>
            </a:r>
          </a:p>
          <a:p>
            <a:pPr marL="800100" lvl="1" indent="-342900">
              <a:spcAft>
                <a:spcPts val="600"/>
              </a:spcAf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Follows Equity Diversity &amp; Inclusion best practices</a:t>
            </a:r>
          </a:p>
        </p:txBody>
      </p:sp>
      <p:pic>
        <p:nvPicPr>
          <p:cNvPr id="6" name="Picture 20" descr="Cycli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2166325"/>
            <a:ext cx="1427248" cy="1427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814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We’ve Learned</a:t>
            </a:r>
            <a:endParaRPr lang="en-CA" dirty="0"/>
          </a:p>
        </p:txBody>
      </p:sp>
      <p:sp>
        <p:nvSpPr>
          <p:cNvPr id="3" name="Content Placeholder 2"/>
          <p:cNvSpPr>
            <a:spLocks noGrp="1"/>
          </p:cNvSpPr>
          <p:nvPr>
            <p:ph idx="1"/>
          </p:nvPr>
        </p:nvSpPr>
        <p:spPr>
          <a:xfrm>
            <a:off x="838200" y="1857156"/>
            <a:ext cx="10515600" cy="4351338"/>
          </a:xfrm>
        </p:spPr>
        <p:txBody>
          <a:bodyPr/>
          <a:lstStyle/>
          <a:p>
            <a:r>
              <a:rPr lang="en-US" dirty="0"/>
              <a:t>The importance of setting a strong foundation for a program</a:t>
            </a:r>
          </a:p>
          <a:p>
            <a:r>
              <a:rPr lang="en-US" dirty="0"/>
              <a:t>Monitoring &amp; Evaluation is going to be a lot of work</a:t>
            </a:r>
          </a:p>
          <a:p>
            <a:r>
              <a:rPr lang="en-US" dirty="0"/>
              <a:t>We still have a lot to learn</a:t>
            </a:r>
          </a:p>
          <a:p>
            <a:endParaRPr lang="en-CA" dirty="0"/>
          </a:p>
        </p:txBody>
      </p:sp>
      <p:pic>
        <p:nvPicPr>
          <p:cNvPr id="5" name="Picture 2" descr="https://ehq-production-canada.imgix.net/a598b846de518e0183b592c7530301ed4d96ae79/original/1653944298/e6212a97759e381e979c633849a2b1a7_tw_ip_Micro-mobility_CityWeb_1660x360_22092r1.png?auto=compress%2Cformat"/>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4253917"/>
            <a:ext cx="3524914" cy="8646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ehq-production-canada.imgix.net/a598b846de518e0183b592c7530301ed4d96ae79/original/1653944298/e6212a97759e381e979c633849a2b1a7_tw_ip_Micro-mobility_CityWeb_1660x360_22092r1.png?auto=compress%2Cformat"/>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095297" y="4253917"/>
            <a:ext cx="3524914" cy="8646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ehq-production-canada.imgix.net/a598b846de518e0183b592c7530301ed4d96ae79/original/1653944298/e6212a97759e381e979c633849a2b1a7_tw_ip_Micro-mobility_CityWeb_1660x360_22092r1.png?auto=compress%2Cformat"/>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201103" y="4253917"/>
            <a:ext cx="3524914" cy="8646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ehq-production-canada.imgix.net/a598b846de518e0183b592c7530301ed4d96ae79/original/1653944298/e6212a97759e381e979c633849a2b1a7_tw_ip_Micro-mobility_CityWeb_1660x360_22092r1.png?auto=compress%2Cformat"/>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128234" y="4253917"/>
            <a:ext cx="3074276" cy="864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596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endParaRPr lang="en-CA" dirty="0"/>
          </a:p>
        </p:txBody>
      </p:sp>
      <p:sp>
        <p:nvSpPr>
          <p:cNvPr id="3" name="Content Placeholder 2"/>
          <p:cNvSpPr>
            <a:spLocks noGrp="1"/>
          </p:cNvSpPr>
          <p:nvPr>
            <p:ph idx="1"/>
          </p:nvPr>
        </p:nvSpPr>
        <p:spPr>
          <a:xfrm>
            <a:off x="274320" y="1857156"/>
            <a:ext cx="11612880" cy="2396761"/>
          </a:xfrm>
        </p:spPr>
        <p:txBody>
          <a:bodyPr numCol="2"/>
          <a:lstStyle/>
          <a:p>
            <a:pPr marL="0" indent="0">
              <a:buNone/>
            </a:pPr>
            <a:r>
              <a:rPr lang="en-CA" dirty="0"/>
              <a:t>Matthew Sweet</a:t>
            </a:r>
          </a:p>
          <a:p>
            <a:pPr marL="0" indent="0">
              <a:buNone/>
            </a:pPr>
            <a:r>
              <a:rPr lang="en-CA" dirty="0"/>
              <a:t>Manager, Active Transportation</a:t>
            </a:r>
          </a:p>
          <a:p>
            <a:pPr marL="0" indent="0">
              <a:buNone/>
            </a:pPr>
            <a:r>
              <a:rPr lang="en-CA" dirty="0">
                <a:hlinkClick r:id="rId3"/>
              </a:rPr>
              <a:t>matthew.sweet@mississauga.ca</a:t>
            </a:r>
            <a:endParaRPr lang="en-CA" dirty="0"/>
          </a:p>
          <a:p>
            <a:pPr marL="0" indent="0">
              <a:buNone/>
            </a:pPr>
            <a:endParaRPr lang="en-CA" dirty="0"/>
          </a:p>
          <a:p>
            <a:pPr marL="457200" indent="0">
              <a:buNone/>
            </a:pPr>
            <a:r>
              <a:rPr lang="en-CA" dirty="0"/>
              <a:t>Mattea Turco</a:t>
            </a:r>
          </a:p>
          <a:p>
            <a:pPr marL="457200" indent="0">
              <a:buNone/>
            </a:pPr>
            <a:r>
              <a:rPr lang="en-CA" dirty="0"/>
              <a:t>Transportation Planner</a:t>
            </a:r>
          </a:p>
          <a:p>
            <a:pPr marL="457200" indent="0">
              <a:buNone/>
            </a:pPr>
            <a:r>
              <a:rPr lang="en-CA" dirty="0">
                <a:hlinkClick r:id="rId4"/>
              </a:rPr>
              <a:t>mattea.turco@mississauga.ca</a:t>
            </a:r>
            <a:r>
              <a:rPr lang="en-CA" dirty="0"/>
              <a:t> </a:t>
            </a:r>
          </a:p>
        </p:txBody>
      </p:sp>
      <p:pic>
        <p:nvPicPr>
          <p:cNvPr id="5" name="Picture 2" descr="https://ehq-production-canada.imgix.net/a598b846de518e0183b592c7530301ed4d96ae79/original/1653944298/e6212a97759e381e979c633849a2b1a7_tw_ip_Micro-mobility_CityWeb_1660x360_22092r1.png?auto=compress%2Cformat"/>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0" y="4253917"/>
            <a:ext cx="3524914" cy="8646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ehq-production-canada.imgix.net/a598b846de518e0183b592c7530301ed4d96ae79/original/1653944298/e6212a97759e381e979c633849a2b1a7_tw_ip_Micro-mobility_CityWeb_1660x360_22092r1.png?auto=compress%2Cformat"/>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095297" y="4253917"/>
            <a:ext cx="3524914" cy="8646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ehq-production-canada.imgix.net/a598b846de518e0183b592c7530301ed4d96ae79/original/1653944298/e6212a97759e381e979c633849a2b1a7_tw_ip_Micro-mobility_CityWeb_1660x360_22092r1.png?auto=compress%2Cformat"/>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201103" y="4253917"/>
            <a:ext cx="3524914" cy="8646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ehq-production-canada.imgix.net/a598b846de518e0183b592c7530301ed4d96ae79/original/1653944298/e6212a97759e381e979c633849a2b1a7_tw_ip_Micro-mobility_CityWeb_1660x360_22092r1.png?auto=compress%2Cformat"/>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9128234" y="4253917"/>
            <a:ext cx="3074276" cy="864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403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1785728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44143" y="1812758"/>
            <a:ext cx="3560293" cy="3578437"/>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56447" y="1796715"/>
            <a:ext cx="3357406" cy="3594479"/>
          </a:xfrm>
          <a:prstGeom prst="rect">
            <a:avLst/>
          </a:prstGeom>
        </p:spPr>
      </p:pic>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46235" y="1810328"/>
            <a:ext cx="3579922" cy="3626565"/>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7711" y="187101"/>
            <a:ext cx="1615386" cy="1623227"/>
          </a:xfrm>
          <a:prstGeom prst="rect">
            <a:avLst/>
          </a:prstGeom>
        </p:spPr>
      </p:pic>
      <p:sp>
        <p:nvSpPr>
          <p:cNvPr id="8" name="TextBox 7"/>
          <p:cNvSpPr txBox="1"/>
          <p:nvPr/>
        </p:nvSpPr>
        <p:spPr>
          <a:xfrm>
            <a:off x="123811" y="6543714"/>
            <a:ext cx="2063187" cy="246221"/>
          </a:xfrm>
          <a:prstGeom prst="rect">
            <a:avLst/>
          </a:prstGeom>
          <a:noFill/>
        </p:spPr>
        <p:txBody>
          <a:bodyPr wrap="square" rtlCol="0">
            <a:spAutoFit/>
          </a:bodyPr>
          <a:lstStyle/>
          <a:p>
            <a:r>
              <a:rPr lang="en-US" sz="1000" dirty="0"/>
              <a:t>(Jeff Allen, 2018)</a:t>
            </a:r>
            <a:endParaRPr lang="en-CA" sz="1000" dirty="0"/>
          </a:p>
        </p:txBody>
      </p:sp>
      <p:pic>
        <p:nvPicPr>
          <p:cNvPr id="9" name="Picture 2" descr="Transport Vectors &amp; Illustrations for Free Download | Freepik"/>
          <p:cNvPicPr>
            <a:picLocks noChangeAspect="1" noChangeArrowheads="1"/>
          </p:cNvPicPr>
          <p:nvPr/>
        </p:nvPicPr>
        <p:blipFill rotWithShape="1">
          <a:blip r:embed="rId7" cstate="email">
            <a:extLst>
              <a:ext uri="{BEBA8EAE-BF5A-486C-A8C5-ECC9F3942E4B}">
                <a14:imgProps xmlns:a14="http://schemas.microsoft.com/office/drawing/2010/main">
                  <a14:imgLayer r:embed="rId8">
                    <a14:imgEffect>
                      <a14:backgroundRemoval t="3333" b="94242" l="5952" r="94643">
                        <a14:foregroundMark x1="35714" y1="41212" x2="60714" y2="38182"/>
                        <a14:foregroundMark x1="30952" y1="51818" x2="33333" y2="53030"/>
                        <a14:foregroundMark x1="45536" y1="57879" x2="68155" y2="52424"/>
                      </a14:backgroundRemoval>
                    </a14:imgEffect>
                  </a14:imgLayer>
                </a14:imgProps>
              </a:ext>
              <a:ext uri="{28A0092B-C50C-407E-A947-70E740481C1C}">
                <a14:useLocalDpi xmlns:a14="http://schemas.microsoft.com/office/drawing/2010/main"/>
              </a:ext>
            </a:extLst>
          </a:blip>
          <a:srcRect/>
          <a:stretch/>
        </p:blipFill>
        <p:spPr bwMode="auto">
          <a:xfrm>
            <a:off x="2539547" y="4787805"/>
            <a:ext cx="1587609" cy="15592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ransport Vectors &amp; Illustrations for Free Download | Freepik"/>
          <p:cNvPicPr>
            <a:picLocks noChangeAspect="1" noChangeArrowheads="1"/>
          </p:cNvPicPr>
          <p:nvPr/>
        </p:nvPicPr>
        <p:blipFill rotWithShape="1">
          <a:blip r:embed="rId9" cstate="email">
            <a:extLst>
              <a:ext uri="{BEBA8EAE-BF5A-486C-A8C5-ECC9F3942E4B}">
                <a14:imgProps xmlns:a14="http://schemas.microsoft.com/office/drawing/2010/main">
                  <a14:imgLayer r:embed="rId10">
                    <a14:imgEffect>
                      <a14:backgroundRemoval t="0" b="90606" l="5952" r="94643">
                        <a14:foregroundMark x1="38988" y1="30909" x2="62798" y2="42727"/>
                        <a14:foregroundMark x1="37798" y1="64242" x2="38393" y2="51818"/>
                        <a14:foregroundMark x1="63393" y1="61818" x2="63393" y2="54848"/>
                        <a14:foregroundMark x1="64583" y1="71515" x2="63393" y2="22727"/>
                        <a14:foregroundMark x1="37500" y1="23636" x2="58036" y2="24545"/>
                        <a14:foregroundMark x1="37798" y1="34848" x2="42560" y2="43636"/>
                      </a14:backgroundRemoval>
                    </a14:imgEffect>
                  </a14:imgLayer>
                </a14:imgProps>
              </a:ext>
              <a:ext uri="{28A0092B-C50C-407E-A947-70E740481C1C}">
                <a14:useLocalDpi xmlns:a14="http://schemas.microsoft.com/office/drawing/2010/main"/>
              </a:ext>
            </a:extLst>
          </a:blip>
          <a:srcRect/>
          <a:stretch/>
        </p:blipFill>
        <p:spPr bwMode="auto">
          <a:xfrm>
            <a:off x="6461363" y="4890778"/>
            <a:ext cx="1377920" cy="135331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901583" y="5616713"/>
            <a:ext cx="995880" cy="307777"/>
          </a:xfrm>
          <a:prstGeom prst="rect">
            <a:avLst/>
          </a:prstGeom>
          <a:noFill/>
        </p:spPr>
        <p:txBody>
          <a:bodyPr wrap="square" rtlCol="0">
            <a:spAutoFit/>
          </a:bodyPr>
          <a:lstStyle/>
          <a:p>
            <a:r>
              <a:rPr lang="en-US" sz="1400" dirty="0"/>
              <a:t>30 minutes</a:t>
            </a:r>
            <a:endParaRPr lang="en-CA" sz="1400" dirty="0"/>
          </a:p>
        </p:txBody>
      </p:sp>
      <p:pic>
        <p:nvPicPr>
          <p:cNvPr id="12" name="Picture 2" descr="Transport Vectors &amp; Illustrations for Free Download | Freepik"/>
          <p:cNvPicPr>
            <a:picLocks noChangeAspect="1" noChangeArrowheads="1"/>
          </p:cNvPicPr>
          <p:nvPr/>
        </p:nvPicPr>
        <p:blipFill rotWithShape="1">
          <a:blip r:embed="rId9" cstate="email">
            <a:extLst>
              <a:ext uri="{BEBA8EAE-BF5A-486C-A8C5-ECC9F3942E4B}">
                <a14:imgProps xmlns:a14="http://schemas.microsoft.com/office/drawing/2010/main">
                  <a14:imgLayer r:embed="rId10">
                    <a14:imgEffect>
                      <a14:backgroundRemoval t="0" b="90606" l="5952" r="94643">
                        <a14:foregroundMark x1="38988" y1="30909" x2="62798" y2="42727"/>
                        <a14:foregroundMark x1="37798" y1="64242" x2="38393" y2="51818"/>
                        <a14:foregroundMark x1="63393" y1="61818" x2="63393" y2="54848"/>
                        <a14:foregroundMark x1="64583" y1="71515" x2="63393" y2="22727"/>
                        <a14:foregroundMark x1="37500" y1="23636" x2="58036" y2="24545"/>
                        <a14:foregroundMark x1="37798" y1="34848" x2="42560" y2="43636"/>
                      </a14:backgroundRemoval>
                    </a14:imgEffect>
                  </a14:imgLayer>
                </a14:imgProps>
              </a:ext>
              <a:ext uri="{28A0092B-C50C-407E-A947-70E740481C1C}">
                <a14:useLocalDpi xmlns:a14="http://schemas.microsoft.com/office/drawing/2010/main"/>
              </a:ext>
            </a:extLst>
          </a:blip>
          <a:srcRect/>
          <a:stretch/>
        </p:blipFill>
        <p:spPr bwMode="auto">
          <a:xfrm>
            <a:off x="10545512" y="4890780"/>
            <a:ext cx="1377920" cy="135331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865283" y="5625552"/>
            <a:ext cx="995880" cy="307777"/>
          </a:xfrm>
          <a:prstGeom prst="rect">
            <a:avLst/>
          </a:prstGeom>
          <a:noFill/>
        </p:spPr>
        <p:txBody>
          <a:bodyPr wrap="square" rtlCol="0">
            <a:spAutoFit/>
          </a:bodyPr>
          <a:lstStyle/>
          <a:p>
            <a:r>
              <a:rPr lang="en-US" sz="1400" dirty="0"/>
              <a:t>30 minutes</a:t>
            </a:r>
            <a:endParaRPr lang="en-CA" sz="1400" dirty="0"/>
          </a:p>
        </p:txBody>
      </p:sp>
      <p:sp>
        <p:nvSpPr>
          <p:cNvPr id="14" name="TextBox 13"/>
          <p:cNvSpPr txBox="1"/>
          <p:nvPr/>
        </p:nvSpPr>
        <p:spPr>
          <a:xfrm>
            <a:off x="9880613" y="5567435"/>
            <a:ext cx="995880" cy="307777"/>
          </a:xfrm>
          <a:prstGeom prst="rect">
            <a:avLst/>
          </a:prstGeom>
          <a:noFill/>
        </p:spPr>
        <p:txBody>
          <a:bodyPr wrap="square" rtlCol="0">
            <a:spAutoFit/>
          </a:bodyPr>
          <a:lstStyle/>
          <a:p>
            <a:r>
              <a:rPr lang="en-US" sz="1400" dirty="0"/>
              <a:t>60 minutes</a:t>
            </a:r>
            <a:endParaRPr lang="en-CA" sz="1400" dirty="0"/>
          </a:p>
        </p:txBody>
      </p:sp>
    </p:spTree>
    <p:extLst>
      <p:ext uri="{BB962C8B-B14F-4D97-AF65-F5344CB8AC3E}">
        <p14:creationId xmlns:p14="http://schemas.microsoft.com/office/powerpoint/2010/main" val="4005705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66150" y="911740"/>
            <a:ext cx="2850872" cy="2331414"/>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75365" y="3369166"/>
            <a:ext cx="2845770" cy="2334569"/>
          </a:xfrm>
          <a:prstGeom prst="rect">
            <a:avLst/>
          </a:prstGeom>
        </p:spPr>
      </p:pic>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991265" y="3367212"/>
            <a:ext cx="2830145" cy="2333368"/>
          </a:xfrm>
          <a:prstGeom prst="rect">
            <a:avLst/>
          </a:prstGeom>
        </p:spPr>
      </p:pic>
      <p:pic>
        <p:nvPicPr>
          <p:cNvPr id="7" name="Picture 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92944" y="3367212"/>
            <a:ext cx="2844366" cy="2333368"/>
          </a:xfrm>
          <a:prstGeom prst="rect">
            <a:avLst/>
          </a:prstGeom>
        </p:spPr>
      </p:pic>
      <p:pic>
        <p:nvPicPr>
          <p:cNvPr id="8" name="Picture 7"/>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984410" y="914892"/>
            <a:ext cx="2843857" cy="2331416"/>
          </a:xfrm>
          <a:prstGeom prst="rect">
            <a:avLst/>
          </a:prstGeom>
        </p:spPr>
      </p:pic>
      <p:pic>
        <p:nvPicPr>
          <p:cNvPr id="9" name="Picture 8"/>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992944" y="911740"/>
            <a:ext cx="2853583" cy="2334568"/>
          </a:xfrm>
          <a:prstGeom prst="rect">
            <a:avLst/>
          </a:prstGeom>
        </p:spPr>
      </p:pic>
    </p:spTree>
    <p:extLst>
      <p:ext uri="{BB962C8B-B14F-4D97-AF65-F5344CB8AC3E}">
        <p14:creationId xmlns:p14="http://schemas.microsoft.com/office/powerpoint/2010/main" val="1174076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Process</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4275827"/>
              </p:ext>
            </p:extLst>
          </p:nvPr>
        </p:nvGraphicFramePr>
        <p:xfrm>
          <a:off x="838198" y="1825625"/>
          <a:ext cx="1117512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2498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Micro-mobility Program Development</a:t>
            </a:r>
            <a:endParaRPr lang="en-CA"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2454446"/>
            <a:ext cx="1982682" cy="2550507"/>
          </a:xfrm>
          <a:prstGeom prst="rect">
            <a:avLst/>
          </a:prstGeom>
          <a:ln>
            <a:solidFill>
              <a:schemeClr val="tx1"/>
            </a:solidFill>
          </a:ln>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63836" y="2454442"/>
            <a:ext cx="3269615" cy="2550507"/>
          </a:xfrm>
          <a:prstGeom prst="rect">
            <a:avLst/>
          </a:prstGeom>
          <a:ln>
            <a:solidFill>
              <a:schemeClr val="tx1"/>
            </a:solidFill>
          </a:ln>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76405" y="2454442"/>
            <a:ext cx="3267350" cy="2550507"/>
          </a:xfrm>
          <a:prstGeom prst="rect">
            <a:avLst/>
          </a:prstGeom>
          <a:ln>
            <a:solidFill>
              <a:schemeClr val="tx1"/>
            </a:solidFill>
          </a:ln>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86709" y="2454442"/>
            <a:ext cx="1981198" cy="2550507"/>
          </a:xfrm>
          <a:prstGeom prst="rect">
            <a:avLst/>
          </a:prstGeom>
          <a:ln>
            <a:solidFill>
              <a:schemeClr val="tx1"/>
            </a:solidFill>
          </a:ln>
        </p:spPr>
      </p:pic>
    </p:spTree>
    <p:extLst>
      <p:ext uri="{BB962C8B-B14F-4D97-AF65-F5344CB8AC3E}">
        <p14:creationId xmlns:p14="http://schemas.microsoft.com/office/powerpoint/2010/main" val="3786731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Provincial E-scooter Pilot</a:t>
            </a:r>
            <a:endParaRPr lang="en-CA" dirty="0"/>
          </a:p>
        </p:txBody>
      </p:sp>
      <p:graphicFrame>
        <p:nvGraphicFramePr>
          <p:cNvPr id="4" name="Diagram 3"/>
          <p:cNvGraphicFramePr/>
          <p:nvPr/>
        </p:nvGraphicFramePr>
        <p:xfrm>
          <a:off x="-1625778" y="1825625"/>
          <a:ext cx="7704411" cy="39559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tw_ipe_EScooter_postcard_23382_r1.pdf - Adobe Acrobat Reader (32-bit)"/>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017302" y="1825625"/>
            <a:ext cx="6245635" cy="3955918"/>
          </a:xfrm>
          <a:prstGeom prst="rect">
            <a:avLst/>
          </a:prstGeom>
        </p:spPr>
      </p:pic>
    </p:spTree>
    <p:extLst>
      <p:ext uri="{BB962C8B-B14F-4D97-AF65-F5344CB8AC3E}">
        <p14:creationId xmlns:p14="http://schemas.microsoft.com/office/powerpoint/2010/main" val="2020760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Micro-mobility Program Development</a:t>
            </a:r>
            <a:endParaRPr lang="en-CA" dirty="0"/>
          </a:p>
        </p:txBody>
      </p:sp>
      <p:sp>
        <p:nvSpPr>
          <p:cNvPr id="3" name="Content Placeholder 2"/>
          <p:cNvSpPr>
            <a:spLocks noGrp="1"/>
          </p:cNvSpPr>
          <p:nvPr>
            <p:ph idx="1"/>
          </p:nvPr>
        </p:nvSpPr>
        <p:spPr/>
        <p:txBody>
          <a:bodyPr/>
          <a:lstStyle/>
          <a:p>
            <a:r>
              <a:rPr lang="en-US" dirty="0"/>
              <a:t>In 2022 General Committee received the corporate report entitled “Micro-mobility Program Development Phase 1 Final Report” </a:t>
            </a:r>
          </a:p>
          <a:p>
            <a:r>
              <a:rPr lang="en-US" dirty="0"/>
              <a:t>Recommending a privately owned and operated system that provides both electric pedal-assist bicycles and electric kick-style scooters in a hybrid model permitting docked and dockless parking.</a:t>
            </a:r>
          </a:p>
        </p:txBody>
      </p:sp>
      <p:pic>
        <p:nvPicPr>
          <p:cNvPr id="4" name="Picture 3"/>
          <p:cNvPicPr>
            <a:picLocks noChangeAspect="1"/>
          </p:cNvPicPr>
          <p:nvPr/>
        </p:nvPicPr>
        <p:blipFill>
          <a:blip r:embed="rId3"/>
          <a:stretch>
            <a:fillRect/>
          </a:stretch>
        </p:blipFill>
        <p:spPr>
          <a:xfrm>
            <a:off x="1048143" y="4868100"/>
            <a:ext cx="1937925" cy="145096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96011" y="4754774"/>
            <a:ext cx="1715670" cy="1396201"/>
          </a:xfrm>
          <a:prstGeom prst="rect">
            <a:avLst/>
          </a:prstGeom>
        </p:spPr>
      </p:pic>
      <p:pic>
        <p:nvPicPr>
          <p:cNvPr id="6" name="Picture 2" descr="Bicycle-Parking Icons - Free SVG &amp; PNG Bicycle-Parking Images - Noun Project"/>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417627" y="4832226"/>
            <a:ext cx="1898254" cy="1393567"/>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8051736" y="4702178"/>
            <a:ext cx="1545833" cy="1545833"/>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 name="TextBox 7"/>
          <p:cNvSpPr txBox="1"/>
          <p:nvPr/>
        </p:nvSpPr>
        <p:spPr>
          <a:xfrm>
            <a:off x="8218365" y="4890318"/>
            <a:ext cx="1212574" cy="1169551"/>
          </a:xfrm>
          <a:prstGeom prst="rect">
            <a:avLst/>
          </a:prstGeom>
          <a:noFill/>
        </p:spPr>
        <p:txBody>
          <a:bodyPr wrap="square" rtlCol="0">
            <a:spAutoFit/>
          </a:bodyPr>
          <a:lstStyle/>
          <a:p>
            <a:pPr algn="ctr"/>
            <a:r>
              <a:rPr lang="en-US" sz="1400" b="1" dirty="0"/>
              <a:t>Privately Owned </a:t>
            </a:r>
          </a:p>
          <a:p>
            <a:pPr algn="ctr"/>
            <a:r>
              <a:rPr lang="en-US" sz="1400" b="1" dirty="0"/>
              <a:t>&amp; </a:t>
            </a:r>
          </a:p>
          <a:p>
            <a:pPr algn="ctr"/>
            <a:r>
              <a:rPr lang="en-US" sz="1400" b="1" dirty="0"/>
              <a:t>Privately Operated</a:t>
            </a:r>
            <a:endParaRPr lang="en-CA" sz="1400" b="1" dirty="0"/>
          </a:p>
        </p:txBody>
      </p:sp>
    </p:spTree>
    <p:extLst>
      <p:ext uri="{BB962C8B-B14F-4D97-AF65-F5344CB8AC3E}">
        <p14:creationId xmlns:p14="http://schemas.microsoft.com/office/powerpoint/2010/main" val="4212922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0thAnniversary_PPT_Template" id="{8025A2C9-7C6C-354D-8DCD-F4989CDA7FAE}" vid="{A4813639-7D2D-414B-8A2C-C574B65168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B424AD53F54D45B8ACD1CD04F991FC" ma:contentTypeVersion="17" ma:contentTypeDescription="Create a new document." ma:contentTypeScope="" ma:versionID="78b07ab6a8ae4c29266433776bf0a3f2">
  <xsd:schema xmlns:xsd="http://www.w3.org/2001/XMLSchema" xmlns:xs="http://www.w3.org/2001/XMLSchema" xmlns:p="http://schemas.microsoft.com/office/2006/metadata/properties" xmlns:ns2="bc94490f-f257-4ce2-9fe3-9c576c175052" xmlns:ns3="6f566e0f-ec8e-4085-8f66-b6c0b33e60bc" targetNamespace="http://schemas.microsoft.com/office/2006/metadata/properties" ma:root="true" ma:fieldsID="3adf91078b035ac85ca631ff1fd24c4a" ns2:_="" ns3:_="">
    <xsd:import namespace="bc94490f-f257-4ce2-9fe3-9c576c175052"/>
    <xsd:import namespace="6f566e0f-ec8e-4085-8f66-b6c0b33e60b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94490f-f257-4ce2-9fe3-9c576c1750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e238dfb-e8b7-4c72-af15-47b36583730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f566e0f-ec8e-4085-8f66-b6c0b33e60b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6e36590-83b8-4747-b13e-9564d6969745}" ma:internalName="TaxCatchAll" ma:showField="CatchAllData" ma:web="6f566e0f-ec8e-4085-8f66-b6c0b33e60b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f566e0f-ec8e-4085-8f66-b6c0b33e60bc" xsi:nil="true"/>
    <lcf76f155ced4ddcb4097134ff3c332f xmlns="bc94490f-f257-4ce2-9fe3-9c576c17505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01C9588DE8CF3C4BB8FCFE0C5345CC17" ma:contentTypeVersion="2" ma:contentTypeDescription="Create a new document." ma:contentTypeScope="" ma:versionID="26c6738f7f550731eb641e150ac14628">
  <xsd:schema xmlns:xsd="http://www.w3.org/2001/XMLSchema" xmlns:xs="http://www.w3.org/2001/XMLSchema" xmlns:p="http://schemas.microsoft.com/office/2006/metadata/properties" xmlns:ns2="062aba9d-60d8-4ab5-82a7-992b88dbd735" xmlns:ns3="2a802aab-9201-44e9-8596-144d21613d7f" targetNamespace="http://schemas.microsoft.com/office/2006/metadata/properties" ma:root="true" ma:fieldsID="63e1847a618d9cac793381619ec9a10e" ns2:_="" ns3:_="">
    <xsd:import namespace="062aba9d-60d8-4ab5-82a7-992b88dbd735"/>
    <xsd:import namespace="2a802aab-9201-44e9-8596-144d21613d7f"/>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2aba9d-60d8-4ab5-82a7-992b88dbd73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a802aab-9201-44e9-8596-144d21613d7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36C3FF-BF44-42D3-872B-7FBDA8EC6199}"/>
</file>

<file path=customXml/itemProps2.xml><?xml version="1.0" encoding="utf-8"?>
<ds:datastoreItem xmlns:ds="http://schemas.openxmlformats.org/officeDocument/2006/customXml" ds:itemID="{A06EAF0B-D35A-419F-86DB-B92CFE6E3E63}">
  <ds:schemaRefs>
    <ds:schemaRef ds:uri="http://purl.org/dc/elements/1.1/"/>
    <ds:schemaRef ds:uri="http://schemas.openxmlformats.org/package/2006/metadata/core-properties"/>
    <ds:schemaRef ds:uri="http://schemas.microsoft.com/office/2006/metadata/properties"/>
    <ds:schemaRef ds:uri="http://purl.org/dc/terms/"/>
    <ds:schemaRef ds:uri="2a802aab-9201-44e9-8596-144d21613d7f"/>
    <ds:schemaRef ds:uri="http://www.w3.org/XML/1998/namespace"/>
    <ds:schemaRef ds:uri="http://schemas.microsoft.com/office/infopath/2007/PartnerControls"/>
    <ds:schemaRef ds:uri="http://schemas.microsoft.com/office/2006/documentManagement/types"/>
    <ds:schemaRef ds:uri="062aba9d-60d8-4ab5-82a7-992b88dbd735"/>
    <ds:schemaRef ds:uri="http://purl.org/dc/dcmitype/"/>
  </ds:schemaRefs>
</ds:datastoreItem>
</file>

<file path=customXml/itemProps3.xml><?xml version="1.0" encoding="utf-8"?>
<ds:datastoreItem xmlns:ds="http://schemas.openxmlformats.org/officeDocument/2006/customXml" ds:itemID="{ECBD5D85-143B-46D6-9DD7-E5A6863AD524}">
  <ds:schemaRefs>
    <ds:schemaRef ds:uri="http://schemas.microsoft.com/sharepoint/v3/contenttype/forms"/>
  </ds:schemaRefs>
</ds:datastoreItem>
</file>

<file path=customXml/itemProps4.xml><?xml version="1.0" encoding="utf-8"?>
<ds:datastoreItem xmlns:ds="http://schemas.openxmlformats.org/officeDocument/2006/customXml" ds:itemID="{5F9923D7-9EB8-47DB-8305-D5F1BA3C8E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2aba9d-60d8-4ab5-82a7-992b88dbd735"/>
    <ds:schemaRef ds:uri="2a802aab-9201-44e9-8596-144d21613d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50thAnniversary_PPT_Template</Template>
  <TotalTime>513</TotalTime>
  <Words>3665</Words>
  <Application>Microsoft Office PowerPoint</Application>
  <PresentationFormat>Widescreen</PresentationFormat>
  <Paragraphs>267</Paragraphs>
  <Slides>28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Gotham Bold</vt:lpstr>
      <vt:lpstr>Gotham Book</vt:lpstr>
      <vt:lpstr>Office Theme</vt:lpstr>
      <vt:lpstr>Planning an Equitable Shared Micro-mobility System</vt:lpstr>
      <vt:lpstr>PowerPoint Presentation</vt:lpstr>
      <vt:lpstr>PowerPoint Presentation</vt:lpstr>
      <vt:lpstr>PowerPoint Presentation</vt:lpstr>
      <vt:lpstr>PowerPoint Presentation</vt:lpstr>
      <vt:lpstr>Planning Process</vt:lpstr>
      <vt:lpstr>Micro-mobility Program Development</vt:lpstr>
      <vt:lpstr>Provincial E-scooter Pilot</vt:lpstr>
      <vt:lpstr>Micro-mobility Program Development</vt:lpstr>
      <vt:lpstr>Shared Systems in Ontario</vt:lpstr>
      <vt:lpstr>System Overview</vt:lpstr>
      <vt:lpstr>Monitoring &amp; Evaluation Framework</vt:lpstr>
      <vt:lpstr>Equitable Shared Micro-mobility Program</vt:lpstr>
      <vt:lpstr>Monitoring &amp; Evaluation Framework</vt:lpstr>
      <vt:lpstr>PowerPoint Presentation</vt:lpstr>
      <vt:lpstr>Implementation Process</vt:lpstr>
      <vt:lpstr>Mississauga’s Shared Micro-mobility Program – Request for Proposals</vt:lpstr>
      <vt:lpstr>Monitoring &amp; Evaluation Framework</vt:lpstr>
      <vt:lpstr>Monitoring &amp; Evaluation Framework</vt:lpstr>
      <vt:lpstr>Monitoring &amp; Evaluation Framework</vt:lpstr>
      <vt:lpstr>Monitoring &amp; Evaluation Framework</vt:lpstr>
      <vt:lpstr>Monitoring &amp; Evaluation Framework</vt:lpstr>
      <vt:lpstr>Monitoring &amp; Evaluation Framework</vt:lpstr>
      <vt:lpstr>Monitoring &amp; Evaluation Framework</vt:lpstr>
      <vt:lpstr>Monitoring &amp; Evaluation Framework</vt:lpstr>
      <vt:lpstr>Monitoring &amp; Evaluation Framework</vt:lpstr>
      <vt:lpstr>What We’ve Learned</vt:lpstr>
      <vt:lpstr>Thank You!</vt:lpstr>
    </vt:vector>
  </TitlesOfParts>
  <Company>City of Mississauga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Vodopianova</dc:creator>
  <cp:lastModifiedBy>Srikanth Ramesh</cp:lastModifiedBy>
  <cp:revision>27</cp:revision>
  <dcterms:created xsi:type="dcterms:W3CDTF">2023-08-17T19:13:42Z</dcterms:created>
  <dcterms:modified xsi:type="dcterms:W3CDTF">2024-06-26T12:33:15Z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0x010100C5B424AD53F54D45B8ACD1CD04F991FC</vt:lpwstr>
  </property>
  <property fmtid="{D5CDD505-2E9C-101B-9397-08002B2CF9AE}" pid="3" name="_dlc_DocIdItemGuid">
    <vt:lpwstr>4e24a36c-f372-416b-b4b6-f3ce3a5ef4dc</vt:lpwstr>
  </property>
</Properties>
</file>