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6858000" cx="12192000"/>
  <p:notesSz cx="6858000" cy="9144000"/>
  <p:embeddedFontLst>
    <p:embeddedFont>
      <p:font typeface="Inter SemiBold"/>
      <p:regular r:id="rId15"/>
      <p:bold r:id="rId16"/>
    </p:embeddedFont>
    <p:embeddedFont>
      <p:font typeface="Inter"/>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
          <p15:clr>
            <a:srgbClr val="747775"/>
          </p15:clr>
        </p15:guide>
        <p15:guide id="2" pos="7392">
          <p15:clr>
            <a:srgbClr val="747775"/>
          </p15:clr>
        </p15:guide>
        <p15:guide id="3" orient="horz" pos="576">
          <p15:clr>
            <a:srgbClr val="747775"/>
          </p15:clr>
        </p15:guide>
        <p15:guide id="4" orient="horz" pos="3744">
          <p15:clr>
            <a:srgbClr val="747775"/>
          </p15:clr>
        </p15:guide>
        <p15:guide id="5" pos="4968">
          <p15:clr>
            <a:srgbClr val="747775"/>
          </p15:clr>
        </p15:guide>
        <p15:guide id="6" pos="2544">
          <p15:clr>
            <a:srgbClr val="747775"/>
          </p15:clr>
        </p15:guide>
        <p15:guide id="7"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22195B-2E95-4833-95F6-80ED3D3601ED}">
  <a:tblStyle styleId="{5822195B-2E95-4833-95F6-80ED3D3601E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
        <p:guide pos="7392"/>
        <p:guide pos="576" orient="horz"/>
        <p:guide pos="3744" orient="horz"/>
        <p:guide pos="4968"/>
        <p:guide pos="2544"/>
        <p:guide pos="384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Inter-bold.fntdata"/><Relationship Id="rId8" Type="http://schemas.openxmlformats.org/officeDocument/2006/relationships/slide" Target="slides/slide2.xml"/><Relationship Id="rId3"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font" Target="fonts/Inter-regular.fntdata"/><Relationship Id="rId7" Type="http://schemas.openxmlformats.org/officeDocument/2006/relationships/slide" Target="slides/slide1.xml"/><Relationship Id="rId2" Type="http://schemas.openxmlformats.org/officeDocument/2006/relationships/viewProps" Target="viewProps.xml"/><Relationship Id="rId16" Type="http://schemas.openxmlformats.org/officeDocument/2006/relationships/font" Target="fonts/InterSemiBold-bold.fntdata"/><Relationship Id="rId20" Type="http://schemas.openxmlformats.org/officeDocument/2006/relationships/customXml" Target="../customXml/item2.xml"/><Relationship Id="rId11" Type="http://schemas.openxmlformats.org/officeDocument/2006/relationships/slide" Target="slides/slide5.xml"/><Relationship Id="rId1" Type="http://schemas.openxmlformats.org/officeDocument/2006/relationships/theme" Target="theme/theme1.xml"/><Relationship Id="rId6" Type="http://schemas.openxmlformats.org/officeDocument/2006/relationships/notesMaster" Target="notesMasters/notesMaster1.xml"/><Relationship Id="rId15" Type="http://schemas.openxmlformats.org/officeDocument/2006/relationships/font" Target="fonts/InterSemiBold-regular.fntdata"/><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customXml" Target="../customXml/item1.xml"/><Relationship Id="rId4" Type="http://schemas.openxmlformats.org/officeDocument/2006/relationships/tableStyles" Target="tableStyles.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7df563239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e7df563239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i="0" lang="en-US" sz="1300" u="none" strike="noStrike">
                <a:latin typeface="Arial"/>
                <a:ea typeface="Arial"/>
                <a:cs typeface="Arial"/>
                <a:sym typeface="Arial"/>
              </a:rPr>
              <a:t>We are GeoMate and our mission is to revolutionize </a:t>
            </a:r>
            <a:r>
              <a:rPr i="0" lang="en-US" sz="1300" u="none" cap="none" strike="noStrike">
                <a:latin typeface="Inter"/>
                <a:ea typeface="Inter"/>
                <a:cs typeface="Inter"/>
                <a:sym typeface="Inter"/>
              </a:rPr>
              <a:t>Smart Mobility </a:t>
            </a:r>
            <a:r>
              <a:rPr lang="en-US" sz="1300">
                <a:latin typeface="Inter"/>
                <a:ea typeface="Inter"/>
                <a:cs typeface="Inter"/>
                <a:sym typeface="Inter"/>
              </a:rPr>
              <a:t>Through AI-driven Mapping. Let me explain how.</a:t>
            </a:r>
            <a:endParaRPr sz="100"/>
          </a:p>
          <a:p>
            <a:pPr indent="-228600" lvl="0" marL="457200" rtl="0" algn="l">
              <a:lnSpc>
                <a:spcPct val="100000"/>
              </a:lnSpc>
              <a:spcBef>
                <a:spcPts val="0"/>
              </a:spcBef>
              <a:spcAft>
                <a:spcPts val="0"/>
              </a:spcAft>
              <a:buSzPts val="1400"/>
              <a:buNone/>
            </a:pPr>
            <a:r>
              <a:t/>
            </a:r>
            <a:endParaRPr b="0" i="0" sz="2800" u="none" strike="noStrike">
              <a:solidFill>
                <a:srgbClr val="32BFEC"/>
              </a:solidFill>
              <a:latin typeface="Inter"/>
              <a:ea typeface="Inter"/>
              <a:cs typeface="Inter"/>
              <a:sym typeface="Inter"/>
            </a:endParaRPr>
          </a:p>
        </p:txBody>
      </p:sp>
      <p:sp>
        <p:nvSpPr>
          <p:cNvPr id="93" name="Google Shape;93;g2e7df563239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402434b8d_0_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7402434b8d_0_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US" u="none" strike="noStrike">
                <a:solidFill>
                  <a:srgbClr val="374151"/>
                </a:solidFill>
                <a:latin typeface="Arial"/>
                <a:ea typeface="Arial"/>
                <a:cs typeface="Arial"/>
                <a:sym typeface="Arial"/>
              </a:rPr>
              <a:t>GeoMate stands out in addressing the mapping challenges faced by Autonomous Vehicles through our AI-driven technology that seamlessly integrates with vehicle’s sensor data. </a:t>
            </a:r>
            <a:endParaRPr/>
          </a:p>
          <a:p>
            <a:pPr indent="-228600" lvl="0" marL="457200" rtl="0" algn="l">
              <a:lnSpc>
                <a:spcPct val="100000"/>
              </a:lnSpc>
              <a:spcBef>
                <a:spcPts val="0"/>
              </a:spcBef>
              <a:spcAft>
                <a:spcPts val="0"/>
              </a:spcAft>
              <a:buSzPts val="1400"/>
              <a:buNone/>
            </a:pPr>
            <a:r>
              <a:t/>
            </a:r>
            <a:endParaRPr b="0" i="0" u="none" strike="noStrike">
              <a:solidFill>
                <a:srgbClr val="37415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en-US"/>
            </a:br>
            <a:r>
              <a:rPr b="0" i="0" lang="en-US" u="none" strike="noStrike">
                <a:solidFill>
                  <a:srgbClr val="374151"/>
                </a:solidFill>
                <a:latin typeface="Arial"/>
                <a:ea typeface="Arial"/>
                <a:cs typeface="Arial"/>
                <a:sym typeface="Arial"/>
              </a:rPr>
              <a:t>Our process is structured around three core components. Firstly, we start with efficient data acquisition, leveraging comercially available aerial and satellite imagery as a cost-effective alternative to lidar. This approach not only trims data acquisition costs but also results in significantly smaller data sizes. Secondly, we employ cutting-edge computer vision technology that autonomously maps over 35 features of the built environment. This efficiency not only reduces expenses but also enables the creation of highly detailed maps much faster. Thirdly, we leverage AI-based semantic annotation, allowing our algorithms to autonomously add semantic information and integrate traffic rules into our maps. This reduces the need for extensive human involvement in the mapping process. Ultimately, we construct a digital representation of the real world to meet our clients' needs, and our maps are also transformed into content-ready data for use in virtual testing scenarios for autonomous driving in simulation environments.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c4d33848f1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c4d33848f1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0" i="0" lang="en-US" u="none" strike="noStrike">
                <a:solidFill>
                  <a:srgbClr val="0F0F0F"/>
                </a:solidFill>
                <a:latin typeface="Arial"/>
                <a:ea typeface="Arial"/>
                <a:cs typeface="Arial"/>
                <a:sym typeface="Arial"/>
              </a:rPr>
              <a:t>To tackle mentioned challenges, we have developed an innovative approach. Instead of relying on traditional LiDAR technology, we utilize high-resolution geospatial imagery to produce HD maps. </a:t>
            </a:r>
            <a:endParaRPr/>
          </a:p>
          <a:p>
            <a:pPr indent="-228600" lvl="0" marL="457200" rtl="0" algn="l">
              <a:lnSpc>
                <a:spcPct val="100000"/>
              </a:lnSpc>
              <a:spcBef>
                <a:spcPts val="0"/>
              </a:spcBef>
              <a:spcAft>
                <a:spcPts val="0"/>
              </a:spcAft>
              <a:buSzPts val="1400"/>
              <a:buNone/>
            </a:pPr>
            <a:r>
              <a:t/>
            </a:r>
            <a:endParaRPr b="0" i="0" u="none" strike="noStrike">
              <a:solidFill>
                <a:srgbClr val="0F0F0F"/>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0" i="0" lang="en-US" u="none" strike="noStrike">
                <a:solidFill>
                  <a:srgbClr val="0F0F0F"/>
                </a:solidFill>
                <a:latin typeface="Arial"/>
                <a:ea typeface="Arial"/>
                <a:cs typeface="Arial"/>
                <a:sym typeface="Arial"/>
              </a:rPr>
              <a:t>******</a:t>
            </a:r>
            <a:endParaRPr/>
          </a:p>
          <a:p>
            <a:pPr indent="-228600" lvl="0" marL="457200" rtl="0" algn="l">
              <a:lnSpc>
                <a:spcPct val="100000"/>
              </a:lnSpc>
              <a:spcBef>
                <a:spcPts val="0"/>
              </a:spcBef>
              <a:spcAft>
                <a:spcPts val="0"/>
              </a:spcAft>
              <a:buSzPts val="1400"/>
              <a:buNone/>
            </a:pPr>
            <a:r>
              <a:t/>
            </a:r>
            <a:endParaRPr b="0" i="0" u="none" strike="noStrike">
              <a:solidFill>
                <a:srgbClr val="0F0F0F"/>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0" i="0" lang="en-US" u="none" strike="noStrike">
                <a:solidFill>
                  <a:srgbClr val="0F0F0F"/>
                </a:solidFill>
                <a:latin typeface="Arial"/>
                <a:ea typeface="Arial"/>
                <a:cs typeface="Arial"/>
                <a:sym typeface="Arial"/>
              </a:rPr>
              <a:t>This advanced method cuts costs by 70%, triples the speed of map creation, and significantly increases computational efficiency.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6c9a7fae20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6c9a7fae20_0_3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15000"/>
              </a:lnSpc>
              <a:spcBef>
                <a:spcPts val="0"/>
              </a:spcBef>
              <a:spcAft>
                <a:spcPts val="600"/>
              </a:spcAft>
              <a:buClr>
                <a:srgbClr val="000000"/>
              </a:buClr>
              <a:buSzPts val="2200"/>
              <a:buFont typeface="Arial"/>
              <a:buNone/>
            </a:pPr>
            <a:r>
              <a:rPr b="0" i="0" lang="en-US" u="none" strike="noStrike">
                <a:solidFill>
                  <a:srgbClr val="374151"/>
                </a:solidFill>
                <a:latin typeface="Arial"/>
                <a:ea typeface="Arial"/>
                <a:cs typeface="Arial"/>
                <a:sym typeface="Arial"/>
              </a:rPr>
              <a:t>HD maps are crucial not only for autonomous driving but also for adjacent sectors. They are fundamental to the operation of Delivery Bots and Robo Taxis and are a key component in ADAS in both real-world and simulated environments. Furthermore, HD maps have significant applications in urban planning. Cities and consulting firms utilize these detailed maps in the design and development of urban areas. They facilitate effective planning for infrastructure, traffic management, pedestrian safety, and the seamless integration of autonomous transportation systems.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4d33848f1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c4d33848f1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b="0" i="0" u="none" strike="noStrike">
              <a:latin typeface="Arial"/>
              <a:ea typeface="Arial"/>
              <a:cs typeface="Arial"/>
              <a:sym typeface="Arial"/>
            </a:endParaRPr>
          </a:p>
          <a:p>
            <a:pPr indent="-228600" lvl="0" marL="457200" rtl="0" algn="l">
              <a:lnSpc>
                <a:spcPct val="100000"/>
              </a:lnSpc>
              <a:spcBef>
                <a:spcPts val="0"/>
              </a:spcBef>
              <a:spcAft>
                <a:spcPts val="0"/>
              </a:spcAft>
              <a:buSzPts val="1400"/>
              <a:buNone/>
            </a:pPr>
            <a:r>
              <a:rPr b="0" i="0" lang="en-US" u="none" strike="noStrike">
                <a:solidFill>
                  <a:srgbClr val="0F0F0F"/>
                </a:solidFill>
                <a:latin typeface="Arial"/>
                <a:ea typeface="Arial"/>
                <a:cs typeface="Arial"/>
                <a:sym typeface="Arial"/>
              </a:rPr>
              <a:t>******</a:t>
            </a:r>
            <a:endParaRPr/>
          </a:p>
          <a:p>
            <a:pPr indent="-228600" lvl="0" marL="457200" rtl="0" algn="l">
              <a:lnSpc>
                <a:spcPct val="100000"/>
              </a:lnSpc>
              <a:spcBef>
                <a:spcPts val="0"/>
              </a:spcBef>
              <a:spcAft>
                <a:spcPts val="0"/>
              </a:spcAft>
              <a:buSzPts val="1400"/>
              <a:buNone/>
            </a:pPr>
            <a:r>
              <a:rPr b="0" i="0" lang="en-US" u="none" strike="noStrike">
                <a:latin typeface="Arial"/>
                <a:ea typeface="Arial"/>
                <a:cs typeface="Arial"/>
                <a:sym typeface="Arial"/>
              </a:rPr>
              <a:t>To mitigate this challenge, most of Autonomous Driving companies integrate High Definition maps into the software stack, that are being treated as an additional sensor enhancing the vehicle's capabilities. </a:t>
            </a:r>
            <a:endParaRPr b="0" i="0" u="none" strike="noStrike">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Highlight the purposes - As we established with Melanie on our last all, the City of Kitchener has mature data. You guys have great Standard GIS maps.</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US">
                <a:latin typeface="Arial"/>
                <a:ea typeface="Arial"/>
                <a:cs typeface="Arial"/>
                <a:sym typeface="Arial"/>
              </a:rPr>
              <a:t>To get AD’s up and running in the City however, you need HD maps, they are completely different.</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Touch on the lane semantics - and the purposes.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65" name="Google Shape;165;g2c4d33848f1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7df563239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e7df563239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latin typeface="Calibri"/>
                <a:ea typeface="Calibri"/>
                <a:cs typeface="Calibri"/>
                <a:sym typeface="Calibri"/>
              </a:rPr>
              <a:t>Now we have come to the sweet part! </a:t>
            </a:r>
            <a:endParaRPr/>
          </a:p>
          <a:p>
            <a:pPr indent="0" lvl="0" marL="0" rtl="0" algn="l">
              <a:lnSpc>
                <a:spcPct val="107000"/>
              </a:lnSpc>
              <a:spcBef>
                <a:spcPts val="0"/>
              </a:spcBef>
              <a:spcAft>
                <a:spcPts val="0"/>
              </a:spcAft>
              <a:buNone/>
            </a:pPr>
            <a:r>
              <a:rPr lang="en-US" sz="1800">
                <a:latin typeface="Calibri"/>
                <a:ea typeface="Calibri"/>
                <a:cs typeface="Calibri"/>
                <a:sym typeface="Calibri"/>
              </a:rPr>
              <a:t>So far, we have completed multiple projects for smart mobility providers. These are only a few examples.</a:t>
            </a:r>
            <a:endParaRPr/>
          </a:p>
          <a:p>
            <a:pPr indent="0" lvl="0" marL="0" rtl="0" algn="l">
              <a:spcBef>
                <a:spcPts val="80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Magna deployed their delivery bots in Birmingham Michigan using our high definition maps which provide the necessary level of detail and precision for reliable and secure navigation.</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Super pedestrian is using our technology to geofence sidewalks and actively engage with riders avoiding the sidewalk and provide safe environment for all pedestrians </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We worked with Oakville to map bikelanes as a part of their vision zero initiative</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Ottonomy deployed robot delivery in Bradely Uni Campus using our technology </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And in MV we helped city to have an accurate map of connected pedestrian network as a part of their vision zero plan</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Last but not least we have partnered with Mathworks to create 3D environments for AV simulations. </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All of these made possible by our proprietary mapping and automation that harness the power of AI but still we are actively working on our pipeline to enhance methods and improve the accuracy to minimize human provisioning and make map creation faster everyday</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74" name="Google Shape;174;g2e7df563239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c6f44fd94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c6f44fd942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sz="1300">
              <a:highlight>
                <a:schemeClr val="accent4"/>
              </a:highlight>
              <a:latin typeface="Arial"/>
              <a:ea typeface="Arial"/>
              <a:cs typeface="Arial"/>
              <a:sym typeface="Arial"/>
            </a:endParaRPr>
          </a:p>
          <a:p>
            <a:pPr indent="-228600" lvl="0" marL="457200" rtl="0" algn="l">
              <a:spcBef>
                <a:spcPts val="0"/>
              </a:spcBef>
              <a:spcAft>
                <a:spcPts val="0"/>
              </a:spcAft>
              <a:buClr>
                <a:schemeClr val="dk1"/>
              </a:buClr>
              <a:buSzPts val="1100"/>
              <a:buFont typeface="Arial"/>
              <a:buNone/>
            </a:pPr>
            <a:r>
              <a:rPr lang="en-US" sz="1300">
                <a:highlight>
                  <a:schemeClr val="accent4"/>
                </a:highlight>
                <a:latin typeface="Arial"/>
                <a:ea typeface="Arial"/>
                <a:cs typeface="Arial"/>
                <a:sym typeface="Arial"/>
              </a:rPr>
              <a:t>City works use-case - GIS creates the features and then the service requests run through. Our dataset will provide highly accurate information on asset location for these service requests.</a:t>
            </a:r>
            <a:endParaRPr sz="1300">
              <a:highlight>
                <a:schemeClr val="accent4"/>
              </a:highlight>
              <a:latin typeface="Arial"/>
              <a:ea typeface="Arial"/>
              <a:cs typeface="Arial"/>
              <a:sym typeface="Arial"/>
            </a:endParaRPr>
          </a:p>
          <a:p>
            <a:pPr indent="-228600" lvl="0" marL="457200" rtl="0" algn="l">
              <a:spcBef>
                <a:spcPts val="0"/>
              </a:spcBef>
              <a:spcAft>
                <a:spcPts val="0"/>
              </a:spcAft>
              <a:buClr>
                <a:schemeClr val="dk1"/>
              </a:buClr>
              <a:buSzPts val="1100"/>
              <a:buFont typeface="Arial"/>
              <a:buNone/>
            </a:pPr>
            <a:r>
              <a:t/>
            </a:r>
            <a:endParaRPr sz="1300">
              <a:highlight>
                <a:schemeClr val="accent4"/>
              </a:highlight>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300">
              <a:highlight>
                <a:schemeClr val="accent4"/>
              </a:highlight>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300">
              <a:highlight>
                <a:schemeClr val="accent4"/>
              </a:highlight>
              <a:latin typeface="Arial"/>
              <a:ea typeface="Arial"/>
              <a:cs typeface="Arial"/>
              <a:sym typeface="Arial"/>
            </a:endParaRPr>
          </a:p>
          <a:p>
            <a:pPr indent="0" lvl="0" marL="228600" rtl="0" algn="l">
              <a:lnSpc>
                <a:spcPct val="100000"/>
              </a:lnSpc>
              <a:spcBef>
                <a:spcPts val="0"/>
              </a:spcBef>
              <a:spcAft>
                <a:spcPts val="0"/>
              </a:spcAft>
              <a:buSzPts val="1400"/>
              <a:buNone/>
            </a:pPr>
            <a:r>
              <a:rPr lang="en-US" sz="1300">
                <a:latin typeface="Arial"/>
                <a:ea typeface="Arial"/>
                <a:cs typeface="Arial"/>
                <a:sym typeface="Arial"/>
              </a:rPr>
              <a:t>Notes from Brian based on last OCI prep meeting: </a:t>
            </a:r>
            <a:endParaRPr sz="1300">
              <a:latin typeface="Arial"/>
              <a:ea typeface="Arial"/>
              <a:cs typeface="Arial"/>
              <a:sym typeface="Arial"/>
            </a:endParaRPr>
          </a:p>
          <a:p>
            <a:pPr indent="0" lvl="0" marL="228600" rtl="0" algn="l">
              <a:lnSpc>
                <a:spcPct val="100000"/>
              </a:lnSpc>
              <a:spcBef>
                <a:spcPts val="0"/>
              </a:spcBef>
              <a:spcAft>
                <a:spcPts val="0"/>
              </a:spcAft>
              <a:buSzPts val="1400"/>
              <a:buNone/>
            </a:pPr>
            <a:r>
              <a:t/>
            </a:r>
            <a:endParaRPr sz="13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300">
                <a:latin typeface="Arial"/>
                <a:ea typeface="Arial"/>
                <a:cs typeface="Arial"/>
                <a:sym typeface="Arial"/>
              </a:rPr>
              <a:t>Motivation from City of Kitchener: Innovation lab at Commnuitech,</a:t>
            </a:r>
            <a:endParaRPr sz="13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300">
                <a:latin typeface="Arial"/>
                <a:ea typeface="Arial"/>
                <a:cs typeface="Arial"/>
                <a:sym typeface="Arial"/>
              </a:rPr>
              <a:t>They want to be at the table for things</a:t>
            </a:r>
            <a:endParaRPr sz="13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300">
                <a:latin typeface="Arial"/>
                <a:ea typeface="Arial"/>
                <a:cs typeface="Arial"/>
                <a:sym typeface="Arial"/>
              </a:rPr>
              <a:t>Courtney actually moved on from the lab part of things</a:t>
            </a:r>
            <a:endParaRPr sz="13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300">
                <a:latin typeface="Arial"/>
                <a:ea typeface="Arial"/>
                <a:cs typeface="Arial"/>
                <a:sym typeface="Arial"/>
              </a:rPr>
              <a:t>Need for the technology?</a:t>
            </a:r>
            <a:endParaRPr sz="13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300">
                <a:latin typeface="Arial"/>
                <a:ea typeface="Arial"/>
                <a:cs typeface="Arial"/>
                <a:sym typeface="Arial"/>
              </a:rPr>
              <a:t>How does it benefit them, Waterloo Ring Road experimentation. Private road.</a:t>
            </a:r>
            <a:endParaRPr sz="13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300">
                <a:latin typeface="Arial"/>
                <a:ea typeface="Arial"/>
                <a:cs typeface="Arial"/>
                <a:sym typeface="Arial"/>
              </a:rPr>
              <a:t>They can start to plan for AV's, Brian told a story about Kitchener's AUD and how they can use AV's to link the LRT to points of interest. The LRT is seen as the spine of the City, how can we better connect it to things at the AUD.</a:t>
            </a:r>
            <a:endParaRPr sz="13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300">
                <a:latin typeface="Arial"/>
                <a:ea typeface="Arial"/>
                <a:cs typeface="Arial"/>
                <a:sym typeface="Arial"/>
              </a:rPr>
              <a:t>OEM positioning won't get funded. The story that needs to be pulled is that the City needs this.</a:t>
            </a:r>
            <a:endParaRPr sz="13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300">
                <a:latin typeface="Arial"/>
                <a:ea typeface="Arial"/>
                <a:cs typeface="Arial"/>
                <a:sym typeface="Arial"/>
              </a:rPr>
              <a:t>OEM is the long term play</a:t>
            </a:r>
            <a:endParaRPr sz="1300">
              <a:latin typeface="Arial"/>
              <a:ea typeface="Arial"/>
              <a:cs typeface="Arial"/>
              <a:sym typeface="Arial"/>
            </a:endParaRPr>
          </a:p>
          <a:p>
            <a:pPr indent="-228600" lvl="0" marL="457200" rtl="0" algn="l">
              <a:lnSpc>
                <a:spcPct val="100000"/>
              </a:lnSpc>
              <a:spcBef>
                <a:spcPts val="1200"/>
              </a:spcBef>
              <a:spcAft>
                <a:spcPts val="0"/>
              </a:spcAft>
              <a:buSzPts val="1400"/>
              <a:buNone/>
            </a:pPr>
            <a:r>
              <a:t/>
            </a:r>
            <a:endParaRPr sz="1300">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b="0" i="0" sz="2800" u="none" strike="noStrike">
              <a:solidFill>
                <a:srgbClr val="32BFEC"/>
              </a:solidFill>
              <a:latin typeface="Inter"/>
              <a:ea typeface="Inter"/>
              <a:cs typeface="Inter"/>
              <a:sym typeface="Inter"/>
            </a:endParaRPr>
          </a:p>
        </p:txBody>
      </p:sp>
      <p:sp>
        <p:nvSpPr>
          <p:cNvPr id="209" name="Google Shape;209;g2c6f44fd942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402434b8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7402434b8d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7402434b8d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ôture">
  <p:cSld name="Clôture">
    <p:bg>
      <p:bgPr>
        <a:solidFill>
          <a:schemeClr val="dk1"/>
        </a:solidFill>
      </p:bgPr>
    </p:bg>
    <p:spTree>
      <p:nvGrpSpPr>
        <p:cNvPr id="80" name="Shape 80"/>
        <p:cNvGrpSpPr/>
        <p:nvPr/>
      </p:nvGrpSpPr>
      <p:grpSpPr>
        <a:xfrm>
          <a:off x="0" y="0"/>
          <a:ext cx="0" cy="0"/>
          <a:chOff x="0" y="0"/>
          <a:chExt cx="0" cy="0"/>
        </a:xfrm>
      </p:grpSpPr>
      <p:sp>
        <p:nvSpPr>
          <p:cNvPr id="81" name="Google Shape;81;p12"/>
          <p:cNvSpPr/>
          <p:nvPr>
            <p:ph idx="2" type="pic"/>
          </p:nvPr>
        </p:nvSpPr>
        <p:spPr>
          <a:xfrm>
            <a:off x="0" y="0"/>
            <a:ext cx="12192000" cy="6858000"/>
          </a:xfrm>
          <a:prstGeom prst="rect">
            <a:avLst/>
          </a:prstGeom>
          <a:noFill/>
          <a:ln>
            <a:noFill/>
          </a:ln>
        </p:spPr>
      </p:sp>
      <p:sp>
        <p:nvSpPr>
          <p:cNvPr id="82" name="Google Shape;82;p12"/>
          <p:cNvSpPr txBox="1"/>
          <p:nvPr>
            <p:ph type="title"/>
          </p:nvPr>
        </p:nvSpPr>
        <p:spPr>
          <a:xfrm>
            <a:off x="702367" y="1660810"/>
            <a:ext cx="10787700" cy="830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12"/>
          <p:cNvSpPr txBox="1"/>
          <p:nvPr>
            <p:ph idx="1" type="body"/>
          </p:nvPr>
        </p:nvSpPr>
        <p:spPr>
          <a:xfrm>
            <a:off x="3512346" y="5137996"/>
            <a:ext cx="5167200" cy="518700"/>
          </a:xfrm>
          <a:prstGeom prst="rect">
            <a:avLst/>
          </a:prstGeom>
          <a:gradFill>
            <a:gsLst>
              <a:gs pos="0">
                <a:schemeClr val="accent5"/>
              </a:gs>
              <a:gs pos="50000">
                <a:schemeClr val="accent1"/>
              </a:gs>
              <a:gs pos="100000">
                <a:srgbClr val="ED8037"/>
              </a:gs>
            </a:gsLst>
            <a:lin ang="10800025" scaled="0"/>
          </a:gradFill>
          <a:ln>
            <a:noFill/>
          </a:ln>
        </p:spPr>
        <p:txBody>
          <a:bodyPr anchorCtr="0" anchor="t" bIns="45700" lIns="91425" spcFirstLastPara="1" rIns="91425" wrap="square" tIns="45700">
            <a:noAutofit/>
          </a:bodyPr>
          <a:lstStyle>
            <a:lvl1pPr indent="-228600" lvl="0" marL="457200" rtl="0" algn="ctr">
              <a:lnSpc>
                <a:spcPct val="90000"/>
              </a:lnSpc>
              <a:spcBef>
                <a:spcPts val="1100"/>
              </a:spcBef>
              <a:spcAft>
                <a:spcPts val="0"/>
              </a:spcAft>
              <a:buClr>
                <a:schemeClr val="lt1"/>
              </a:buClr>
              <a:buSzPts val="1900"/>
              <a:buNone/>
              <a:defRPr sz="1900">
                <a:solidFill>
                  <a:schemeClr val="lt1"/>
                </a:solidFill>
              </a:defRPr>
            </a:lvl1pPr>
            <a:lvl2pPr indent="-228600" lvl="1" marL="914400" rtl="0" algn="l">
              <a:lnSpc>
                <a:spcPct val="90000"/>
              </a:lnSpc>
              <a:spcBef>
                <a:spcPts val="500"/>
              </a:spcBef>
              <a:spcAft>
                <a:spcPts val="0"/>
              </a:spcAft>
              <a:buClr>
                <a:schemeClr val="lt1"/>
              </a:buClr>
              <a:buSzPts val="2400"/>
              <a:buNone/>
              <a:defRPr/>
            </a:lvl2pPr>
            <a:lvl3pPr indent="-349250" lvl="2" marL="1371600" rtl="0" algn="l">
              <a:lnSpc>
                <a:spcPct val="90000"/>
              </a:lnSpc>
              <a:spcBef>
                <a:spcPts val="500"/>
              </a:spcBef>
              <a:spcAft>
                <a:spcPts val="0"/>
              </a:spcAft>
              <a:buClr>
                <a:schemeClr val="lt1"/>
              </a:buClr>
              <a:buSzPts val="1900"/>
              <a:buChar char="•"/>
              <a:defRPr/>
            </a:lvl3pPr>
            <a:lvl4pPr indent="-349250" lvl="3" marL="1828800" rtl="0" algn="l">
              <a:lnSpc>
                <a:spcPct val="90000"/>
              </a:lnSpc>
              <a:spcBef>
                <a:spcPts val="500"/>
              </a:spcBef>
              <a:spcAft>
                <a:spcPts val="0"/>
              </a:spcAft>
              <a:buClr>
                <a:schemeClr val="lt1"/>
              </a:buClr>
              <a:buSzPts val="1900"/>
              <a:buChar char="•"/>
              <a:defRPr/>
            </a:lvl4pPr>
            <a:lvl5pPr indent="-349250" lvl="4" marL="2286000" rtl="0" algn="l">
              <a:lnSpc>
                <a:spcPct val="90000"/>
              </a:lnSpc>
              <a:spcBef>
                <a:spcPts val="500"/>
              </a:spcBef>
              <a:spcAft>
                <a:spcPts val="0"/>
              </a:spcAft>
              <a:buClr>
                <a:schemeClr val="lt1"/>
              </a:buClr>
              <a:buSzPts val="1900"/>
              <a:buChar char="•"/>
              <a:defRPr/>
            </a:lvl5pPr>
            <a:lvl6pPr indent="-349250" lvl="5" marL="2743200" rtl="0" algn="l">
              <a:lnSpc>
                <a:spcPct val="90000"/>
              </a:lnSpc>
              <a:spcBef>
                <a:spcPts val="500"/>
              </a:spcBef>
              <a:spcAft>
                <a:spcPts val="0"/>
              </a:spcAft>
              <a:buClr>
                <a:schemeClr val="lt1"/>
              </a:buClr>
              <a:buSzPts val="1900"/>
              <a:buChar char="•"/>
              <a:defRPr/>
            </a:lvl6pPr>
            <a:lvl7pPr indent="-349250" lvl="6" marL="3200400" rtl="0" algn="l">
              <a:lnSpc>
                <a:spcPct val="90000"/>
              </a:lnSpc>
              <a:spcBef>
                <a:spcPts val="500"/>
              </a:spcBef>
              <a:spcAft>
                <a:spcPts val="0"/>
              </a:spcAft>
              <a:buClr>
                <a:schemeClr val="lt1"/>
              </a:buClr>
              <a:buSzPts val="1900"/>
              <a:buChar char="•"/>
              <a:defRPr/>
            </a:lvl7pPr>
            <a:lvl8pPr indent="-349250" lvl="7" marL="3657600" rtl="0" algn="l">
              <a:lnSpc>
                <a:spcPct val="90000"/>
              </a:lnSpc>
              <a:spcBef>
                <a:spcPts val="500"/>
              </a:spcBef>
              <a:spcAft>
                <a:spcPts val="0"/>
              </a:spcAft>
              <a:buClr>
                <a:schemeClr val="lt1"/>
              </a:buClr>
              <a:buSzPts val="1900"/>
              <a:buChar char="•"/>
              <a:defRPr/>
            </a:lvl8pPr>
            <a:lvl9pPr indent="-349250" lvl="8" marL="4114800" rtl="0" algn="l">
              <a:lnSpc>
                <a:spcPct val="90000"/>
              </a:lnSpc>
              <a:spcBef>
                <a:spcPts val="500"/>
              </a:spcBef>
              <a:spcAft>
                <a:spcPts val="0"/>
              </a:spcAft>
              <a:buClr>
                <a:schemeClr val="lt1"/>
              </a:buClr>
              <a:buSzPts val="1900"/>
              <a:buChar char="•"/>
              <a:defRPr/>
            </a:lvl9pPr>
          </a:lstStyle>
          <a:p/>
        </p:txBody>
      </p:sp>
      <p:sp>
        <p:nvSpPr>
          <p:cNvPr id="84" name="Google Shape;84;p12"/>
          <p:cNvSpPr txBox="1"/>
          <p:nvPr>
            <p:ph idx="3" type="body"/>
          </p:nvPr>
        </p:nvSpPr>
        <p:spPr>
          <a:xfrm>
            <a:off x="588195" y="3903126"/>
            <a:ext cx="3064800" cy="5187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100"/>
              </a:spcBef>
              <a:spcAft>
                <a:spcPts val="0"/>
              </a:spcAft>
              <a:buClr>
                <a:schemeClr val="lt1"/>
              </a:buClr>
              <a:buSzPts val="1900"/>
              <a:buNone/>
              <a:defRPr sz="1900">
                <a:solidFill>
                  <a:schemeClr val="lt1"/>
                </a:solidFill>
              </a:defRPr>
            </a:lvl1pPr>
            <a:lvl2pPr indent="-228600" lvl="1" marL="914400" rtl="0" algn="l">
              <a:lnSpc>
                <a:spcPct val="90000"/>
              </a:lnSpc>
              <a:spcBef>
                <a:spcPts val="500"/>
              </a:spcBef>
              <a:spcAft>
                <a:spcPts val="0"/>
              </a:spcAft>
              <a:buClr>
                <a:schemeClr val="lt1"/>
              </a:buClr>
              <a:buSzPts val="2400"/>
              <a:buNone/>
              <a:defRPr/>
            </a:lvl2pPr>
            <a:lvl3pPr indent="-349250" lvl="2" marL="1371600" rtl="0" algn="l">
              <a:lnSpc>
                <a:spcPct val="90000"/>
              </a:lnSpc>
              <a:spcBef>
                <a:spcPts val="500"/>
              </a:spcBef>
              <a:spcAft>
                <a:spcPts val="0"/>
              </a:spcAft>
              <a:buClr>
                <a:schemeClr val="lt1"/>
              </a:buClr>
              <a:buSzPts val="1900"/>
              <a:buChar char="•"/>
              <a:defRPr/>
            </a:lvl3pPr>
            <a:lvl4pPr indent="-349250" lvl="3" marL="1828800" rtl="0" algn="l">
              <a:lnSpc>
                <a:spcPct val="90000"/>
              </a:lnSpc>
              <a:spcBef>
                <a:spcPts val="500"/>
              </a:spcBef>
              <a:spcAft>
                <a:spcPts val="0"/>
              </a:spcAft>
              <a:buClr>
                <a:schemeClr val="lt1"/>
              </a:buClr>
              <a:buSzPts val="1900"/>
              <a:buChar char="•"/>
              <a:defRPr/>
            </a:lvl4pPr>
            <a:lvl5pPr indent="-349250" lvl="4" marL="2286000" rtl="0" algn="l">
              <a:lnSpc>
                <a:spcPct val="90000"/>
              </a:lnSpc>
              <a:spcBef>
                <a:spcPts val="500"/>
              </a:spcBef>
              <a:spcAft>
                <a:spcPts val="0"/>
              </a:spcAft>
              <a:buClr>
                <a:schemeClr val="lt1"/>
              </a:buClr>
              <a:buSzPts val="1900"/>
              <a:buChar char="•"/>
              <a:defRPr/>
            </a:lvl5pPr>
            <a:lvl6pPr indent="-349250" lvl="5" marL="2743200" rtl="0" algn="l">
              <a:lnSpc>
                <a:spcPct val="90000"/>
              </a:lnSpc>
              <a:spcBef>
                <a:spcPts val="500"/>
              </a:spcBef>
              <a:spcAft>
                <a:spcPts val="0"/>
              </a:spcAft>
              <a:buClr>
                <a:schemeClr val="lt1"/>
              </a:buClr>
              <a:buSzPts val="1900"/>
              <a:buChar char="•"/>
              <a:defRPr/>
            </a:lvl6pPr>
            <a:lvl7pPr indent="-349250" lvl="6" marL="3200400" rtl="0" algn="l">
              <a:lnSpc>
                <a:spcPct val="90000"/>
              </a:lnSpc>
              <a:spcBef>
                <a:spcPts val="500"/>
              </a:spcBef>
              <a:spcAft>
                <a:spcPts val="0"/>
              </a:spcAft>
              <a:buClr>
                <a:schemeClr val="lt1"/>
              </a:buClr>
              <a:buSzPts val="1900"/>
              <a:buChar char="•"/>
              <a:defRPr/>
            </a:lvl7pPr>
            <a:lvl8pPr indent="-349250" lvl="7" marL="3657600" rtl="0" algn="l">
              <a:lnSpc>
                <a:spcPct val="90000"/>
              </a:lnSpc>
              <a:spcBef>
                <a:spcPts val="500"/>
              </a:spcBef>
              <a:spcAft>
                <a:spcPts val="0"/>
              </a:spcAft>
              <a:buClr>
                <a:schemeClr val="lt1"/>
              </a:buClr>
              <a:buSzPts val="1900"/>
              <a:buChar char="•"/>
              <a:defRPr/>
            </a:lvl8pPr>
            <a:lvl9pPr indent="-349250" lvl="8" marL="4114800" rtl="0" algn="l">
              <a:lnSpc>
                <a:spcPct val="90000"/>
              </a:lnSpc>
              <a:spcBef>
                <a:spcPts val="500"/>
              </a:spcBef>
              <a:spcAft>
                <a:spcPts val="0"/>
              </a:spcAft>
              <a:buClr>
                <a:schemeClr val="lt1"/>
              </a:buClr>
              <a:buSzPts val="1900"/>
              <a:buChar char="•"/>
              <a:defRPr/>
            </a:lvl9pPr>
          </a:lstStyle>
          <a:p/>
        </p:txBody>
      </p:sp>
      <p:sp>
        <p:nvSpPr>
          <p:cNvPr id="85" name="Google Shape;85;p12"/>
          <p:cNvSpPr txBox="1"/>
          <p:nvPr>
            <p:ph idx="4" type="body"/>
          </p:nvPr>
        </p:nvSpPr>
        <p:spPr>
          <a:xfrm>
            <a:off x="4563666" y="3893334"/>
            <a:ext cx="3064800" cy="5187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100"/>
              </a:spcBef>
              <a:spcAft>
                <a:spcPts val="0"/>
              </a:spcAft>
              <a:buClr>
                <a:schemeClr val="lt1"/>
              </a:buClr>
              <a:buSzPts val="1900"/>
              <a:buNone/>
              <a:defRPr sz="1900">
                <a:solidFill>
                  <a:schemeClr val="lt1"/>
                </a:solidFill>
              </a:defRPr>
            </a:lvl1pPr>
            <a:lvl2pPr indent="-228600" lvl="1" marL="914400" rtl="0" algn="l">
              <a:lnSpc>
                <a:spcPct val="90000"/>
              </a:lnSpc>
              <a:spcBef>
                <a:spcPts val="500"/>
              </a:spcBef>
              <a:spcAft>
                <a:spcPts val="0"/>
              </a:spcAft>
              <a:buClr>
                <a:schemeClr val="lt1"/>
              </a:buClr>
              <a:buSzPts val="2400"/>
              <a:buNone/>
              <a:defRPr/>
            </a:lvl2pPr>
            <a:lvl3pPr indent="-349250" lvl="2" marL="1371600" rtl="0" algn="l">
              <a:lnSpc>
                <a:spcPct val="90000"/>
              </a:lnSpc>
              <a:spcBef>
                <a:spcPts val="500"/>
              </a:spcBef>
              <a:spcAft>
                <a:spcPts val="0"/>
              </a:spcAft>
              <a:buClr>
                <a:schemeClr val="lt1"/>
              </a:buClr>
              <a:buSzPts val="1900"/>
              <a:buChar char="•"/>
              <a:defRPr/>
            </a:lvl3pPr>
            <a:lvl4pPr indent="-349250" lvl="3" marL="1828800" rtl="0" algn="l">
              <a:lnSpc>
                <a:spcPct val="90000"/>
              </a:lnSpc>
              <a:spcBef>
                <a:spcPts val="500"/>
              </a:spcBef>
              <a:spcAft>
                <a:spcPts val="0"/>
              </a:spcAft>
              <a:buClr>
                <a:schemeClr val="lt1"/>
              </a:buClr>
              <a:buSzPts val="1900"/>
              <a:buChar char="•"/>
              <a:defRPr/>
            </a:lvl4pPr>
            <a:lvl5pPr indent="-349250" lvl="4" marL="2286000" rtl="0" algn="l">
              <a:lnSpc>
                <a:spcPct val="90000"/>
              </a:lnSpc>
              <a:spcBef>
                <a:spcPts val="500"/>
              </a:spcBef>
              <a:spcAft>
                <a:spcPts val="0"/>
              </a:spcAft>
              <a:buClr>
                <a:schemeClr val="lt1"/>
              </a:buClr>
              <a:buSzPts val="1900"/>
              <a:buChar char="•"/>
              <a:defRPr/>
            </a:lvl5pPr>
            <a:lvl6pPr indent="-349250" lvl="5" marL="2743200" rtl="0" algn="l">
              <a:lnSpc>
                <a:spcPct val="90000"/>
              </a:lnSpc>
              <a:spcBef>
                <a:spcPts val="500"/>
              </a:spcBef>
              <a:spcAft>
                <a:spcPts val="0"/>
              </a:spcAft>
              <a:buClr>
                <a:schemeClr val="lt1"/>
              </a:buClr>
              <a:buSzPts val="1900"/>
              <a:buChar char="•"/>
              <a:defRPr/>
            </a:lvl6pPr>
            <a:lvl7pPr indent="-349250" lvl="6" marL="3200400" rtl="0" algn="l">
              <a:lnSpc>
                <a:spcPct val="90000"/>
              </a:lnSpc>
              <a:spcBef>
                <a:spcPts val="500"/>
              </a:spcBef>
              <a:spcAft>
                <a:spcPts val="0"/>
              </a:spcAft>
              <a:buClr>
                <a:schemeClr val="lt1"/>
              </a:buClr>
              <a:buSzPts val="1900"/>
              <a:buChar char="•"/>
              <a:defRPr/>
            </a:lvl7pPr>
            <a:lvl8pPr indent="-349250" lvl="7" marL="3657600" rtl="0" algn="l">
              <a:lnSpc>
                <a:spcPct val="90000"/>
              </a:lnSpc>
              <a:spcBef>
                <a:spcPts val="500"/>
              </a:spcBef>
              <a:spcAft>
                <a:spcPts val="0"/>
              </a:spcAft>
              <a:buClr>
                <a:schemeClr val="lt1"/>
              </a:buClr>
              <a:buSzPts val="1900"/>
              <a:buChar char="•"/>
              <a:defRPr/>
            </a:lvl8pPr>
            <a:lvl9pPr indent="-349250" lvl="8" marL="4114800" rtl="0" algn="l">
              <a:lnSpc>
                <a:spcPct val="90000"/>
              </a:lnSpc>
              <a:spcBef>
                <a:spcPts val="500"/>
              </a:spcBef>
              <a:spcAft>
                <a:spcPts val="0"/>
              </a:spcAft>
              <a:buClr>
                <a:schemeClr val="lt1"/>
              </a:buClr>
              <a:buSzPts val="1900"/>
              <a:buChar char="•"/>
              <a:defRPr/>
            </a:lvl9pPr>
          </a:lstStyle>
          <a:p/>
        </p:txBody>
      </p:sp>
      <p:sp>
        <p:nvSpPr>
          <p:cNvPr id="86" name="Google Shape;86;p12"/>
          <p:cNvSpPr txBox="1"/>
          <p:nvPr>
            <p:ph idx="5" type="body"/>
          </p:nvPr>
        </p:nvSpPr>
        <p:spPr>
          <a:xfrm>
            <a:off x="8539139" y="3903126"/>
            <a:ext cx="3064800" cy="5187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100"/>
              </a:spcBef>
              <a:spcAft>
                <a:spcPts val="0"/>
              </a:spcAft>
              <a:buClr>
                <a:schemeClr val="lt1"/>
              </a:buClr>
              <a:buSzPts val="1900"/>
              <a:buNone/>
              <a:defRPr sz="1900">
                <a:solidFill>
                  <a:schemeClr val="lt1"/>
                </a:solidFill>
              </a:defRPr>
            </a:lvl1pPr>
            <a:lvl2pPr indent="-228600" lvl="1" marL="914400" rtl="0" algn="l">
              <a:lnSpc>
                <a:spcPct val="90000"/>
              </a:lnSpc>
              <a:spcBef>
                <a:spcPts val="500"/>
              </a:spcBef>
              <a:spcAft>
                <a:spcPts val="0"/>
              </a:spcAft>
              <a:buClr>
                <a:schemeClr val="lt1"/>
              </a:buClr>
              <a:buSzPts val="2400"/>
              <a:buNone/>
              <a:defRPr/>
            </a:lvl2pPr>
            <a:lvl3pPr indent="-349250" lvl="2" marL="1371600" rtl="0" algn="l">
              <a:lnSpc>
                <a:spcPct val="90000"/>
              </a:lnSpc>
              <a:spcBef>
                <a:spcPts val="500"/>
              </a:spcBef>
              <a:spcAft>
                <a:spcPts val="0"/>
              </a:spcAft>
              <a:buClr>
                <a:schemeClr val="lt1"/>
              </a:buClr>
              <a:buSzPts val="1900"/>
              <a:buChar char="•"/>
              <a:defRPr/>
            </a:lvl3pPr>
            <a:lvl4pPr indent="-349250" lvl="3" marL="1828800" rtl="0" algn="l">
              <a:lnSpc>
                <a:spcPct val="90000"/>
              </a:lnSpc>
              <a:spcBef>
                <a:spcPts val="500"/>
              </a:spcBef>
              <a:spcAft>
                <a:spcPts val="0"/>
              </a:spcAft>
              <a:buClr>
                <a:schemeClr val="lt1"/>
              </a:buClr>
              <a:buSzPts val="1900"/>
              <a:buChar char="•"/>
              <a:defRPr/>
            </a:lvl4pPr>
            <a:lvl5pPr indent="-349250" lvl="4" marL="2286000" rtl="0" algn="l">
              <a:lnSpc>
                <a:spcPct val="90000"/>
              </a:lnSpc>
              <a:spcBef>
                <a:spcPts val="500"/>
              </a:spcBef>
              <a:spcAft>
                <a:spcPts val="0"/>
              </a:spcAft>
              <a:buClr>
                <a:schemeClr val="lt1"/>
              </a:buClr>
              <a:buSzPts val="1900"/>
              <a:buChar char="•"/>
              <a:defRPr/>
            </a:lvl5pPr>
            <a:lvl6pPr indent="-349250" lvl="5" marL="2743200" rtl="0" algn="l">
              <a:lnSpc>
                <a:spcPct val="90000"/>
              </a:lnSpc>
              <a:spcBef>
                <a:spcPts val="500"/>
              </a:spcBef>
              <a:spcAft>
                <a:spcPts val="0"/>
              </a:spcAft>
              <a:buClr>
                <a:schemeClr val="lt1"/>
              </a:buClr>
              <a:buSzPts val="1900"/>
              <a:buChar char="•"/>
              <a:defRPr/>
            </a:lvl6pPr>
            <a:lvl7pPr indent="-349250" lvl="6" marL="3200400" rtl="0" algn="l">
              <a:lnSpc>
                <a:spcPct val="90000"/>
              </a:lnSpc>
              <a:spcBef>
                <a:spcPts val="500"/>
              </a:spcBef>
              <a:spcAft>
                <a:spcPts val="0"/>
              </a:spcAft>
              <a:buClr>
                <a:schemeClr val="lt1"/>
              </a:buClr>
              <a:buSzPts val="1900"/>
              <a:buChar char="•"/>
              <a:defRPr/>
            </a:lvl7pPr>
            <a:lvl8pPr indent="-349250" lvl="7" marL="3657600" rtl="0" algn="l">
              <a:lnSpc>
                <a:spcPct val="90000"/>
              </a:lnSpc>
              <a:spcBef>
                <a:spcPts val="500"/>
              </a:spcBef>
              <a:spcAft>
                <a:spcPts val="0"/>
              </a:spcAft>
              <a:buClr>
                <a:schemeClr val="lt1"/>
              </a:buClr>
              <a:buSzPts val="1900"/>
              <a:buChar char="•"/>
              <a:defRPr/>
            </a:lvl8pPr>
            <a:lvl9pPr indent="-349250" lvl="8" marL="4114800" rtl="0" algn="l">
              <a:lnSpc>
                <a:spcPct val="90000"/>
              </a:lnSpc>
              <a:spcBef>
                <a:spcPts val="500"/>
              </a:spcBef>
              <a:spcAft>
                <a:spcPts val="0"/>
              </a:spcAft>
              <a:buClr>
                <a:schemeClr val="lt1"/>
              </a:buClr>
              <a:buSzPts val="1900"/>
              <a:buChar char="•"/>
              <a:defRPr/>
            </a:lvl9pPr>
          </a:lstStyle>
          <a:p/>
        </p:txBody>
      </p:sp>
      <p:sp>
        <p:nvSpPr>
          <p:cNvPr id="87" name="Google Shape;87;p12"/>
          <p:cNvSpPr/>
          <p:nvPr>
            <p:ph idx="6" type="clipArt"/>
          </p:nvPr>
        </p:nvSpPr>
        <p:spPr>
          <a:xfrm>
            <a:off x="1754768" y="3098985"/>
            <a:ext cx="731100" cy="731100"/>
          </a:xfrm>
          <a:prstGeom prst="rect">
            <a:avLst/>
          </a:prstGeom>
          <a:noFill/>
          <a:ln>
            <a:noFill/>
          </a:ln>
        </p:spPr>
      </p:sp>
      <p:sp>
        <p:nvSpPr>
          <p:cNvPr id="88" name="Google Shape;88;p12"/>
          <p:cNvSpPr/>
          <p:nvPr>
            <p:ph idx="7" type="clipArt"/>
          </p:nvPr>
        </p:nvSpPr>
        <p:spPr>
          <a:xfrm>
            <a:off x="5730240" y="3098985"/>
            <a:ext cx="731100" cy="731100"/>
          </a:xfrm>
          <a:prstGeom prst="rect">
            <a:avLst/>
          </a:prstGeom>
          <a:noFill/>
          <a:ln>
            <a:noFill/>
          </a:ln>
        </p:spPr>
      </p:sp>
      <p:sp>
        <p:nvSpPr>
          <p:cNvPr id="89" name="Google Shape;89;p12"/>
          <p:cNvSpPr/>
          <p:nvPr>
            <p:ph idx="8" type="clipArt"/>
          </p:nvPr>
        </p:nvSpPr>
        <p:spPr>
          <a:xfrm>
            <a:off x="9705712" y="3098985"/>
            <a:ext cx="731100" cy="731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p:nvPr>
            <p:ph idx="2" type="pic"/>
          </p:nvPr>
        </p:nvSpPr>
        <p:spPr>
          <a:xfrm>
            <a:off x="5183188" y="987425"/>
            <a:ext cx="6172200" cy="4873625"/>
          </a:xfrm>
          <a:prstGeom prst="rect">
            <a:avLst/>
          </a:prstGeom>
          <a:noFill/>
          <a:ln>
            <a:noFill/>
          </a:ln>
        </p:spPr>
      </p:sp>
      <p:sp>
        <p:nvSpPr>
          <p:cNvPr id="64" name="Google Shape;64;p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2B3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a:buNone/>
              <a:defRPr b="1" i="0" sz="4400" u="none" cap="none" strike="noStrike">
                <a:solidFill>
                  <a:schemeClr val="lt1"/>
                </a:solidFill>
                <a:latin typeface="Inter"/>
                <a:ea typeface="Inter"/>
                <a:cs typeface="Inter"/>
                <a:sym typeface="Inte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32BFEC"/>
              </a:buClr>
              <a:buSzPts val="2800"/>
              <a:buFont typeface="Inter SemiBold"/>
              <a:buChar char="•"/>
              <a:defRPr b="0" i="0" sz="2800" u="none" cap="none" strike="noStrike">
                <a:solidFill>
                  <a:srgbClr val="32BFEC"/>
                </a:solidFill>
                <a:latin typeface="Inter SemiBold"/>
                <a:ea typeface="Inter SemiBold"/>
                <a:cs typeface="Inter SemiBold"/>
                <a:sym typeface="Inter SemiBold"/>
              </a:defRPr>
            </a:lvl1pPr>
            <a:lvl2pPr indent="-381000" lvl="1" marL="914400" marR="0" rtl="0" algn="l">
              <a:lnSpc>
                <a:spcPct val="90000"/>
              </a:lnSpc>
              <a:spcBef>
                <a:spcPts val="500"/>
              </a:spcBef>
              <a:spcAft>
                <a:spcPts val="0"/>
              </a:spcAft>
              <a:buClr>
                <a:schemeClr val="lt1"/>
              </a:buClr>
              <a:buSzPts val="2400"/>
              <a:buFont typeface="Inter"/>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7.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7.jpg"/><Relationship Id="rId13" Type="http://schemas.openxmlformats.org/officeDocument/2006/relationships/image" Target="../media/image20.jpg"/><Relationship Id="rId12" Type="http://schemas.openxmlformats.org/officeDocument/2006/relationships/image" Target="../media/image30.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21.png"/><Relationship Id="rId15" Type="http://schemas.openxmlformats.org/officeDocument/2006/relationships/image" Target="../media/image28.gif"/><Relationship Id="rId14" Type="http://schemas.openxmlformats.org/officeDocument/2006/relationships/image" Target="../media/image23.jpg"/><Relationship Id="rId17" Type="http://schemas.openxmlformats.org/officeDocument/2006/relationships/image" Target="../media/image32.png"/><Relationship Id="rId16" Type="http://schemas.openxmlformats.org/officeDocument/2006/relationships/image" Target="../media/image43.png"/><Relationship Id="rId5" Type="http://schemas.openxmlformats.org/officeDocument/2006/relationships/image" Target="../media/image26.png"/><Relationship Id="rId6" Type="http://schemas.openxmlformats.org/officeDocument/2006/relationships/image" Target="../media/image34.jpg"/><Relationship Id="rId7" Type="http://schemas.openxmlformats.org/officeDocument/2006/relationships/image" Target="../media/image33.png"/><Relationship Id="rId8"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42.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35.png"/><Relationship Id="rId7" Type="http://schemas.openxmlformats.org/officeDocument/2006/relationships/image" Target="../media/image41.png"/><Relationship Id="rId8" Type="http://schemas.openxmlformats.org/officeDocument/2006/relationships/hyperlink" Target="mailto:robert.macgregor@geomate.c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2B31"/>
        </a:solidFill>
      </p:bgPr>
    </p:bg>
    <p:spTree>
      <p:nvGrpSpPr>
        <p:cNvPr id="94" name="Shape 94"/>
        <p:cNvGrpSpPr/>
        <p:nvPr/>
      </p:nvGrpSpPr>
      <p:grpSpPr>
        <a:xfrm>
          <a:off x="0" y="0"/>
          <a:ext cx="0" cy="0"/>
          <a:chOff x="0" y="0"/>
          <a:chExt cx="0" cy="0"/>
        </a:xfrm>
      </p:grpSpPr>
      <p:pic>
        <p:nvPicPr>
          <p:cNvPr id="95" name="Google Shape;95;p13"/>
          <p:cNvPicPr preferRelativeResize="0"/>
          <p:nvPr/>
        </p:nvPicPr>
        <p:blipFill rotWithShape="1">
          <a:blip r:embed="rId3">
            <a:alphaModFix/>
          </a:blip>
          <a:srcRect b="0" l="0" r="0" t="0"/>
          <a:stretch/>
        </p:blipFill>
        <p:spPr>
          <a:xfrm>
            <a:off x="8035275" y="0"/>
            <a:ext cx="4156726" cy="6858000"/>
          </a:xfrm>
          <a:prstGeom prst="rect">
            <a:avLst/>
          </a:prstGeom>
          <a:noFill/>
          <a:ln>
            <a:noFill/>
          </a:ln>
        </p:spPr>
      </p:pic>
      <p:sp>
        <p:nvSpPr>
          <p:cNvPr id="96" name="Google Shape;96;p13"/>
          <p:cNvSpPr/>
          <p:nvPr/>
        </p:nvSpPr>
        <p:spPr>
          <a:xfrm>
            <a:off x="0" y="2768500"/>
            <a:ext cx="8035200" cy="2808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900" u="none" cap="none" strike="noStrike">
                <a:solidFill>
                  <a:srgbClr val="32BFEC"/>
                </a:solidFill>
                <a:latin typeface="Inter"/>
                <a:ea typeface="Inter"/>
                <a:cs typeface="Inter"/>
                <a:sym typeface="Inter"/>
              </a:rPr>
              <a:t>Revolutionizing</a:t>
            </a:r>
            <a:endParaRPr sz="1700"/>
          </a:p>
          <a:p>
            <a:pPr indent="0" lvl="0" marL="0" marR="0" rtl="0" algn="ctr">
              <a:lnSpc>
                <a:spcPct val="100000"/>
              </a:lnSpc>
              <a:spcBef>
                <a:spcPts val="0"/>
              </a:spcBef>
              <a:spcAft>
                <a:spcPts val="0"/>
              </a:spcAft>
              <a:buClr>
                <a:srgbClr val="000000"/>
              </a:buClr>
              <a:buSzPts val="3600"/>
              <a:buFont typeface="Arial"/>
              <a:buNone/>
            </a:pPr>
            <a:r>
              <a:rPr b="1" i="0" lang="en-US" sz="3900" u="none" cap="none" strike="noStrike">
                <a:solidFill>
                  <a:schemeClr val="lt1"/>
                </a:solidFill>
                <a:latin typeface="Inter"/>
                <a:ea typeface="Inter"/>
                <a:cs typeface="Inter"/>
                <a:sym typeface="Inter"/>
              </a:rPr>
              <a:t>Smart Mobility </a:t>
            </a:r>
            <a:endParaRPr sz="1700"/>
          </a:p>
          <a:p>
            <a:pPr indent="0" lvl="0" marL="0" marR="0" rtl="0" algn="ctr">
              <a:lnSpc>
                <a:spcPct val="100000"/>
              </a:lnSpc>
              <a:spcBef>
                <a:spcPts val="0"/>
              </a:spcBef>
              <a:spcAft>
                <a:spcPts val="0"/>
              </a:spcAft>
              <a:buClr>
                <a:srgbClr val="000000"/>
              </a:buClr>
              <a:buSzPts val="3600"/>
              <a:buFont typeface="Arial"/>
              <a:buNone/>
            </a:pPr>
            <a:r>
              <a:rPr b="0" i="0" lang="en-US" sz="3900" u="none" cap="none" strike="noStrike">
                <a:solidFill>
                  <a:srgbClr val="32BFEC"/>
                </a:solidFill>
                <a:latin typeface="Inter"/>
                <a:ea typeface="Inter"/>
                <a:cs typeface="Inter"/>
                <a:sym typeface="Inter"/>
              </a:rPr>
              <a:t>Through AI-driven Mapping</a:t>
            </a:r>
            <a:endParaRPr b="0" i="0" sz="3900" u="none" cap="none" strike="noStrike">
              <a:solidFill>
                <a:srgbClr val="32BFEC"/>
              </a:solidFill>
              <a:latin typeface="Inter"/>
              <a:ea typeface="Inter"/>
              <a:cs typeface="Inter"/>
              <a:sym typeface="Inter"/>
            </a:endParaRPr>
          </a:p>
        </p:txBody>
      </p:sp>
      <p:pic>
        <p:nvPicPr>
          <p:cNvPr id="97" name="Google Shape;97;p13"/>
          <p:cNvPicPr preferRelativeResize="0"/>
          <p:nvPr/>
        </p:nvPicPr>
        <p:blipFill rotWithShape="1">
          <a:blip r:embed="rId4">
            <a:alphaModFix/>
          </a:blip>
          <a:srcRect b="0" l="0" r="0" t="0"/>
          <a:stretch/>
        </p:blipFill>
        <p:spPr>
          <a:xfrm>
            <a:off x="1440833" y="914409"/>
            <a:ext cx="5195534" cy="1117413"/>
          </a:xfrm>
          <a:prstGeom prst="rect">
            <a:avLst/>
          </a:prstGeom>
          <a:noFill/>
          <a:ln>
            <a:noFill/>
          </a:ln>
        </p:spPr>
      </p:pic>
      <p:pic>
        <p:nvPicPr>
          <p:cNvPr id="98" name="Google Shape;98;p13"/>
          <p:cNvPicPr preferRelativeResize="0"/>
          <p:nvPr/>
        </p:nvPicPr>
        <p:blipFill>
          <a:blip r:embed="rId5">
            <a:alphaModFix/>
          </a:blip>
          <a:stretch>
            <a:fillRect/>
          </a:stretch>
        </p:blipFill>
        <p:spPr>
          <a:xfrm>
            <a:off x="644550" y="5970450"/>
            <a:ext cx="10061573" cy="270200"/>
          </a:xfrm>
          <a:prstGeom prst="rect">
            <a:avLst/>
          </a:prstGeom>
          <a:noFill/>
          <a:ln>
            <a:noFill/>
          </a:ln>
        </p:spPr>
      </p:pic>
      <p:pic>
        <p:nvPicPr>
          <p:cNvPr id="99" name="Google Shape;99;p13"/>
          <p:cNvPicPr preferRelativeResize="0"/>
          <p:nvPr/>
        </p:nvPicPr>
        <p:blipFill rotWithShape="1">
          <a:blip r:embed="rId6">
            <a:alphaModFix/>
          </a:blip>
          <a:srcRect b="73350" l="-46651" r="-36800" t="23966"/>
          <a:stretch/>
        </p:blipFill>
        <p:spPr>
          <a:xfrm>
            <a:off x="0" y="6510900"/>
            <a:ext cx="12192001" cy="347099"/>
          </a:xfrm>
          <a:prstGeom prst="rect">
            <a:avLst/>
          </a:prstGeom>
          <a:noFill/>
          <a:ln>
            <a:noFill/>
          </a:ln>
        </p:spPr>
      </p:pic>
      <p:pic>
        <p:nvPicPr>
          <p:cNvPr id="100" name="Google Shape;100;p13"/>
          <p:cNvPicPr preferRelativeResize="0"/>
          <p:nvPr/>
        </p:nvPicPr>
        <p:blipFill rotWithShape="1">
          <a:blip r:embed="rId7">
            <a:alphaModFix/>
          </a:blip>
          <a:srcRect b="0" l="0" r="0" t="0"/>
          <a:stretch/>
        </p:blipFill>
        <p:spPr>
          <a:xfrm>
            <a:off x="11170135" y="5589554"/>
            <a:ext cx="564654" cy="55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2B31"/>
        </a:solidFill>
      </p:bgPr>
    </p:bg>
    <p:spTree>
      <p:nvGrpSpPr>
        <p:cNvPr id="104" name="Shape 104"/>
        <p:cNvGrpSpPr/>
        <p:nvPr/>
      </p:nvGrpSpPr>
      <p:grpSpPr>
        <a:xfrm>
          <a:off x="0" y="0"/>
          <a:ext cx="0" cy="0"/>
          <a:chOff x="0" y="0"/>
          <a:chExt cx="0" cy="0"/>
        </a:xfrm>
      </p:grpSpPr>
      <p:sp>
        <p:nvSpPr>
          <p:cNvPr id="105" name="Google Shape;105;p14"/>
          <p:cNvSpPr txBox="1"/>
          <p:nvPr/>
        </p:nvSpPr>
        <p:spPr>
          <a:xfrm>
            <a:off x="457200" y="514200"/>
            <a:ext cx="11277600" cy="80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600"/>
              <a:buFont typeface="Arial"/>
              <a:buNone/>
            </a:pPr>
            <a:r>
              <a:rPr b="0" i="0" lang="en-US" sz="4300" u="none" cap="none" strike="noStrike">
                <a:solidFill>
                  <a:srgbClr val="FFFFFF"/>
                </a:solidFill>
                <a:latin typeface="Inter SemiBold"/>
                <a:ea typeface="Inter SemiBold"/>
                <a:cs typeface="Inter SemiBold"/>
                <a:sym typeface="Inter SemiBold"/>
              </a:rPr>
              <a:t>Geomate’s AI-Driven Maps</a:t>
            </a:r>
            <a:endParaRPr b="0" i="0" sz="4300" u="none" cap="none" strike="noStrike">
              <a:solidFill>
                <a:srgbClr val="000000"/>
              </a:solidFill>
              <a:latin typeface="Inter SemiBold"/>
              <a:ea typeface="Inter SemiBold"/>
              <a:cs typeface="Inter SemiBold"/>
              <a:sym typeface="Inter SemiBold"/>
            </a:endParaRPr>
          </a:p>
        </p:txBody>
      </p:sp>
      <p:pic>
        <p:nvPicPr>
          <p:cNvPr id="106" name="Google Shape;106;p14"/>
          <p:cNvPicPr preferRelativeResize="0"/>
          <p:nvPr/>
        </p:nvPicPr>
        <p:blipFill rotWithShape="1">
          <a:blip r:embed="rId3">
            <a:alphaModFix/>
          </a:blip>
          <a:srcRect b="0" l="0" r="0" t="0"/>
          <a:stretch/>
        </p:blipFill>
        <p:spPr>
          <a:xfrm>
            <a:off x="11208687" y="6151975"/>
            <a:ext cx="526125" cy="516275"/>
          </a:xfrm>
          <a:prstGeom prst="rect">
            <a:avLst/>
          </a:prstGeom>
          <a:noFill/>
          <a:ln>
            <a:noFill/>
          </a:ln>
        </p:spPr>
      </p:pic>
      <p:grpSp>
        <p:nvGrpSpPr>
          <p:cNvPr id="107" name="Google Shape;107;p14"/>
          <p:cNvGrpSpPr/>
          <p:nvPr/>
        </p:nvGrpSpPr>
        <p:grpSpPr>
          <a:xfrm>
            <a:off x="457194" y="2598123"/>
            <a:ext cx="1954738" cy="1967859"/>
            <a:chOff x="1281715" y="1497280"/>
            <a:chExt cx="2029842" cy="1669800"/>
          </a:xfrm>
        </p:grpSpPr>
        <p:pic>
          <p:nvPicPr>
            <p:cNvPr id="108" name="Google Shape;108;p14"/>
            <p:cNvPicPr preferRelativeResize="0"/>
            <p:nvPr/>
          </p:nvPicPr>
          <p:blipFill rotWithShape="1">
            <a:blip r:embed="rId4">
              <a:alphaModFix/>
            </a:blip>
            <a:srcRect b="-7118" l="0" r="0" t="-3931"/>
            <a:stretch/>
          </p:blipFill>
          <p:spPr>
            <a:xfrm>
              <a:off x="1281715" y="1497280"/>
              <a:ext cx="1962600" cy="1669800"/>
            </a:xfrm>
            <a:prstGeom prst="ellipse">
              <a:avLst/>
            </a:prstGeom>
            <a:noFill/>
            <a:ln cap="flat" cmpd="sng" w="9525">
              <a:solidFill>
                <a:schemeClr val="lt1"/>
              </a:solidFill>
              <a:prstDash val="solid"/>
              <a:round/>
              <a:headEnd len="sm" w="sm" type="none"/>
              <a:tailEnd len="sm" w="sm" type="none"/>
            </a:ln>
          </p:spPr>
        </p:pic>
        <p:sp>
          <p:nvSpPr>
            <p:cNvPr id="109" name="Google Shape;109;p14"/>
            <p:cNvSpPr txBox="1"/>
            <p:nvPr/>
          </p:nvSpPr>
          <p:spPr>
            <a:xfrm>
              <a:off x="1970918" y="1694273"/>
              <a:ext cx="739800" cy="25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534"/>
                </a:spcAft>
                <a:buClr>
                  <a:srgbClr val="000000"/>
                </a:buClr>
                <a:buSzPts val="1025"/>
                <a:buFont typeface="Arial"/>
                <a:buNone/>
              </a:pPr>
              <a:r>
                <a:rPr b="0" i="0" lang="en-US" sz="1025" u="none" cap="none" strike="noStrike">
                  <a:solidFill>
                    <a:srgbClr val="FFFFFF"/>
                  </a:solidFill>
                  <a:latin typeface="Calibri"/>
                  <a:ea typeface="Calibri"/>
                  <a:cs typeface="Calibri"/>
                  <a:sym typeface="Calibri"/>
                </a:rPr>
                <a:t>Oblique 1</a:t>
              </a:r>
              <a:endParaRPr b="0" i="0" sz="1050" u="none" cap="none" strike="noStrike">
                <a:solidFill>
                  <a:srgbClr val="000000"/>
                </a:solidFill>
                <a:latin typeface="Calibri"/>
                <a:ea typeface="Calibri"/>
                <a:cs typeface="Calibri"/>
                <a:sym typeface="Calibri"/>
              </a:endParaRPr>
            </a:p>
          </p:txBody>
        </p:sp>
        <p:sp>
          <p:nvSpPr>
            <p:cNvPr id="110" name="Google Shape;110;p14"/>
            <p:cNvSpPr txBox="1"/>
            <p:nvPr/>
          </p:nvSpPr>
          <p:spPr>
            <a:xfrm>
              <a:off x="2571757" y="2242026"/>
              <a:ext cx="739800" cy="25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534"/>
                </a:spcAft>
                <a:buClr>
                  <a:srgbClr val="000000"/>
                </a:buClr>
                <a:buSzPts val="1025"/>
                <a:buFont typeface="Arial"/>
                <a:buNone/>
              </a:pPr>
              <a:r>
                <a:rPr b="0" i="0" lang="en-US" sz="1025" u="none" cap="none" strike="noStrike">
                  <a:solidFill>
                    <a:srgbClr val="FFFFFF"/>
                  </a:solidFill>
                  <a:latin typeface="Calibri"/>
                  <a:ea typeface="Calibri"/>
                  <a:cs typeface="Calibri"/>
                  <a:sym typeface="Calibri"/>
                </a:rPr>
                <a:t>Oblique 2</a:t>
              </a:r>
              <a:endParaRPr b="0" i="0" sz="1050" u="none" cap="none" strike="noStrike">
                <a:solidFill>
                  <a:srgbClr val="000000"/>
                </a:solidFill>
                <a:latin typeface="Calibri"/>
                <a:ea typeface="Calibri"/>
                <a:cs typeface="Calibri"/>
                <a:sym typeface="Calibri"/>
              </a:endParaRPr>
            </a:p>
          </p:txBody>
        </p:sp>
        <p:sp>
          <p:nvSpPr>
            <p:cNvPr id="111" name="Google Shape;111;p14"/>
            <p:cNvSpPr txBox="1"/>
            <p:nvPr/>
          </p:nvSpPr>
          <p:spPr>
            <a:xfrm>
              <a:off x="1332393" y="2191170"/>
              <a:ext cx="739800" cy="25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534"/>
                </a:spcAft>
                <a:buClr>
                  <a:srgbClr val="000000"/>
                </a:buClr>
                <a:buSzPts val="1025"/>
                <a:buFont typeface="Arial"/>
                <a:buNone/>
              </a:pPr>
              <a:r>
                <a:rPr b="0" i="0" lang="en-US" sz="1025" u="none" cap="none" strike="noStrike">
                  <a:solidFill>
                    <a:srgbClr val="FFFFFF"/>
                  </a:solidFill>
                  <a:latin typeface="Calibri"/>
                  <a:ea typeface="Calibri"/>
                  <a:cs typeface="Calibri"/>
                  <a:sym typeface="Calibri"/>
                </a:rPr>
                <a:t>Oblique 4</a:t>
              </a:r>
              <a:endParaRPr b="0" i="0" sz="1050" u="none" cap="none" strike="noStrike">
                <a:solidFill>
                  <a:srgbClr val="000000"/>
                </a:solidFill>
                <a:latin typeface="Calibri"/>
                <a:ea typeface="Calibri"/>
                <a:cs typeface="Calibri"/>
                <a:sym typeface="Calibri"/>
              </a:endParaRPr>
            </a:p>
          </p:txBody>
        </p:sp>
        <p:sp>
          <p:nvSpPr>
            <p:cNvPr id="112" name="Google Shape;112;p14"/>
            <p:cNvSpPr txBox="1"/>
            <p:nvPr/>
          </p:nvSpPr>
          <p:spPr>
            <a:xfrm>
              <a:off x="1978507" y="2725496"/>
              <a:ext cx="681000" cy="4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534"/>
                </a:spcAft>
                <a:buClr>
                  <a:srgbClr val="000000"/>
                </a:buClr>
                <a:buSzPts val="1025"/>
                <a:buFont typeface="Arial"/>
                <a:buNone/>
              </a:pPr>
              <a:r>
                <a:rPr b="0" i="0" lang="en-US" sz="1025" u="none" cap="none" strike="noStrike">
                  <a:solidFill>
                    <a:srgbClr val="FFFFFF"/>
                  </a:solidFill>
                  <a:latin typeface="Calibri"/>
                  <a:ea typeface="Calibri"/>
                  <a:cs typeface="Calibri"/>
                  <a:sym typeface="Calibri"/>
                </a:rPr>
                <a:t>Oblique 3</a:t>
              </a:r>
              <a:endParaRPr b="0" i="0" sz="1050" u="none" cap="none" strike="noStrike">
                <a:solidFill>
                  <a:srgbClr val="000000"/>
                </a:solidFill>
                <a:latin typeface="Calibri"/>
                <a:ea typeface="Calibri"/>
                <a:cs typeface="Calibri"/>
                <a:sym typeface="Calibri"/>
              </a:endParaRPr>
            </a:p>
          </p:txBody>
        </p:sp>
      </p:grpSp>
      <p:pic>
        <p:nvPicPr>
          <p:cNvPr descr="A screenshot of a map of a highway&#10;&#10;Description automatically generated" id="113" name="Google Shape;113;p14"/>
          <p:cNvPicPr preferRelativeResize="0"/>
          <p:nvPr/>
        </p:nvPicPr>
        <p:blipFill rotWithShape="1">
          <a:blip r:embed="rId5">
            <a:alphaModFix/>
          </a:blip>
          <a:srcRect b="0" l="0" r="0" t="0"/>
          <a:stretch/>
        </p:blipFill>
        <p:spPr>
          <a:xfrm>
            <a:off x="5118326" y="2598093"/>
            <a:ext cx="1955100" cy="1968000"/>
          </a:xfrm>
          <a:prstGeom prst="ellipse">
            <a:avLst/>
          </a:prstGeom>
          <a:noFill/>
          <a:ln cap="flat" cmpd="sng" w="9525">
            <a:solidFill>
              <a:schemeClr val="lt1"/>
            </a:solidFill>
            <a:prstDash val="solid"/>
            <a:round/>
            <a:headEnd len="sm" w="sm" type="none"/>
            <a:tailEnd len="sm" w="sm" type="none"/>
          </a:ln>
        </p:spPr>
      </p:pic>
      <p:pic>
        <p:nvPicPr>
          <p:cNvPr id="114" name="Google Shape;114;p14"/>
          <p:cNvPicPr preferRelativeResize="0"/>
          <p:nvPr/>
        </p:nvPicPr>
        <p:blipFill rotWithShape="1">
          <a:blip r:embed="rId6">
            <a:alphaModFix/>
          </a:blip>
          <a:srcRect b="-1502" l="0" r="0" t="0"/>
          <a:stretch/>
        </p:blipFill>
        <p:spPr>
          <a:xfrm>
            <a:off x="7449080" y="2598088"/>
            <a:ext cx="1955100" cy="1968000"/>
          </a:xfrm>
          <a:prstGeom prst="ellipse">
            <a:avLst/>
          </a:prstGeom>
          <a:noFill/>
          <a:ln cap="flat" cmpd="sng" w="9525">
            <a:solidFill>
              <a:schemeClr val="lt1"/>
            </a:solidFill>
            <a:prstDash val="solid"/>
            <a:round/>
            <a:headEnd len="sm" w="sm" type="none"/>
            <a:tailEnd len="sm" w="sm" type="none"/>
          </a:ln>
        </p:spPr>
      </p:pic>
      <p:pic>
        <p:nvPicPr>
          <p:cNvPr descr="A map of a road with cars and buildings&#10;&#10;Description automatically generated" id="115" name="Google Shape;115;p14"/>
          <p:cNvPicPr preferRelativeResize="0"/>
          <p:nvPr/>
        </p:nvPicPr>
        <p:blipFill rotWithShape="1">
          <a:blip r:embed="rId7">
            <a:alphaModFix/>
          </a:blip>
          <a:srcRect b="0" l="0" r="0" t="0"/>
          <a:stretch/>
        </p:blipFill>
        <p:spPr>
          <a:xfrm>
            <a:off x="9779830" y="2598097"/>
            <a:ext cx="1955100" cy="1968000"/>
          </a:xfrm>
          <a:prstGeom prst="ellipse">
            <a:avLst/>
          </a:prstGeom>
          <a:noFill/>
          <a:ln cap="flat" cmpd="sng" w="9525">
            <a:solidFill>
              <a:schemeClr val="lt1"/>
            </a:solidFill>
            <a:prstDash val="solid"/>
            <a:round/>
            <a:headEnd len="sm" w="sm" type="none"/>
            <a:tailEnd len="sm" w="sm" type="none"/>
          </a:ln>
        </p:spPr>
      </p:pic>
      <p:sp>
        <p:nvSpPr>
          <p:cNvPr id="116" name="Google Shape;116;p14"/>
          <p:cNvSpPr txBox="1"/>
          <p:nvPr/>
        </p:nvSpPr>
        <p:spPr>
          <a:xfrm>
            <a:off x="381801" y="4951400"/>
            <a:ext cx="2105400" cy="98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BFEC"/>
                </a:solidFill>
                <a:latin typeface="Inter"/>
                <a:ea typeface="Inter"/>
                <a:cs typeface="Inter"/>
                <a:sym typeface="Inter"/>
              </a:rPr>
              <a:t>Data Acquisition </a:t>
            </a:r>
            <a:endParaRPr b="0" i="0" sz="1400" u="none" cap="none" strike="noStrike">
              <a:solidFill>
                <a:srgbClr val="32BFEC"/>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Inter"/>
                <a:ea typeface="Inter"/>
                <a:cs typeface="Inter"/>
                <a:sym typeface="Inter"/>
              </a:rPr>
              <a:t>&amp; Preparation</a:t>
            </a:r>
            <a:endParaRPr b="0" i="0" sz="1400" u="none" cap="none" strike="noStrike">
              <a:solidFill>
                <a:srgbClr val="000000"/>
              </a:solidFill>
              <a:latin typeface="Inter"/>
              <a:ea typeface="Inter"/>
              <a:cs typeface="Inter"/>
              <a:sym typeface="Inter"/>
            </a:endParaRPr>
          </a:p>
        </p:txBody>
      </p:sp>
      <p:sp>
        <p:nvSpPr>
          <p:cNvPr id="117" name="Google Shape;117;p14"/>
          <p:cNvSpPr txBox="1"/>
          <p:nvPr/>
        </p:nvSpPr>
        <p:spPr>
          <a:xfrm>
            <a:off x="2387564" y="4951399"/>
            <a:ext cx="2754900" cy="98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BFEC"/>
                </a:solidFill>
                <a:latin typeface="Inter"/>
                <a:ea typeface="Inter"/>
                <a:cs typeface="Inter"/>
                <a:sym typeface="Inter"/>
              </a:rPr>
              <a:t>Detection, </a:t>
            </a:r>
            <a:r>
              <a:rPr b="0" i="0" lang="en-US" sz="1800" u="none" cap="none" strike="noStrike">
                <a:solidFill>
                  <a:srgbClr val="FFFFFF"/>
                </a:solidFill>
                <a:latin typeface="Inter"/>
                <a:ea typeface="Inter"/>
                <a:cs typeface="Inter"/>
                <a:sym typeface="Inter"/>
              </a:rPr>
              <a:t>Segmentation, &amp; Fusion</a:t>
            </a:r>
            <a:endParaRPr b="0" i="0" sz="1400" u="none" cap="none" strike="noStrike">
              <a:solidFill>
                <a:srgbClr val="000000"/>
              </a:solidFill>
              <a:latin typeface="Inter"/>
              <a:ea typeface="Inter"/>
              <a:cs typeface="Inter"/>
              <a:sym typeface="Inter"/>
            </a:endParaRPr>
          </a:p>
        </p:txBody>
      </p:sp>
      <p:sp>
        <p:nvSpPr>
          <p:cNvPr id="118" name="Google Shape;118;p14"/>
          <p:cNvSpPr txBox="1"/>
          <p:nvPr/>
        </p:nvSpPr>
        <p:spPr>
          <a:xfrm>
            <a:off x="9587375" y="4951400"/>
            <a:ext cx="2340000" cy="98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BFEC"/>
                </a:solidFill>
                <a:latin typeface="Inter"/>
                <a:ea typeface="Inter"/>
                <a:cs typeface="Inter"/>
                <a:sym typeface="Inter"/>
              </a:rPr>
              <a:t>Content Ready Map </a:t>
            </a:r>
            <a:r>
              <a:rPr b="0" i="0" lang="en-US" sz="1800" u="none" cap="none" strike="noStrike">
                <a:solidFill>
                  <a:srgbClr val="FFFFFF"/>
                </a:solidFill>
                <a:latin typeface="Inter"/>
                <a:ea typeface="Inter"/>
                <a:cs typeface="Inter"/>
                <a:sym typeface="Inter"/>
              </a:rPr>
              <a:t>for Simulation</a:t>
            </a:r>
            <a:endParaRPr b="0" i="0" sz="1400" u="none" cap="none" strike="noStrike">
              <a:solidFill>
                <a:srgbClr val="000000"/>
              </a:solidFill>
              <a:latin typeface="Inter"/>
              <a:ea typeface="Inter"/>
              <a:cs typeface="Inter"/>
              <a:sym typeface="Inter"/>
            </a:endParaRPr>
          </a:p>
        </p:txBody>
      </p:sp>
      <p:sp>
        <p:nvSpPr>
          <p:cNvPr id="119" name="Google Shape;119;p14"/>
          <p:cNvSpPr txBox="1"/>
          <p:nvPr/>
        </p:nvSpPr>
        <p:spPr>
          <a:xfrm>
            <a:off x="7541522" y="4951394"/>
            <a:ext cx="1770000" cy="98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BFEC"/>
                </a:solidFill>
                <a:latin typeface="Inter"/>
                <a:ea typeface="Inter"/>
                <a:cs typeface="Inter"/>
                <a:sym typeface="Inter"/>
              </a:rPr>
              <a:t> Real World </a:t>
            </a:r>
            <a:r>
              <a:rPr b="0" i="0" lang="en-US" sz="1800" u="none" cap="none" strike="noStrike">
                <a:solidFill>
                  <a:srgbClr val="FFFFFF"/>
                </a:solidFill>
                <a:latin typeface="Inter"/>
                <a:ea typeface="Inter"/>
                <a:cs typeface="Inter"/>
                <a:sym typeface="Inter"/>
              </a:rPr>
              <a:t>Construction</a:t>
            </a:r>
            <a:endParaRPr b="0" i="0" sz="1400" u="none" cap="none" strike="noStrike">
              <a:solidFill>
                <a:srgbClr val="000000"/>
              </a:solidFill>
              <a:latin typeface="Inter"/>
              <a:ea typeface="Inter"/>
              <a:cs typeface="Inter"/>
              <a:sym typeface="Inter"/>
            </a:endParaRPr>
          </a:p>
        </p:txBody>
      </p:sp>
      <p:sp>
        <p:nvSpPr>
          <p:cNvPr id="120" name="Google Shape;120;p14"/>
          <p:cNvSpPr txBox="1"/>
          <p:nvPr/>
        </p:nvSpPr>
        <p:spPr>
          <a:xfrm>
            <a:off x="5118322" y="5099000"/>
            <a:ext cx="1955100" cy="68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BFEC"/>
                </a:solidFill>
                <a:latin typeface="Inter"/>
                <a:ea typeface="Inter"/>
                <a:cs typeface="Inter"/>
                <a:sym typeface="Inter"/>
              </a:rPr>
              <a:t>Semantics &amp;</a:t>
            </a:r>
            <a:r>
              <a:rPr b="0" i="0" lang="en-US" sz="1800" u="none" cap="none" strike="noStrike">
                <a:solidFill>
                  <a:srgbClr val="FFFFFF"/>
                </a:solidFill>
                <a:latin typeface="Inter"/>
                <a:ea typeface="Inter"/>
                <a:cs typeface="Inter"/>
                <a:sym typeface="Inter"/>
              </a:rPr>
              <a:t> Traffic Rules</a:t>
            </a:r>
            <a:endParaRPr b="0" i="0" sz="1400" u="none" cap="none" strike="noStrike">
              <a:solidFill>
                <a:srgbClr val="000000"/>
              </a:solidFill>
              <a:latin typeface="Inter"/>
              <a:ea typeface="Inter"/>
              <a:cs typeface="Inter"/>
              <a:sym typeface="Inter"/>
            </a:endParaRPr>
          </a:p>
        </p:txBody>
      </p:sp>
      <p:sp>
        <p:nvSpPr>
          <p:cNvPr id="121" name="Google Shape;121;p14"/>
          <p:cNvSpPr/>
          <p:nvPr/>
        </p:nvSpPr>
        <p:spPr>
          <a:xfrm>
            <a:off x="2423312" y="3417669"/>
            <a:ext cx="288000" cy="328800"/>
          </a:xfrm>
          <a:prstGeom prst="rightArrow">
            <a:avLst>
              <a:gd fmla="val 50000" name="adj1"/>
              <a:gd fmla="val 50000" name="adj2"/>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22" name="Google Shape;122;p14"/>
          <p:cNvSpPr/>
          <p:nvPr/>
        </p:nvSpPr>
        <p:spPr>
          <a:xfrm>
            <a:off x="4786431" y="3417645"/>
            <a:ext cx="288000" cy="328800"/>
          </a:xfrm>
          <a:prstGeom prst="rightArrow">
            <a:avLst>
              <a:gd fmla="val 50000" name="adj1"/>
              <a:gd fmla="val 50000" name="adj2"/>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23" name="Google Shape;123;p14"/>
          <p:cNvSpPr/>
          <p:nvPr/>
        </p:nvSpPr>
        <p:spPr>
          <a:xfrm>
            <a:off x="7117190" y="3417645"/>
            <a:ext cx="288000" cy="328800"/>
          </a:xfrm>
          <a:prstGeom prst="rightArrow">
            <a:avLst>
              <a:gd fmla="val 50000" name="adj1"/>
              <a:gd fmla="val 50000" name="adj2"/>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24" name="Google Shape;124;p14"/>
          <p:cNvSpPr/>
          <p:nvPr/>
        </p:nvSpPr>
        <p:spPr>
          <a:xfrm>
            <a:off x="9447937" y="3417669"/>
            <a:ext cx="288000" cy="328800"/>
          </a:xfrm>
          <a:prstGeom prst="rightArrow">
            <a:avLst>
              <a:gd fmla="val 50000" name="adj1"/>
              <a:gd fmla="val 50000" name="adj2"/>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SemiBold"/>
              <a:ea typeface="Inter SemiBold"/>
              <a:cs typeface="Inter SemiBold"/>
              <a:sym typeface="Inter SemiBold"/>
            </a:endParaRPr>
          </a:p>
        </p:txBody>
      </p:sp>
      <p:sp>
        <p:nvSpPr>
          <p:cNvPr id="125" name="Google Shape;125;p14"/>
          <p:cNvSpPr txBox="1"/>
          <p:nvPr/>
        </p:nvSpPr>
        <p:spPr>
          <a:xfrm>
            <a:off x="457200" y="1673225"/>
            <a:ext cx="5638800" cy="8619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Inter"/>
                <a:ea typeface="Inter"/>
                <a:cs typeface="Inter"/>
                <a:sym typeface="Inter"/>
              </a:rPr>
              <a:t>Our process:</a:t>
            </a:r>
            <a:endParaRPr b="0" i="0" sz="2400" u="none" cap="none" strike="noStrike">
              <a:solidFill>
                <a:schemeClr val="lt1"/>
              </a:solidFill>
              <a:latin typeface="Inter"/>
              <a:ea typeface="Inter"/>
              <a:cs typeface="Inter"/>
              <a:sym typeface="Inter"/>
            </a:endParaRPr>
          </a:p>
        </p:txBody>
      </p:sp>
      <p:pic>
        <p:nvPicPr>
          <p:cNvPr id="126" name="Google Shape;126;p14"/>
          <p:cNvPicPr preferRelativeResize="0"/>
          <p:nvPr/>
        </p:nvPicPr>
        <p:blipFill rotWithShape="1">
          <a:blip r:embed="rId8">
            <a:alphaModFix/>
          </a:blip>
          <a:srcRect b="0" l="0" r="0" t="0"/>
          <a:stretch/>
        </p:blipFill>
        <p:spPr>
          <a:xfrm>
            <a:off x="2770402" y="2603650"/>
            <a:ext cx="1956900" cy="19569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grpSp>
        <p:nvGrpSpPr>
          <p:cNvPr id="131" name="Google Shape;131;p15"/>
          <p:cNvGrpSpPr/>
          <p:nvPr/>
        </p:nvGrpSpPr>
        <p:grpSpPr>
          <a:xfrm>
            <a:off x="5754699" y="-449752"/>
            <a:ext cx="6436841" cy="7307616"/>
            <a:chOff x="309034" y="1062388"/>
            <a:chExt cx="5786965" cy="5543212"/>
          </a:xfrm>
        </p:grpSpPr>
        <p:pic>
          <p:nvPicPr>
            <p:cNvPr id="132" name="Google Shape;132;p15"/>
            <p:cNvPicPr preferRelativeResize="0"/>
            <p:nvPr/>
          </p:nvPicPr>
          <p:blipFill rotWithShape="1">
            <a:blip r:embed="rId3">
              <a:alphaModFix/>
            </a:blip>
            <a:srcRect b="0" l="0" r="0" t="0"/>
            <a:stretch/>
          </p:blipFill>
          <p:spPr>
            <a:xfrm>
              <a:off x="309034" y="1389744"/>
              <a:ext cx="5786965" cy="5215855"/>
            </a:xfrm>
            <a:prstGeom prst="rect">
              <a:avLst/>
            </a:prstGeom>
            <a:noFill/>
            <a:ln>
              <a:noFill/>
            </a:ln>
          </p:spPr>
        </p:pic>
        <p:pic>
          <p:nvPicPr>
            <p:cNvPr id="133" name="Google Shape;133;p15"/>
            <p:cNvPicPr preferRelativeResize="0"/>
            <p:nvPr/>
          </p:nvPicPr>
          <p:blipFill rotWithShape="1">
            <a:blip r:embed="rId4">
              <a:alphaModFix/>
            </a:blip>
            <a:srcRect b="-7118" l="0" r="0" t="-3931"/>
            <a:stretch/>
          </p:blipFill>
          <p:spPr>
            <a:xfrm rot="-4634229">
              <a:off x="2108271" y="1296178"/>
              <a:ext cx="2851759" cy="2969520"/>
            </a:xfrm>
            <a:prstGeom prst="ellipse">
              <a:avLst/>
            </a:prstGeom>
            <a:noFill/>
            <a:ln cap="flat" cmpd="sng" w="9525">
              <a:solidFill>
                <a:schemeClr val="lt1"/>
              </a:solidFill>
              <a:prstDash val="solid"/>
              <a:round/>
              <a:headEnd len="sm" w="sm" type="none"/>
              <a:tailEnd len="sm" w="sm" type="none"/>
            </a:ln>
          </p:spPr>
        </p:pic>
      </p:grpSp>
      <p:pic>
        <p:nvPicPr>
          <p:cNvPr id="134" name="Google Shape;134;p15"/>
          <p:cNvPicPr preferRelativeResize="0"/>
          <p:nvPr/>
        </p:nvPicPr>
        <p:blipFill rotWithShape="1">
          <a:blip r:embed="rId5">
            <a:alphaModFix/>
          </a:blip>
          <a:srcRect b="0" l="0" r="0" t="0"/>
          <a:stretch/>
        </p:blipFill>
        <p:spPr>
          <a:xfrm>
            <a:off x="11329877" y="6013478"/>
            <a:ext cx="526125" cy="516275"/>
          </a:xfrm>
          <a:prstGeom prst="rect">
            <a:avLst/>
          </a:prstGeom>
          <a:noFill/>
          <a:ln>
            <a:noFill/>
          </a:ln>
        </p:spPr>
      </p:pic>
      <p:sp>
        <p:nvSpPr>
          <p:cNvPr id="135" name="Google Shape;135;p15"/>
          <p:cNvSpPr txBox="1"/>
          <p:nvPr/>
        </p:nvSpPr>
        <p:spPr>
          <a:xfrm>
            <a:off x="0" y="914400"/>
            <a:ext cx="5754600" cy="80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rgbClr val="FFFFFF"/>
                </a:solidFill>
                <a:latin typeface="Inter SemiBold"/>
                <a:ea typeface="Inter SemiBold"/>
                <a:cs typeface="Inter SemiBold"/>
                <a:sym typeface="Inter SemiBold"/>
              </a:rPr>
              <a:t>GeoMate</a:t>
            </a:r>
            <a:r>
              <a:rPr lang="en-US" sz="2800">
                <a:solidFill>
                  <a:srgbClr val="FFFFFF"/>
                </a:solidFill>
                <a:latin typeface="Inter SemiBold"/>
                <a:ea typeface="Inter SemiBold"/>
                <a:cs typeface="Inter SemiBold"/>
                <a:sym typeface="Inter SemiBold"/>
              </a:rPr>
              <a:t>’s</a:t>
            </a:r>
            <a:r>
              <a:rPr b="0" i="0" lang="en-US" sz="2800" u="none" cap="none" strike="noStrike">
                <a:solidFill>
                  <a:srgbClr val="FFFFFF"/>
                </a:solidFill>
                <a:latin typeface="Inter SemiBold"/>
                <a:ea typeface="Inter SemiBold"/>
                <a:cs typeface="Inter SemiBold"/>
                <a:sym typeface="Inter SemiBold"/>
              </a:rPr>
              <a:t> </a:t>
            </a:r>
            <a:r>
              <a:rPr lang="en-US" sz="2800">
                <a:solidFill>
                  <a:srgbClr val="FFFFFF"/>
                </a:solidFill>
                <a:latin typeface="Inter SemiBold"/>
                <a:ea typeface="Inter SemiBold"/>
                <a:cs typeface="Inter SemiBold"/>
                <a:sym typeface="Inter SemiBold"/>
              </a:rPr>
              <a:t>Proprietary Technology</a:t>
            </a:r>
            <a:endParaRPr b="0" i="0" sz="2800" u="none" cap="none" strike="noStrike">
              <a:solidFill>
                <a:srgbClr val="000000"/>
              </a:solidFill>
              <a:latin typeface="Inter SemiBold"/>
              <a:ea typeface="Inter SemiBold"/>
              <a:cs typeface="Inter SemiBold"/>
              <a:sym typeface="Inter SemiBold"/>
            </a:endParaRPr>
          </a:p>
        </p:txBody>
      </p:sp>
      <p:sp>
        <p:nvSpPr>
          <p:cNvPr id="136" name="Google Shape;136;p15"/>
          <p:cNvSpPr txBox="1"/>
          <p:nvPr/>
        </p:nvSpPr>
        <p:spPr>
          <a:xfrm>
            <a:off x="512850" y="2593250"/>
            <a:ext cx="4662900" cy="554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Clr>
                <a:srgbClr val="32BFEC"/>
              </a:buClr>
              <a:buSzPts val="2400"/>
              <a:buFont typeface="Inter"/>
              <a:buChar char="➔"/>
            </a:pPr>
            <a:r>
              <a:rPr lang="en-US" sz="2400">
                <a:solidFill>
                  <a:srgbClr val="32BFEC"/>
                </a:solidFill>
                <a:latin typeface="Inter"/>
                <a:ea typeface="Inter"/>
                <a:cs typeface="Inter"/>
                <a:sym typeface="Inter"/>
              </a:rPr>
              <a:t>Reduce costs by up to </a:t>
            </a:r>
            <a:r>
              <a:rPr lang="en-US" sz="2400">
                <a:solidFill>
                  <a:schemeClr val="lt1"/>
                </a:solidFill>
                <a:latin typeface="Inter"/>
                <a:ea typeface="Inter"/>
                <a:cs typeface="Inter"/>
                <a:sym typeface="Inter"/>
              </a:rPr>
              <a:t>70%</a:t>
            </a:r>
            <a:endParaRPr>
              <a:solidFill>
                <a:schemeClr val="lt1"/>
              </a:solidFill>
            </a:endParaRPr>
          </a:p>
        </p:txBody>
      </p:sp>
      <p:sp>
        <p:nvSpPr>
          <p:cNvPr id="137" name="Google Shape;137;p15"/>
          <p:cNvSpPr txBox="1"/>
          <p:nvPr/>
        </p:nvSpPr>
        <p:spPr>
          <a:xfrm>
            <a:off x="512850" y="3486475"/>
            <a:ext cx="4662900" cy="554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Clr>
                <a:srgbClr val="32BFEC"/>
              </a:buClr>
              <a:buSzPts val="2400"/>
              <a:buFont typeface="Inter"/>
              <a:buChar char="➔"/>
            </a:pPr>
            <a:r>
              <a:rPr lang="en-US" sz="2400">
                <a:solidFill>
                  <a:srgbClr val="32BFEC"/>
                </a:solidFill>
                <a:latin typeface="Inter"/>
                <a:ea typeface="Inter"/>
                <a:cs typeface="Inter"/>
                <a:sym typeface="Inter"/>
              </a:rPr>
              <a:t>Generate maps </a:t>
            </a:r>
            <a:r>
              <a:rPr lang="en-US" sz="2400">
                <a:solidFill>
                  <a:schemeClr val="lt1"/>
                </a:solidFill>
                <a:latin typeface="Inter"/>
                <a:ea typeface="Inter"/>
                <a:cs typeface="Inter"/>
                <a:sym typeface="Inter"/>
              </a:rPr>
              <a:t>3X</a:t>
            </a:r>
            <a:r>
              <a:rPr lang="en-US" sz="2400">
                <a:solidFill>
                  <a:srgbClr val="32BFEC"/>
                </a:solidFill>
                <a:latin typeface="Inter"/>
                <a:ea typeface="Inter"/>
                <a:cs typeface="Inter"/>
                <a:sym typeface="Inter"/>
              </a:rPr>
              <a:t> faster</a:t>
            </a:r>
            <a:endParaRPr/>
          </a:p>
        </p:txBody>
      </p:sp>
      <p:sp>
        <p:nvSpPr>
          <p:cNvPr id="138" name="Google Shape;138;p15"/>
          <p:cNvSpPr txBox="1"/>
          <p:nvPr/>
        </p:nvSpPr>
        <p:spPr>
          <a:xfrm>
            <a:off x="512850" y="4379700"/>
            <a:ext cx="4662900" cy="9789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Clr>
                <a:srgbClr val="32BFEC"/>
              </a:buClr>
              <a:buSzPts val="2400"/>
              <a:buFont typeface="Inter"/>
              <a:buChar char="➔"/>
            </a:pPr>
            <a:r>
              <a:rPr lang="en-US" sz="2400">
                <a:solidFill>
                  <a:srgbClr val="32BFEC"/>
                </a:solidFill>
                <a:latin typeface="Inter"/>
                <a:ea typeface="Inter"/>
                <a:cs typeface="Inter"/>
                <a:sym typeface="Inter"/>
              </a:rPr>
              <a:t>Increase computational efficiency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6"/>
          <p:cNvPicPr preferRelativeResize="0"/>
          <p:nvPr/>
        </p:nvPicPr>
        <p:blipFill rotWithShape="1">
          <a:blip r:embed="rId3">
            <a:alphaModFix/>
          </a:blip>
          <a:srcRect b="0" l="0" r="0" t="0"/>
          <a:stretch/>
        </p:blipFill>
        <p:spPr>
          <a:xfrm>
            <a:off x="11208987" y="6138938"/>
            <a:ext cx="526125" cy="516275"/>
          </a:xfrm>
          <a:prstGeom prst="rect">
            <a:avLst/>
          </a:prstGeom>
          <a:noFill/>
          <a:ln>
            <a:noFill/>
          </a:ln>
        </p:spPr>
      </p:pic>
      <p:pic>
        <p:nvPicPr>
          <p:cNvPr descr="Urban-Planning &amp; Micromobility" id="144" name="Google Shape;144;p16"/>
          <p:cNvPicPr preferRelativeResize="0"/>
          <p:nvPr/>
        </p:nvPicPr>
        <p:blipFill rotWithShape="1">
          <a:blip r:embed="rId4">
            <a:alphaModFix/>
          </a:blip>
          <a:srcRect b="0" l="0" r="0" t="0"/>
          <a:stretch/>
        </p:blipFill>
        <p:spPr>
          <a:xfrm>
            <a:off x="2177944" y="3156760"/>
            <a:ext cx="1828800" cy="1828800"/>
          </a:xfrm>
          <a:prstGeom prst="rect">
            <a:avLst/>
          </a:prstGeom>
          <a:noFill/>
          <a:ln cap="flat" cmpd="sng" w="9525">
            <a:solidFill>
              <a:srgbClr val="057DD7"/>
            </a:solidFill>
            <a:prstDash val="solid"/>
            <a:round/>
            <a:headEnd len="sm" w="sm" type="none"/>
            <a:tailEnd len="sm" w="sm" type="none"/>
          </a:ln>
        </p:spPr>
      </p:pic>
      <p:sp>
        <p:nvSpPr>
          <p:cNvPr id="145" name="Google Shape;145;p16"/>
          <p:cNvSpPr txBox="1"/>
          <p:nvPr/>
        </p:nvSpPr>
        <p:spPr>
          <a:xfrm>
            <a:off x="7613470" y="2055235"/>
            <a:ext cx="3443700" cy="97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32BFEC"/>
                </a:solidFill>
                <a:latin typeface="Inter"/>
                <a:ea typeface="Inter"/>
                <a:cs typeface="Inter"/>
                <a:sym typeface="Inter"/>
              </a:rPr>
              <a:t>Autonomous </a:t>
            </a:r>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chemeClr val="lt1"/>
                </a:solidFill>
                <a:latin typeface="Inter"/>
                <a:ea typeface="Inter"/>
                <a:cs typeface="Inter"/>
                <a:sym typeface="Inter"/>
              </a:rPr>
              <a:t>Driving</a:t>
            </a:r>
            <a:endParaRPr/>
          </a:p>
        </p:txBody>
      </p:sp>
      <p:pic>
        <p:nvPicPr>
          <p:cNvPr descr="Autonomous-Driving" id="146" name="Google Shape;146;p16"/>
          <p:cNvPicPr preferRelativeResize="0"/>
          <p:nvPr/>
        </p:nvPicPr>
        <p:blipFill rotWithShape="1">
          <a:blip r:embed="rId5">
            <a:alphaModFix/>
          </a:blip>
          <a:srcRect b="0" l="0" r="0" t="0"/>
          <a:stretch/>
        </p:blipFill>
        <p:spPr>
          <a:xfrm>
            <a:off x="8420920" y="3087973"/>
            <a:ext cx="1828800" cy="1828800"/>
          </a:xfrm>
          <a:prstGeom prst="rect">
            <a:avLst/>
          </a:prstGeom>
          <a:noFill/>
          <a:ln cap="flat" cmpd="sng" w="9525">
            <a:solidFill>
              <a:srgbClr val="057DD7"/>
            </a:solidFill>
            <a:prstDash val="solid"/>
            <a:round/>
            <a:headEnd len="sm" w="sm" type="none"/>
            <a:tailEnd len="sm" w="sm" type="none"/>
          </a:ln>
          <a:effectLst>
            <a:outerShdw blurRad="500063" rotWithShape="0" algn="bl" dir="5400000" dist="76200">
              <a:srgbClr val="000000">
                <a:alpha val="23000"/>
              </a:srgbClr>
            </a:outerShdw>
          </a:effectLst>
        </p:spPr>
      </p:pic>
      <p:sp>
        <p:nvSpPr>
          <p:cNvPr id="147" name="Google Shape;147;p16"/>
          <p:cNvSpPr txBox="1"/>
          <p:nvPr/>
        </p:nvSpPr>
        <p:spPr>
          <a:xfrm>
            <a:off x="1370488" y="2087703"/>
            <a:ext cx="3443700" cy="97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400"/>
              <a:buFont typeface="Arial"/>
              <a:buNone/>
            </a:pPr>
            <a:r>
              <a:rPr lang="en-US" sz="2400">
                <a:solidFill>
                  <a:srgbClr val="32BFEC"/>
                </a:solidFill>
                <a:latin typeface="Inter"/>
                <a:ea typeface="Inter"/>
                <a:cs typeface="Inter"/>
                <a:sym typeface="Inter"/>
              </a:rPr>
              <a:t>Urban</a:t>
            </a:r>
            <a:r>
              <a:rPr b="0" i="0" lang="en-US" sz="2400" u="none" cap="none" strike="noStrike">
                <a:solidFill>
                  <a:srgbClr val="32BFEC"/>
                </a:solidFill>
                <a:latin typeface="Inter"/>
                <a:ea typeface="Inter"/>
                <a:cs typeface="Inter"/>
                <a:sym typeface="Inter"/>
              </a:rPr>
              <a:t> </a:t>
            </a:r>
            <a:endParaRPr b="0" i="0" sz="2400" u="none" cap="none" strike="noStrike">
              <a:solidFill>
                <a:srgbClr val="32BFEC"/>
              </a:solidFill>
              <a:latin typeface="Inter"/>
              <a:ea typeface="Inter"/>
              <a:cs typeface="Inter"/>
              <a:sym typeface="Inter"/>
            </a:endParaRPr>
          </a:p>
          <a:p>
            <a:pPr indent="0" lvl="0" marL="0" marR="0" rtl="0" algn="ctr">
              <a:lnSpc>
                <a:spcPct val="115000"/>
              </a:lnSpc>
              <a:spcBef>
                <a:spcPts val="0"/>
              </a:spcBef>
              <a:spcAft>
                <a:spcPts val="0"/>
              </a:spcAft>
              <a:buClr>
                <a:srgbClr val="000000"/>
              </a:buClr>
              <a:buSzPts val="2400"/>
              <a:buFont typeface="Arial"/>
              <a:buNone/>
            </a:pPr>
            <a:r>
              <a:rPr lang="en-US" sz="2400">
                <a:solidFill>
                  <a:schemeClr val="lt1"/>
                </a:solidFill>
                <a:latin typeface="Inter"/>
                <a:ea typeface="Inter"/>
                <a:cs typeface="Inter"/>
                <a:sym typeface="Inter"/>
              </a:rPr>
              <a:t>Planning</a:t>
            </a:r>
            <a:r>
              <a:rPr b="0" i="0" lang="en-US" sz="2400" u="none" cap="none" strike="noStrike">
                <a:solidFill>
                  <a:srgbClr val="32BFEC"/>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p:txBody>
      </p:sp>
      <p:pic>
        <p:nvPicPr>
          <p:cNvPr id="148" name="Google Shape;148;p16"/>
          <p:cNvPicPr preferRelativeResize="0"/>
          <p:nvPr/>
        </p:nvPicPr>
        <p:blipFill rotWithShape="1">
          <a:blip r:embed="rId6">
            <a:alphaModFix/>
          </a:blip>
          <a:srcRect b="20168" l="0" r="31262" t="9828"/>
          <a:stretch/>
        </p:blipFill>
        <p:spPr>
          <a:xfrm>
            <a:off x="5045100" y="1387063"/>
            <a:ext cx="2254199" cy="1128426"/>
          </a:xfrm>
          <a:prstGeom prst="rect">
            <a:avLst/>
          </a:prstGeom>
          <a:noFill/>
          <a:ln cap="flat" cmpd="sng" w="19050">
            <a:solidFill>
              <a:srgbClr val="057DD7"/>
            </a:solidFill>
            <a:prstDash val="solid"/>
            <a:round/>
            <a:headEnd len="sm" w="sm" type="none"/>
            <a:tailEnd len="sm" w="sm" type="none"/>
          </a:ln>
        </p:spPr>
      </p:pic>
      <p:sp>
        <p:nvSpPr>
          <p:cNvPr id="149" name="Google Shape;149;p16"/>
          <p:cNvSpPr txBox="1"/>
          <p:nvPr/>
        </p:nvSpPr>
        <p:spPr>
          <a:xfrm>
            <a:off x="5397150" y="1674225"/>
            <a:ext cx="13977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Inter"/>
                <a:ea typeface="Inter"/>
                <a:cs typeface="Inter"/>
                <a:sym typeface="Inter"/>
              </a:rPr>
              <a:t>HD Map</a:t>
            </a:r>
            <a:endParaRPr b="1" i="0" sz="2400" u="none" cap="none" strike="noStrike">
              <a:solidFill>
                <a:schemeClr val="lt1"/>
              </a:solidFill>
              <a:latin typeface="Inter"/>
              <a:ea typeface="Inter"/>
              <a:cs typeface="Inter"/>
              <a:sym typeface="Inter"/>
            </a:endParaRPr>
          </a:p>
        </p:txBody>
      </p:sp>
      <p:sp>
        <p:nvSpPr>
          <p:cNvPr id="150" name="Google Shape;150;p16"/>
          <p:cNvSpPr txBox="1"/>
          <p:nvPr/>
        </p:nvSpPr>
        <p:spPr>
          <a:xfrm>
            <a:off x="-701236" y="317308"/>
            <a:ext cx="13788600" cy="80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US" sz="2800">
                <a:solidFill>
                  <a:srgbClr val="FFFFFF"/>
                </a:solidFill>
                <a:latin typeface="Inter SemiBold"/>
                <a:ea typeface="Inter SemiBold"/>
                <a:cs typeface="Inter SemiBold"/>
                <a:sym typeface="Inter SemiBold"/>
              </a:rPr>
              <a:t>How our maps support Cities: </a:t>
            </a:r>
            <a:endParaRPr b="0" i="0" sz="2800" u="none" cap="none" strike="noStrike">
              <a:solidFill>
                <a:srgbClr val="FFFFFF"/>
              </a:solidFill>
              <a:latin typeface="Inter SemiBold"/>
              <a:ea typeface="Inter SemiBold"/>
              <a:cs typeface="Inter SemiBold"/>
              <a:sym typeface="Inter SemiBold"/>
            </a:endParaRPr>
          </a:p>
        </p:txBody>
      </p:sp>
      <p:sp>
        <p:nvSpPr>
          <p:cNvPr id="151" name="Google Shape;151;p16"/>
          <p:cNvSpPr/>
          <p:nvPr/>
        </p:nvSpPr>
        <p:spPr>
          <a:xfrm>
            <a:off x="7525013" y="5365488"/>
            <a:ext cx="1705800" cy="621900"/>
          </a:xfrm>
          <a:prstGeom prst="rect">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Calibri"/>
                <a:ea typeface="Calibri"/>
                <a:cs typeface="Calibri"/>
                <a:sym typeface="Calibri"/>
              </a:rPr>
              <a:t>TEST &amp; VALIDATION</a:t>
            </a:r>
            <a:endParaRPr b="1" i="0" sz="1400" u="none" cap="none" strike="noStrike">
              <a:solidFill>
                <a:schemeClr val="lt1"/>
              </a:solidFill>
              <a:latin typeface="Calibri"/>
              <a:ea typeface="Calibri"/>
              <a:cs typeface="Calibri"/>
              <a:sym typeface="Calibri"/>
            </a:endParaRPr>
          </a:p>
        </p:txBody>
      </p:sp>
      <p:sp>
        <p:nvSpPr>
          <p:cNvPr id="152" name="Google Shape;152;p16"/>
          <p:cNvSpPr/>
          <p:nvPr/>
        </p:nvSpPr>
        <p:spPr>
          <a:xfrm>
            <a:off x="9388288" y="5369563"/>
            <a:ext cx="1705800" cy="621900"/>
          </a:xfrm>
          <a:prstGeom prst="rect">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Calibri"/>
                <a:ea typeface="Calibri"/>
                <a:cs typeface="Calibri"/>
                <a:sym typeface="Calibri"/>
              </a:rPr>
              <a:t>DEPLOYMENT</a:t>
            </a:r>
            <a:endParaRPr b="1" i="0" sz="1400" u="none" cap="none" strike="noStrike">
              <a:solidFill>
                <a:schemeClr val="lt1"/>
              </a:solidFill>
              <a:latin typeface="Calibri"/>
              <a:ea typeface="Calibri"/>
              <a:cs typeface="Calibri"/>
              <a:sym typeface="Calibri"/>
            </a:endParaRPr>
          </a:p>
        </p:txBody>
      </p:sp>
      <p:sp>
        <p:nvSpPr>
          <p:cNvPr id="153" name="Google Shape;153;p16"/>
          <p:cNvSpPr/>
          <p:nvPr/>
        </p:nvSpPr>
        <p:spPr>
          <a:xfrm>
            <a:off x="409075" y="5356550"/>
            <a:ext cx="1705800" cy="621900"/>
          </a:xfrm>
          <a:prstGeom prst="rect">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Calibri"/>
                <a:ea typeface="Calibri"/>
                <a:cs typeface="Calibri"/>
                <a:sym typeface="Calibri"/>
              </a:rPr>
              <a:t>TRANSPORTATION</a:t>
            </a:r>
            <a:endParaRPr b="1" i="0" sz="1400" u="none" cap="none" strike="noStrike">
              <a:solidFill>
                <a:schemeClr val="lt1"/>
              </a:solidFill>
              <a:latin typeface="Calibri"/>
              <a:ea typeface="Calibri"/>
              <a:cs typeface="Calibri"/>
              <a:sym typeface="Calibri"/>
            </a:endParaRPr>
          </a:p>
        </p:txBody>
      </p:sp>
      <p:sp>
        <p:nvSpPr>
          <p:cNvPr id="154" name="Google Shape;154;p16"/>
          <p:cNvSpPr/>
          <p:nvPr/>
        </p:nvSpPr>
        <p:spPr>
          <a:xfrm>
            <a:off x="4069825" y="5356538"/>
            <a:ext cx="1705800" cy="621900"/>
          </a:xfrm>
          <a:prstGeom prst="rect">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Calibri"/>
                <a:ea typeface="Calibri"/>
                <a:cs typeface="Calibri"/>
                <a:sym typeface="Calibri"/>
              </a:rPr>
              <a:t>Micromobility</a:t>
            </a:r>
            <a:endParaRPr b="1" i="0" sz="1400" u="none" cap="none" strike="noStrike">
              <a:solidFill>
                <a:schemeClr val="lt1"/>
              </a:solidFill>
              <a:latin typeface="Calibri"/>
              <a:ea typeface="Calibri"/>
              <a:cs typeface="Calibri"/>
              <a:sym typeface="Calibri"/>
            </a:endParaRPr>
          </a:p>
        </p:txBody>
      </p:sp>
      <p:sp>
        <p:nvSpPr>
          <p:cNvPr id="155" name="Google Shape;155;p16"/>
          <p:cNvSpPr/>
          <p:nvPr/>
        </p:nvSpPr>
        <p:spPr>
          <a:xfrm>
            <a:off x="2239450" y="5356550"/>
            <a:ext cx="1705800" cy="621900"/>
          </a:xfrm>
          <a:prstGeom prst="rect">
            <a:avLst/>
          </a:prstGeom>
          <a:solidFill>
            <a:srgbClr val="057DD7"/>
          </a:solidFill>
          <a:ln cap="flat" cmpd="sng" w="9525">
            <a:solidFill>
              <a:srgbClr val="057D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latin typeface="Calibri"/>
                <a:ea typeface="Calibri"/>
                <a:cs typeface="Calibri"/>
                <a:sym typeface="Calibri"/>
              </a:rPr>
              <a:t>GIS/Tree Canopy</a:t>
            </a:r>
            <a:endParaRPr b="1" i="0" sz="1400" u="none" cap="none" strike="noStrike">
              <a:solidFill>
                <a:schemeClr val="lt1"/>
              </a:solidFill>
              <a:latin typeface="Calibri"/>
              <a:ea typeface="Calibri"/>
              <a:cs typeface="Calibri"/>
              <a:sym typeface="Calibri"/>
            </a:endParaRPr>
          </a:p>
        </p:txBody>
      </p:sp>
      <p:cxnSp>
        <p:nvCxnSpPr>
          <p:cNvPr id="156" name="Google Shape;156;p16"/>
          <p:cNvCxnSpPr>
            <a:stCxn id="144" idx="2"/>
            <a:endCxn id="153" idx="0"/>
          </p:cNvCxnSpPr>
          <p:nvPr/>
        </p:nvCxnSpPr>
        <p:spPr>
          <a:xfrm rot="5400000">
            <a:off x="1991644" y="4255960"/>
            <a:ext cx="371100" cy="1830300"/>
          </a:xfrm>
          <a:prstGeom prst="bentConnector3">
            <a:avLst>
              <a:gd fmla="val 49985" name="adj1"/>
            </a:avLst>
          </a:prstGeom>
          <a:noFill/>
          <a:ln cap="flat" cmpd="sng" w="9525">
            <a:solidFill>
              <a:schemeClr val="lt1"/>
            </a:solidFill>
            <a:prstDash val="solid"/>
            <a:round/>
            <a:headEnd len="med" w="med" type="none"/>
            <a:tailEnd len="med" w="med" type="none"/>
          </a:ln>
        </p:spPr>
      </p:cxnSp>
      <p:cxnSp>
        <p:nvCxnSpPr>
          <p:cNvPr id="157" name="Google Shape;157;p16"/>
          <p:cNvCxnSpPr>
            <a:stCxn id="144" idx="2"/>
            <a:endCxn id="154" idx="0"/>
          </p:cNvCxnSpPr>
          <p:nvPr/>
        </p:nvCxnSpPr>
        <p:spPr>
          <a:xfrm flipH="1" rot="-5400000">
            <a:off x="3821944" y="4255960"/>
            <a:ext cx="371100" cy="1830300"/>
          </a:xfrm>
          <a:prstGeom prst="bentConnector3">
            <a:avLst>
              <a:gd fmla="val 49983" name="adj1"/>
            </a:avLst>
          </a:prstGeom>
          <a:noFill/>
          <a:ln cap="flat" cmpd="sng" w="9525">
            <a:solidFill>
              <a:schemeClr val="lt1"/>
            </a:solidFill>
            <a:prstDash val="solid"/>
            <a:round/>
            <a:headEnd len="med" w="med" type="none"/>
            <a:tailEnd len="med" w="med" type="none"/>
          </a:ln>
        </p:spPr>
      </p:cxnSp>
      <p:cxnSp>
        <p:nvCxnSpPr>
          <p:cNvPr id="158" name="Google Shape;158;p16"/>
          <p:cNvCxnSpPr>
            <a:stCxn id="146" idx="2"/>
            <a:endCxn id="151" idx="0"/>
          </p:cNvCxnSpPr>
          <p:nvPr/>
        </p:nvCxnSpPr>
        <p:spPr>
          <a:xfrm rot="5400000">
            <a:off x="8632270" y="4662523"/>
            <a:ext cx="448800" cy="957300"/>
          </a:xfrm>
          <a:prstGeom prst="bentConnector3">
            <a:avLst>
              <a:gd fmla="val 49991" name="adj1"/>
            </a:avLst>
          </a:prstGeom>
          <a:noFill/>
          <a:ln cap="flat" cmpd="sng" w="9525">
            <a:solidFill>
              <a:schemeClr val="lt1"/>
            </a:solidFill>
            <a:prstDash val="solid"/>
            <a:round/>
            <a:headEnd len="med" w="med" type="none"/>
            <a:tailEnd len="med" w="med" type="none"/>
          </a:ln>
        </p:spPr>
      </p:cxnSp>
      <p:cxnSp>
        <p:nvCxnSpPr>
          <p:cNvPr id="159" name="Google Shape;159;p16"/>
          <p:cNvCxnSpPr>
            <a:stCxn id="146" idx="2"/>
            <a:endCxn id="152" idx="0"/>
          </p:cNvCxnSpPr>
          <p:nvPr/>
        </p:nvCxnSpPr>
        <p:spPr>
          <a:xfrm flipH="1" rot="-5400000">
            <a:off x="9561970" y="4690123"/>
            <a:ext cx="452700" cy="906000"/>
          </a:xfrm>
          <a:prstGeom prst="bentConnector3">
            <a:avLst>
              <a:gd fmla="val 50010" name="adj1"/>
            </a:avLst>
          </a:prstGeom>
          <a:noFill/>
          <a:ln cap="flat" cmpd="sng" w="9525">
            <a:solidFill>
              <a:schemeClr val="lt1"/>
            </a:solidFill>
            <a:prstDash val="solid"/>
            <a:round/>
            <a:headEnd len="med" w="med" type="none"/>
            <a:tailEnd len="med" w="med" type="none"/>
          </a:ln>
        </p:spPr>
      </p:cxnSp>
      <p:cxnSp>
        <p:nvCxnSpPr>
          <p:cNvPr id="160" name="Google Shape;160;p16"/>
          <p:cNvCxnSpPr>
            <a:stCxn id="148" idx="1"/>
            <a:endCxn id="147" idx="0"/>
          </p:cNvCxnSpPr>
          <p:nvPr/>
        </p:nvCxnSpPr>
        <p:spPr>
          <a:xfrm flipH="1">
            <a:off x="3092400" y="1951275"/>
            <a:ext cx="1952700" cy="136500"/>
          </a:xfrm>
          <a:prstGeom prst="bentConnector2">
            <a:avLst/>
          </a:prstGeom>
          <a:noFill/>
          <a:ln cap="flat" cmpd="sng" w="9525">
            <a:solidFill>
              <a:schemeClr val="lt1"/>
            </a:solidFill>
            <a:prstDash val="solid"/>
            <a:round/>
            <a:headEnd len="med" w="med" type="none"/>
            <a:tailEnd len="med" w="med" type="none"/>
          </a:ln>
        </p:spPr>
      </p:cxnSp>
      <p:cxnSp>
        <p:nvCxnSpPr>
          <p:cNvPr id="161" name="Google Shape;161;p16"/>
          <p:cNvCxnSpPr>
            <a:stCxn id="148" idx="3"/>
            <a:endCxn id="145" idx="0"/>
          </p:cNvCxnSpPr>
          <p:nvPr/>
        </p:nvCxnSpPr>
        <p:spPr>
          <a:xfrm>
            <a:off x="7299299" y="1951275"/>
            <a:ext cx="2036100" cy="104100"/>
          </a:xfrm>
          <a:prstGeom prst="bentConnector2">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7787163" y="16439"/>
            <a:ext cx="6812335" cy="6825125"/>
          </a:xfrm>
          <a:prstGeom prst="rect">
            <a:avLst/>
          </a:prstGeom>
          <a:noFill/>
          <a:ln>
            <a:noFill/>
          </a:ln>
        </p:spPr>
      </p:pic>
      <p:pic>
        <p:nvPicPr>
          <p:cNvPr id="168" name="Google Shape;168;p17"/>
          <p:cNvPicPr preferRelativeResize="0"/>
          <p:nvPr/>
        </p:nvPicPr>
        <p:blipFill rotWithShape="1">
          <a:blip r:embed="rId4">
            <a:alphaModFix/>
          </a:blip>
          <a:srcRect b="0" l="0" r="0" t="0"/>
          <a:stretch/>
        </p:blipFill>
        <p:spPr>
          <a:xfrm>
            <a:off x="11208987" y="6138938"/>
            <a:ext cx="526125" cy="516275"/>
          </a:xfrm>
          <a:prstGeom prst="rect">
            <a:avLst/>
          </a:prstGeom>
          <a:noFill/>
          <a:ln>
            <a:noFill/>
          </a:ln>
        </p:spPr>
      </p:pic>
      <p:graphicFrame>
        <p:nvGraphicFramePr>
          <p:cNvPr id="169" name="Google Shape;169;p17"/>
          <p:cNvGraphicFramePr/>
          <p:nvPr/>
        </p:nvGraphicFramePr>
        <p:xfrm>
          <a:off x="873525" y="637250"/>
          <a:ext cx="3000000" cy="3000000"/>
        </p:xfrm>
        <a:graphic>
          <a:graphicData uri="http://schemas.openxmlformats.org/drawingml/2006/table">
            <a:tbl>
              <a:tblPr>
                <a:noFill/>
                <a:tableStyleId>{5822195B-2E95-4833-95F6-80ED3D3601ED}</a:tableStyleId>
              </a:tblPr>
              <a:tblGrid>
                <a:gridCol w="1966550"/>
                <a:gridCol w="1966550"/>
                <a:gridCol w="1966550"/>
              </a:tblGrid>
              <a:tr h="596175">
                <a:tc>
                  <a:txBody>
                    <a:bodyPr/>
                    <a:lstStyle/>
                    <a:p>
                      <a:pPr indent="0" lvl="0" marL="0" rtl="0" algn="l">
                        <a:spcBef>
                          <a:spcPts val="0"/>
                        </a:spcBef>
                        <a:spcAft>
                          <a:spcPts val="0"/>
                        </a:spcAft>
                        <a:buNone/>
                      </a:pPr>
                      <a:r>
                        <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057DD7"/>
                    </a:solidFill>
                  </a:tcPr>
                </a:tc>
                <a:tc>
                  <a:txBody>
                    <a:bodyPr/>
                    <a:lstStyle/>
                    <a:p>
                      <a:pPr indent="0" lvl="0" marL="0" rtl="0" algn="ctr">
                        <a:lnSpc>
                          <a:spcPct val="90000"/>
                        </a:lnSpc>
                        <a:spcBef>
                          <a:spcPts val="0"/>
                        </a:spcBef>
                        <a:spcAft>
                          <a:spcPts val="0"/>
                        </a:spcAft>
                        <a:buClr>
                          <a:schemeClr val="dk1"/>
                        </a:buClr>
                        <a:buSzPts val="3021"/>
                        <a:buFont typeface="Calibri"/>
                        <a:buNone/>
                      </a:pPr>
                      <a:r>
                        <a:rPr lang="en-US" sz="1500">
                          <a:solidFill>
                            <a:srgbClr val="32BFEC"/>
                          </a:solidFill>
                          <a:latin typeface="Inter SemiBold"/>
                          <a:ea typeface="Inter SemiBold"/>
                          <a:cs typeface="Inter SemiBold"/>
                          <a:sym typeface="Inter SemiBold"/>
                        </a:rPr>
                        <a:t>HD Map</a:t>
                      </a:r>
                      <a:endParaRPr sz="2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0" lvl="0" marL="0" rtl="0" algn="ctr">
                        <a:lnSpc>
                          <a:spcPct val="90000"/>
                        </a:lnSpc>
                        <a:spcBef>
                          <a:spcPts val="0"/>
                        </a:spcBef>
                        <a:spcAft>
                          <a:spcPts val="0"/>
                        </a:spcAft>
                        <a:buClr>
                          <a:schemeClr val="dk1"/>
                        </a:buClr>
                        <a:buSzPts val="3021"/>
                        <a:buFont typeface="Calibri"/>
                        <a:buNone/>
                      </a:pPr>
                      <a:r>
                        <a:rPr lang="en-US" sz="1500">
                          <a:solidFill>
                            <a:schemeClr val="lt1"/>
                          </a:solidFill>
                          <a:latin typeface="Inter SemiBold"/>
                          <a:ea typeface="Inter SemiBold"/>
                          <a:cs typeface="Inter SemiBold"/>
                          <a:sym typeface="Inter SemiBold"/>
                        </a:rPr>
                        <a:t>Standard Map</a:t>
                      </a:r>
                      <a:endParaRPr sz="2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r>
              <a:tr h="1100650">
                <a:tc>
                  <a:txBody>
                    <a:bodyPr/>
                    <a:lstStyle/>
                    <a:p>
                      <a:pPr indent="0" lvl="0" marL="0" rtl="0" algn="l">
                        <a:lnSpc>
                          <a:spcPct val="90000"/>
                        </a:lnSpc>
                        <a:spcBef>
                          <a:spcPts val="0"/>
                        </a:spcBef>
                        <a:spcAft>
                          <a:spcPts val="0"/>
                        </a:spcAft>
                        <a:buNone/>
                      </a:pPr>
                      <a:r>
                        <a:rPr lang="en-US" sz="1500">
                          <a:solidFill>
                            <a:srgbClr val="32BFEC"/>
                          </a:solidFill>
                          <a:latin typeface="Inter SemiBold"/>
                          <a:ea typeface="Inter SemiBold"/>
                          <a:cs typeface="Inter SemiBold"/>
                          <a:sym typeface="Inter SemiBold"/>
                        </a:rPr>
                        <a:t>Geometry</a:t>
                      </a:r>
                      <a:endParaRPr sz="15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Lane Model</a:t>
                      </a:r>
                      <a:endParaRPr sz="1200">
                        <a:solidFill>
                          <a:srgbClr val="32BFEC"/>
                        </a:solidFill>
                        <a:latin typeface="Calibri"/>
                        <a:ea typeface="Calibri"/>
                        <a:cs typeface="Calibri"/>
                        <a:sym typeface="Calibri"/>
                      </a:endParaRPr>
                    </a:p>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Localization Model</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c>
                  <a:txBody>
                    <a:bodyPr/>
                    <a:lstStyle/>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Basic layout of road infrastructure</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r>
              <a:tr h="1100650">
                <a:tc>
                  <a:txBody>
                    <a:bodyPr/>
                    <a:lstStyle/>
                    <a:p>
                      <a:pPr indent="0" lvl="0" marL="0" rtl="0" algn="l">
                        <a:lnSpc>
                          <a:spcPct val="90000"/>
                        </a:lnSpc>
                        <a:spcBef>
                          <a:spcPts val="0"/>
                        </a:spcBef>
                        <a:spcAft>
                          <a:spcPts val="0"/>
                        </a:spcAft>
                        <a:buNone/>
                      </a:pPr>
                      <a:r>
                        <a:rPr lang="en-US" sz="1500">
                          <a:solidFill>
                            <a:srgbClr val="32BFEC"/>
                          </a:solidFill>
                          <a:latin typeface="Inter SemiBold"/>
                          <a:ea typeface="Inter SemiBold"/>
                          <a:cs typeface="Inter SemiBold"/>
                          <a:sym typeface="Inter SemiBold"/>
                        </a:rPr>
                        <a:t>Semantics</a:t>
                      </a:r>
                      <a:endParaRPr sz="15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Topologies between road elements</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c>
                  <a:txBody>
                    <a:bodyPr/>
                    <a:lstStyle/>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Not Available in Standard Map </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r>
              <a:tr h="584700">
                <a:tc>
                  <a:txBody>
                    <a:bodyPr/>
                    <a:lstStyle/>
                    <a:p>
                      <a:pPr indent="0" lvl="0" marL="0" rtl="0" algn="l">
                        <a:lnSpc>
                          <a:spcPct val="90000"/>
                        </a:lnSpc>
                        <a:spcBef>
                          <a:spcPts val="0"/>
                        </a:spcBef>
                        <a:spcAft>
                          <a:spcPts val="0"/>
                        </a:spcAft>
                        <a:buNone/>
                      </a:pPr>
                      <a:r>
                        <a:rPr lang="en-US" sz="1500">
                          <a:solidFill>
                            <a:srgbClr val="32BFEC"/>
                          </a:solidFill>
                          <a:latin typeface="Inter SemiBold"/>
                          <a:ea typeface="Inter SemiBold"/>
                          <a:cs typeface="Inter SemiBold"/>
                          <a:sym typeface="Inter SemiBold"/>
                        </a:rPr>
                        <a:t>Precision</a:t>
                      </a:r>
                      <a:endParaRPr sz="15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High Precision</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c>
                  <a:txBody>
                    <a:bodyPr/>
                    <a:lstStyle/>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Low Precision</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r>
              <a:tr h="825500">
                <a:tc>
                  <a:txBody>
                    <a:bodyPr/>
                    <a:lstStyle/>
                    <a:p>
                      <a:pPr indent="0" lvl="0" marL="0" rtl="0" algn="l">
                        <a:lnSpc>
                          <a:spcPct val="90000"/>
                        </a:lnSpc>
                        <a:spcBef>
                          <a:spcPts val="0"/>
                        </a:spcBef>
                        <a:spcAft>
                          <a:spcPts val="0"/>
                        </a:spcAft>
                        <a:buNone/>
                      </a:pPr>
                      <a:r>
                        <a:rPr lang="en-US" sz="1500">
                          <a:solidFill>
                            <a:srgbClr val="32BFEC"/>
                          </a:solidFill>
                          <a:latin typeface="Inter SemiBold"/>
                          <a:ea typeface="Inter SemiBold"/>
                          <a:cs typeface="Inter SemiBold"/>
                          <a:sym typeface="Inter SemiBold"/>
                        </a:rPr>
                        <a:t>Format</a:t>
                      </a:r>
                      <a:endParaRPr sz="15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Open Drive</a:t>
                      </a:r>
                      <a:endParaRPr sz="1200">
                        <a:solidFill>
                          <a:srgbClr val="32BFEC"/>
                        </a:solidFill>
                        <a:latin typeface="Calibri"/>
                        <a:ea typeface="Calibri"/>
                        <a:cs typeface="Calibri"/>
                        <a:sym typeface="Calibri"/>
                      </a:endParaRPr>
                    </a:p>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LaneLet2</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c>
                  <a:txBody>
                    <a:bodyPr/>
                    <a:lstStyle/>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Geojson</a:t>
                      </a:r>
                      <a:endParaRPr sz="1200">
                        <a:solidFill>
                          <a:schemeClr val="lt1"/>
                        </a:solidFill>
                        <a:latin typeface="Calibri"/>
                        <a:ea typeface="Calibri"/>
                        <a:cs typeface="Calibri"/>
                        <a:sym typeface="Calibri"/>
                      </a:endParaRPr>
                    </a:p>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Shapefile</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r>
              <a:tr h="1375825">
                <a:tc>
                  <a:txBody>
                    <a:bodyPr/>
                    <a:lstStyle/>
                    <a:p>
                      <a:pPr indent="0" lvl="0" marL="0" rtl="0" algn="l">
                        <a:lnSpc>
                          <a:spcPct val="90000"/>
                        </a:lnSpc>
                        <a:spcBef>
                          <a:spcPts val="0"/>
                        </a:spcBef>
                        <a:spcAft>
                          <a:spcPts val="0"/>
                        </a:spcAft>
                        <a:buNone/>
                      </a:pPr>
                      <a:r>
                        <a:rPr lang="en-US" sz="1500">
                          <a:solidFill>
                            <a:srgbClr val="32BFEC"/>
                          </a:solidFill>
                          <a:latin typeface="Inter SemiBold"/>
                          <a:ea typeface="Inter SemiBold"/>
                          <a:cs typeface="Inter SemiBold"/>
                          <a:sym typeface="Inter SemiBold"/>
                        </a:rPr>
                        <a:t>Purpose</a:t>
                      </a:r>
                      <a:endParaRPr sz="1500"/>
                    </a:p>
                  </a:txBody>
                  <a:tcPr marT="91425" marB="91425" marR="91425" marL="91425" anchor="ctr">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solidFill>
                      <a:srgbClr val="3F4A50"/>
                    </a:solidFill>
                  </a:tcPr>
                </a:tc>
                <a:tc>
                  <a:txBody>
                    <a:bodyPr/>
                    <a:lstStyle/>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Localization</a:t>
                      </a:r>
                      <a:endParaRPr sz="1200">
                        <a:solidFill>
                          <a:srgbClr val="32BFEC"/>
                        </a:solidFill>
                        <a:latin typeface="Calibri"/>
                        <a:ea typeface="Calibri"/>
                        <a:cs typeface="Calibri"/>
                        <a:sym typeface="Calibri"/>
                      </a:endParaRPr>
                    </a:p>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Perception</a:t>
                      </a:r>
                      <a:endParaRPr sz="1200">
                        <a:solidFill>
                          <a:srgbClr val="32BFEC"/>
                        </a:solidFill>
                        <a:latin typeface="Calibri"/>
                        <a:ea typeface="Calibri"/>
                        <a:cs typeface="Calibri"/>
                        <a:sym typeface="Calibri"/>
                      </a:endParaRPr>
                    </a:p>
                    <a:p>
                      <a:pPr indent="-304800" lvl="0" marL="457200" rtl="0" algn="l">
                        <a:spcBef>
                          <a:spcPts val="0"/>
                        </a:spcBef>
                        <a:spcAft>
                          <a:spcPts val="0"/>
                        </a:spcAft>
                        <a:buClr>
                          <a:srgbClr val="32BFEC"/>
                        </a:buClr>
                        <a:buSzPts val="1200"/>
                        <a:buFont typeface="Calibri"/>
                        <a:buChar char="●"/>
                      </a:pPr>
                      <a:r>
                        <a:rPr lang="en-US" sz="1200">
                          <a:solidFill>
                            <a:srgbClr val="32BFEC"/>
                          </a:solidFill>
                          <a:latin typeface="Calibri"/>
                          <a:ea typeface="Calibri"/>
                          <a:cs typeface="Calibri"/>
                          <a:sym typeface="Calibri"/>
                        </a:rPr>
                        <a:t>Lane-Level Navigation</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c>
                  <a:txBody>
                    <a:bodyPr/>
                    <a:lstStyle/>
                    <a:p>
                      <a:pPr indent="-304800" lvl="0" marL="457200" rtl="0" algn="l">
                        <a:spcBef>
                          <a:spcPts val="0"/>
                        </a:spcBef>
                        <a:spcAft>
                          <a:spcPts val="0"/>
                        </a:spcAft>
                        <a:buClr>
                          <a:schemeClr val="lt1"/>
                        </a:buClr>
                        <a:buSzPts val="1200"/>
                        <a:buFont typeface="Calibri"/>
                        <a:buChar char="●"/>
                      </a:pPr>
                      <a:r>
                        <a:rPr lang="en-US" sz="1200">
                          <a:solidFill>
                            <a:schemeClr val="lt1"/>
                          </a:solidFill>
                          <a:latin typeface="Calibri"/>
                          <a:ea typeface="Calibri"/>
                          <a:cs typeface="Calibri"/>
                          <a:sym typeface="Calibri"/>
                        </a:rPr>
                        <a:t>Urban Planning</a:t>
                      </a:r>
                      <a:endParaRPr/>
                    </a:p>
                  </a:txBody>
                  <a:tcPr marT="91425" marB="91425" marR="91425" marL="91425">
                    <a:lnL cap="flat" cmpd="sng" w="9525">
                      <a:solidFill>
                        <a:srgbClr val="057DD7"/>
                      </a:solidFill>
                      <a:prstDash val="solid"/>
                      <a:round/>
                      <a:headEnd len="sm" w="sm" type="none"/>
                      <a:tailEnd len="sm" w="sm" type="none"/>
                    </a:lnL>
                    <a:lnR cap="flat" cmpd="sng" w="9525">
                      <a:solidFill>
                        <a:srgbClr val="057DD7"/>
                      </a:solidFill>
                      <a:prstDash val="solid"/>
                      <a:round/>
                      <a:headEnd len="sm" w="sm" type="none"/>
                      <a:tailEnd len="sm" w="sm" type="none"/>
                    </a:lnR>
                    <a:lnT cap="flat" cmpd="sng" w="9525">
                      <a:solidFill>
                        <a:srgbClr val="057DD7"/>
                      </a:solidFill>
                      <a:prstDash val="solid"/>
                      <a:round/>
                      <a:headEnd len="sm" w="sm" type="none"/>
                      <a:tailEnd len="sm" w="sm" type="none"/>
                    </a:lnT>
                    <a:lnB cap="flat" cmpd="sng" w="9525">
                      <a:solidFill>
                        <a:srgbClr val="057DD7"/>
                      </a:solidFill>
                      <a:prstDash val="solid"/>
                      <a:round/>
                      <a:headEnd len="sm" w="sm" type="none"/>
                      <a:tailEnd len="sm" w="sm" type="none"/>
                    </a:lnB>
                  </a:tcPr>
                </a:tc>
              </a:tr>
            </a:tbl>
          </a:graphicData>
        </a:graphic>
      </p:graphicFrame>
      <p:pic>
        <p:nvPicPr>
          <p:cNvPr id="170" name="Google Shape;170;p17"/>
          <p:cNvPicPr preferRelativeResize="0"/>
          <p:nvPr/>
        </p:nvPicPr>
        <p:blipFill>
          <a:blip r:embed="rId5">
            <a:alphaModFix/>
          </a:blip>
          <a:stretch>
            <a:fillRect/>
          </a:stretch>
        </p:blipFill>
        <p:spPr>
          <a:xfrm>
            <a:off x="1298825" y="914400"/>
            <a:ext cx="975550" cy="20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Background pattern&#10;&#10;Description automatically generated" id="176" name="Google Shape;176;p18"/>
          <p:cNvPicPr preferRelativeResize="0"/>
          <p:nvPr/>
        </p:nvPicPr>
        <p:blipFill rotWithShape="1">
          <a:blip r:embed="rId3">
            <a:alphaModFix/>
          </a:blip>
          <a:srcRect b="0" l="0" r="0" t="0"/>
          <a:stretch/>
        </p:blipFill>
        <p:spPr>
          <a:xfrm>
            <a:off x="-65700" y="-1075"/>
            <a:ext cx="12336675" cy="6860152"/>
          </a:xfrm>
          <a:prstGeom prst="rect">
            <a:avLst/>
          </a:prstGeom>
          <a:noFill/>
          <a:ln>
            <a:noFill/>
          </a:ln>
        </p:spPr>
      </p:pic>
      <p:sp>
        <p:nvSpPr>
          <p:cNvPr id="177" name="Google Shape;177;p18"/>
          <p:cNvSpPr txBox="1"/>
          <p:nvPr/>
        </p:nvSpPr>
        <p:spPr>
          <a:xfrm>
            <a:off x="1786274" y="299120"/>
            <a:ext cx="9144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u="none" cap="none" strike="noStrike">
                <a:solidFill>
                  <a:schemeClr val="lt1"/>
                </a:solidFill>
                <a:latin typeface="Calibri"/>
                <a:ea typeface="Calibri"/>
                <a:cs typeface="Calibri"/>
                <a:sym typeface="Calibri"/>
              </a:rPr>
              <a:t>Examples of Delivered Projects  </a:t>
            </a:r>
            <a:endParaRPr b="1" sz="1800">
              <a:solidFill>
                <a:schemeClr val="lt1"/>
              </a:solidFill>
              <a:latin typeface="Calibri"/>
              <a:ea typeface="Calibri"/>
              <a:cs typeface="Calibri"/>
              <a:sym typeface="Calibri"/>
            </a:endParaRPr>
          </a:p>
        </p:txBody>
      </p:sp>
      <p:grpSp>
        <p:nvGrpSpPr>
          <p:cNvPr id="178" name="Google Shape;178;p18"/>
          <p:cNvGrpSpPr/>
          <p:nvPr/>
        </p:nvGrpSpPr>
        <p:grpSpPr>
          <a:xfrm>
            <a:off x="2121672" y="1610861"/>
            <a:ext cx="7948656" cy="4471121"/>
            <a:chOff x="974627" y="1780047"/>
            <a:chExt cx="7948656" cy="4471121"/>
          </a:xfrm>
        </p:grpSpPr>
        <p:grpSp>
          <p:nvGrpSpPr>
            <p:cNvPr id="179" name="Google Shape;179;p18"/>
            <p:cNvGrpSpPr/>
            <p:nvPr/>
          </p:nvGrpSpPr>
          <p:grpSpPr>
            <a:xfrm>
              <a:off x="974627" y="1780047"/>
              <a:ext cx="7948656" cy="4471121"/>
              <a:chOff x="974627" y="1780047"/>
              <a:chExt cx="7948656" cy="4471121"/>
            </a:xfrm>
          </p:grpSpPr>
          <p:pic>
            <p:nvPicPr>
              <p:cNvPr id="180" name="Google Shape;180;p18"/>
              <p:cNvPicPr preferRelativeResize="0"/>
              <p:nvPr/>
            </p:nvPicPr>
            <p:blipFill rotWithShape="1">
              <a:blip r:embed="rId4">
                <a:alphaModFix/>
              </a:blip>
              <a:srcRect b="0" l="0" r="0" t="0"/>
              <a:stretch/>
            </p:blipFill>
            <p:spPr>
              <a:xfrm>
                <a:off x="974627" y="1780047"/>
                <a:ext cx="7948656" cy="4471121"/>
              </a:xfrm>
              <a:prstGeom prst="rect">
                <a:avLst/>
              </a:prstGeom>
              <a:noFill/>
              <a:ln>
                <a:noFill/>
              </a:ln>
            </p:spPr>
          </p:pic>
          <p:pic>
            <p:nvPicPr>
              <p:cNvPr id="181" name="Google Shape;181;p18"/>
              <p:cNvPicPr preferRelativeResize="0"/>
              <p:nvPr/>
            </p:nvPicPr>
            <p:blipFill rotWithShape="1">
              <a:blip r:embed="rId5">
                <a:alphaModFix/>
              </a:blip>
              <a:srcRect b="0" l="0" r="0" t="0"/>
              <a:stretch/>
            </p:blipFill>
            <p:spPr>
              <a:xfrm>
                <a:off x="1305639" y="5239376"/>
                <a:ext cx="4453789" cy="909315"/>
              </a:xfrm>
              <a:prstGeom prst="rect">
                <a:avLst/>
              </a:prstGeom>
              <a:noFill/>
              <a:ln>
                <a:noFill/>
              </a:ln>
            </p:spPr>
          </p:pic>
        </p:grpSp>
        <p:sp>
          <p:nvSpPr>
            <p:cNvPr id="182" name="Google Shape;182;p18"/>
            <p:cNvSpPr txBox="1"/>
            <p:nvPr/>
          </p:nvSpPr>
          <p:spPr>
            <a:xfrm>
              <a:off x="1177055" y="1978883"/>
              <a:ext cx="754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Magna in Birmingham, MI </a:t>
              </a:r>
              <a:endParaRPr/>
            </a:p>
          </p:txBody>
        </p:sp>
      </p:grpSp>
      <p:grpSp>
        <p:nvGrpSpPr>
          <p:cNvPr id="183" name="Google Shape;183;p18"/>
          <p:cNvGrpSpPr/>
          <p:nvPr/>
        </p:nvGrpSpPr>
        <p:grpSpPr>
          <a:xfrm>
            <a:off x="2296847" y="1484021"/>
            <a:ext cx="7772400" cy="4745100"/>
            <a:chOff x="4739896" y="375135"/>
            <a:chExt cx="7772400" cy="4745100"/>
          </a:xfrm>
        </p:grpSpPr>
        <p:pic>
          <p:nvPicPr>
            <p:cNvPr descr="A map of a city&#10;&#10;Description automatically generated" id="184" name="Google Shape;184;p18"/>
            <p:cNvPicPr preferRelativeResize="0"/>
            <p:nvPr/>
          </p:nvPicPr>
          <p:blipFill rotWithShape="1">
            <a:blip r:embed="rId6">
              <a:alphaModFix/>
            </a:blip>
            <a:srcRect b="0" l="0" r="0" t="0"/>
            <a:stretch/>
          </p:blipFill>
          <p:spPr>
            <a:xfrm>
              <a:off x="4739896" y="375135"/>
              <a:ext cx="7772400" cy="4745100"/>
            </a:xfrm>
            <a:prstGeom prst="roundRect">
              <a:avLst>
                <a:gd fmla="val 16667" name="adj"/>
              </a:avLst>
            </a:prstGeom>
            <a:noFill/>
            <a:ln>
              <a:noFill/>
            </a:ln>
          </p:spPr>
        </p:pic>
        <p:pic>
          <p:nvPicPr>
            <p:cNvPr descr="Vehicles — Superpedestrian" id="185" name="Google Shape;185;p18"/>
            <p:cNvPicPr preferRelativeResize="0"/>
            <p:nvPr/>
          </p:nvPicPr>
          <p:blipFill rotWithShape="1">
            <a:blip r:embed="rId7">
              <a:alphaModFix/>
            </a:blip>
            <a:srcRect b="0" l="0" r="0" t="0"/>
            <a:stretch/>
          </p:blipFill>
          <p:spPr>
            <a:xfrm>
              <a:off x="5300193" y="1830152"/>
              <a:ext cx="3052154" cy="3017228"/>
            </a:xfrm>
            <a:prstGeom prst="rect">
              <a:avLst/>
            </a:prstGeom>
            <a:noFill/>
            <a:ln>
              <a:noFill/>
            </a:ln>
          </p:spPr>
        </p:pic>
        <p:sp>
          <p:nvSpPr>
            <p:cNvPr id="186" name="Google Shape;186;p18"/>
            <p:cNvSpPr txBox="1"/>
            <p:nvPr/>
          </p:nvSpPr>
          <p:spPr>
            <a:xfrm>
              <a:off x="4968496" y="571101"/>
              <a:ext cx="754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Super Pedestrian in Chicago, IL </a:t>
              </a:r>
              <a:endParaRPr/>
            </a:p>
          </p:txBody>
        </p:sp>
      </p:grpSp>
      <p:grpSp>
        <p:nvGrpSpPr>
          <p:cNvPr id="187" name="Google Shape;187;p18"/>
          <p:cNvGrpSpPr/>
          <p:nvPr/>
        </p:nvGrpSpPr>
        <p:grpSpPr>
          <a:xfrm>
            <a:off x="2538158" y="1461538"/>
            <a:ext cx="7862464" cy="4802400"/>
            <a:chOff x="2708165" y="984219"/>
            <a:chExt cx="7862464" cy="4802400"/>
          </a:xfrm>
        </p:grpSpPr>
        <p:pic>
          <p:nvPicPr>
            <p:cNvPr descr="A map of a city&#10;&#10;Description automatically generated" id="188" name="Google Shape;188;p18"/>
            <p:cNvPicPr preferRelativeResize="0"/>
            <p:nvPr/>
          </p:nvPicPr>
          <p:blipFill rotWithShape="1">
            <a:blip r:embed="rId8">
              <a:alphaModFix/>
            </a:blip>
            <a:srcRect b="0" l="0" r="0" t="0"/>
            <a:stretch/>
          </p:blipFill>
          <p:spPr>
            <a:xfrm>
              <a:off x="2708165" y="984219"/>
              <a:ext cx="7050600" cy="4802400"/>
            </a:xfrm>
            <a:prstGeom prst="roundRect">
              <a:avLst>
                <a:gd fmla="val 16667" name="adj"/>
              </a:avLst>
            </a:prstGeom>
            <a:noFill/>
            <a:ln>
              <a:noFill/>
            </a:ln>
          </p:spPr>
        </p:pic>
        <p:sp>
          <p:nvSpPr>
            <p:cNvPr id="189" name="Google Shape;189;p18"/>
            <p:cNvSpPr txBox="1"/>
            <p:nvPr/>
          </p:nvSpPr>
          <p:spPr>
            <a:xfrm>
              <a:off x="3026829" y="1401161"/>
              <a:ext cx="754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Oakville, ON </a:t>
              </a:r>
              <a:endParaRPr/>
            </a:p>
          </p:txBody>
        </p:sp>
        <p:pic>
          <p:nvPicPr>
            <p:cNvPr descr="Town of Oakville | Oakville ON" id="190" name="Google Shape;190;p18"/>
            <p:cNvPicPr preferRelativeResize="0"/>
            <p:nvPr/>
          </p:nvPicPr>
          <p:blipFill rotWithShape="1">
            <a:blip r:embed="rId9">
              <a:alphaModFix/>
            </a:blip>
            <a:srcRect b="0" l="0" r="0" t="0"/>
            <a:stretch/>
          </p:blipFill>
          <p:spPr>
            <a:xfrm>
              <a:off x="3153760" y="4028089"/>
              <a:ext cx="1428750" cy="1428750"/>
            </a:xfrm>
            <a:prstGeom prst="rect">
              <a:avLst/>
            </a:prstGeom>
            <a:noFill/>
            <a:ln>
              <a:noFill/>
            </a:ln>
          </p:spPr>
        </p:pic>
      </p:grpSp>
      <p:grpSp>
        <p:nvGrpSpPr>
          <p:cNvPr id="191" name="Google Shape;191;p18"/>
          <p:cNvGrpSpPr/>
          <p:nvPr/>
        </p:nvGrpSpPr>
        <p:grpSpPr>
          <a:xfrm>
            <a:off x="2340793" y="1510371"/>
            <a:ext cx="7903629" cy="4446000"/>
            <a:chOff x="2209800" y="1206051"/>
            <a:chExt cx="7903629" cy="4446000"/>
          </a:xfrm>
        </p:grpSpPr>
        <p:pic>
          <p:nvPicPr>
            <p:cNvPr descr="A map of a city&#10;&#10;Description automatically generated" id="192" name="Google Shape;192;p18"/>
            <p:cNvPicPr preferRelativeResize="0"/>
            <p:nvPr/>
          </p:nvPicPr>
          <p:blipFill rotWithShape="1">
            <a:blip r:embed="rId10">
              <a:alphaModFix/>
            </a:blip>
            <a:srcRect b="0" l="0" r="0" t="0"/>
            <a:stretch/>
          </p:blipFill>
          <p:spPr>
            <a:xfrm>
              <a:off x="2209800" y="1206051"/>
              <a:ext cx="7772400" cy="4446000"/>
            </a:xfrm>
            <a:prstGeom prst="roundRect">
              <a:avLst>
                <a:gd fmla="val 16667" name="adj"/>
              </a:avLst>
            </a:prstGeom>
            <a:noFill/>
            <a:ln>
              <a:noFill/>
            </a:ln>
          </p:spPr>
        </p:pic>
        <p:sp>
          <p:nvSpPr>
            <p:cNvPr id="193" name="Google Shape;193;p18"/>
            <p:cNvSpPr txBox="1"/>
            <p:nvPr/>
          </p:nvSpPr>
          <p:spPr>
            <a:xfrm>
              <a:off x="2569629" y="1416927"/>
              <a:ext cx="754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Mountain View, CL </a:t>
              </a:r>
              <a:endParaRPr/>
            </a:p>
          </p:txBody>
        </p:sp>
        <p:pic>
          <p:nvPicPr>
            <p:cNvPr descr="City of Mountain View | Mountain View CA" id="194" name="Google Shape;194;p18"/>
            <p:cNvPicPr preferRelativeResize="0"/>
            <p:nvPr/>
          </p:nvPicPr>
          <p:blipFill rotWithShape="1">
            <a:blip r:embed="rId11">
              <a:alphaModFix/>
            </a:blip>
            <a:srcRect b="0" l="0" r="0" t="0"/>
            <a:stretch/>
          </p:blipFill>
          <p:spPr>
            <a:xfrm>
              <a:off x="2428547" y="3880943"/>
              <a:ext cx="1560000" cy="1560000"/>
            </a:xfrm>
            <a:prstGeom prst="ellipse">
              <a:avLst/>
            </a:prstGeom>
            <a:noFill/>
            <a:ln>
              <a:noFill/>
            </a:ln>
          </p:spPr>
        </p:pic>
      </p:grpSp>
      <p:grpSp>
        <p:nvGrpSpPr>
          <p:cNvPr id="195" name="Google Shape;195;p18"/>
          <p:cNvGrpSpPr/>
          <p:nvPr/>
        </p:nvGrpSpPr>
        <p:grpSpPr>
          <a:xfrm>
            <a:off x="902935" y="1115175"/>
            <a:ext cx="10659533" cy="4828422"/>
            <a:chOff x="1380067" y="1401022"/>
            <a:chExt cx="10659533" cy="4828422"/>
          </a:xfrm>
        </p:grpSpPr>
        <p:grpSp>
          <p:nvGrpSpPr>
            <p:cNvPr id="196" name="Google Shape;196;p18"/>
            <p:cNvGrpSpPr/>
            <p:nvPr/>
          </p:nvGrpSpPr>
          <p:grpSpPr>
            <a:xfrm>
              <a:off x="1380067" y="1401022"/>
              <a:ext cx="10659533" cy="4828422"/>
              <a:chOff x="1380067" y="1401022"/>
              <a:chExt cx="10659533" cy="4828422"/>
            </a:xfrm>
          </p:grpSpPr>
          <p:pic>
            <p:nvPicPr>
              <p:cNvPr descr="A road with signs on it&#10;&#10;Description automatically generated" id="197" name="Google Shape;197;p18"/>
              <p:cNvPicPr preferRelativeResize="0"/>
              <p:nvPr/>
            </p:nvPicPr>
            <p:blipFill rotWithShape="1">
              <a:blip r:embed="rId12">
                <a:alphaModFix/>
              </a:blip>
              <a:srcRect b="0" l="0" r="0" t="0"/>
              <a:stretch/>
            </p:blipFill>
            <p:spPr>
              <a:xfrm>
                <a:off x="4267200" y="2901844"/>
                <a:ext cx="7772400" cy="3327600"/>
              </a:xfrm>
              <a:prstGeom prst="roundRect">
                <a:avLst>
                  <a:gd fmla="val 16667" name="adj"/>
                </a:avLst>
              </a:prstGeom>
              <a:noFill/>
              <a:ln>
                <a:noFill/>
              </a:ln>
            </p:spPr>
          </p:pic>
          <p:pic>
            <p:nvPicPr>
              <p:cNvPr descr="A street lights on a road&#10;&#10;Description automatically generated" id="198" name="Google Shape;198;p18"/>
              <p:cNvPicPr preferRelativeResize="0"/>
              <p:nvPr/>
            </p:nvPicPr>
            <p:blipFill rotWithShape="1">
              <a:blip r:embed="rId13">
                <a:alphaModFix/>
              </a:blip>
              <a:srcRect b="0" l="0" r="0" t="0"/>
              <a:stretch/>
            </p:blipFill>
            <p:spPr>
              <a:xfrm>
                <a:off x="1380067" y="3609525"/>
                <a:ext cx="6393000" cy="2277600"/>
              </a:xfrm>
              <a:prstGeom prst="roundRect">
                <a:avLst>
                  <a:gd fmla="val 16667" name="adj"/>
                </a:avLst>
              </a:prstGeom>
              <a:noFill/>
              <a:ln>
                <a:noFill/>
              </a:ln>
            </p:spPr>
          </p:pic>
          <p:pic>
            <p:nvPicPr>
              <p:cNvPr descr="A road with traffic lights&#10;&#10;Description automatically generated" id="199" name="Google Shape;199;p18"/>
              <p:cNvPicPr preferRelativeResize="0"/>
              <p:nvPr/>
            </p:nvPicPr>
            <p:blipFill rotWithShape="1">
              <a:blip r:embed="rId14">
                <a:alphaModFix/>
              </a:blip>
              <a:srcRect b="0" l="0" r="0" t="0"/>
              <a:stretch/>
            </p:blipFill>
            <p:spPr>
              <a:xfrm>
                <a:off x="1380067" y="1401022"/>
                <a:ext cx="7772400" cy="2688000"/>
              </a:xfrm>
              <a:prstGeom prst="roundRect">
                <a:avLst>
                  <a:gd fmla="val 16667" name="adj"/>
                </a:avLst>
              </a:prstGeom>
              <a:noFill/>
              <a:ln>
                <a:noFill/>
              </a:ln>
            </p:spPr>
          </p:pic>
          <p:pic>
            <p:nvPicPr>
              <p:cNvPr descr="The MathWorks Logo is an Eigenfunction of the Wave Equation - MATLAB &amp;  Simulink" id="200" name="Google Shape;200;p18"/>
              <p:cNvPicPr preferRelativeResize="0"/>
              <p:nvPr/>
            </p:nvPicPr>
            <p:blipFill rotWithShape="1">
              <a:blip r:embed="rId15">
                <a:alphaModFix/>
              </a:blip>
              <a:srcRect b="0" l="0" r="0" t="0"/>
              <a:stretch/>
            </p:blipFill>
            <p:spPr>
              <a:xfrm>
                <a:off x="1380067" y="3865508"/>
                <a:ext cx="2104824" cy="1838855"/>
              </a:xfrm>
              <a:prstGeom prst="rect">
                <a:avLst/>
              </a:prstGeom>
              <a:noFill/>
              <a:ln>
                <a:noFill/>
              </a:ln>
            </p:spPr>
          </p:pic>
        </p:grpSp>
        <p:sp>
          <p:nvSpPr>
            <p:cNvPr id="201" name="Google Shape;201;p18"/>
            <p:cNvSpPr txBox="1"/>
            <p:nvPr/>
          </p:nvSpPr>
          <p:spPr>
            <a:xfrm>
              <a:off x="1494367" y="1524960"/>
              <a:ext cx="75438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Mathworks for 3D built cities</a:t>
              </a:r>
              <a:endParaRPr/>
            </a:p>
          </p:txBody>
        </p:sp>
      </p:grpSp>
      <p:grpSp>
        <p:nvGrpSpPr>
          <p:cNvPr id="202" name="Google Shape;202;p18"/>
          <p:cNvGrpSpPr/>
          <p:nvPr/>
        </p:nvGrpSpPr>
        <p:grpSpPr>
          <a:xfrm>
            <a:off x="1786275" y="1230925"/>
            <a:ext cx="9596700" cy="4596913"/>
            <a:chOff x="1563950" y="1130575"/>
            <a:chExt cx="9596700" cy="4596913"/>
          </a:xfrm>
        </p:grpSpPr>
        <p:pic>
          <p:nvPicPr>
            <p:cNvPr id="203" name="Google Shape;203;p18"/>
            <p:cNvPicPr preferRelativeResize="0"/>
            <p:nvPr/>
          </p:nvPicPr>
          <p:blipFill>
            <a:blip r:embed="rId16">
              <a:alphaModFix/>
            </a:blip>
            <a:stretch>
              <a:fillRect/>
            </a:stretch>
          </p:blipFill>
          <p:spPr>
            <a:xfrm>
              <a:off x="1563950" y="1130588"/>
              <a:ext cx="9596700" cy="4596900"/>
            </a:xfrm>
            <a:prstGeom prst="roundRect">
              <a:avLst>
                <a:gd fmla="val 16667" name="adj"/>
              </a:avLst>
            </a:prstGeom>
            <a:noFill/>
            <a:ln>
              <a:noFill/>
            </a:ln>
          </p:spPr>
        </p:pic>
        <p:pic>
          <p:nvPicPr>
            <p:cNvPr id="204" name="Google Shape;204;p18"/>
            <p:cNvPicPr preferRelativeResize="0"/>
            <p:nvPr/>
          </p:nvPicPr>
          <p:blipFill>
            <a:blip r:embed="rId17">
              <a:alphaModFix/>
            </a:blip>
            <a:stretch>
              <a:fillRect/>
            </a:stretch>
          </p:blipFill>
          <p:spPr>
            <a:xfrm>
              <a:off x="1929247" y="3832358"/>
              <a:ext cx="1038900" cy="1575600"/>
            </a:xfrm>
            <a:prstGeom prst="roundRect">
              <a:avLst>
                <a:gd fmla="val 16667" name="adj"/>
              </a:avLst>
            </a:prstGeom>
            <a:noFill/>
            <a:ln>
              <a:noFill/>
            </a:ln>
          </p:spPr>
        </p:pic>
        <p:sp>
          <p:nvSpPr>
            <p:cNvPr id="205" name="Google Shape;205;p18"/>
            <p:cNvSpPr txBox="1"/>
            <p:nvPr/>
          </p:nvSpPr>
          <p:spPr>
            <a:xfrm>
              <a:off x="2089075" y="1130575"/>
              <a:ext cx="87102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highlight>
                    <a:srgbClr val="FFFF00"/>
                  </a:highlight>
                  <a:latin typeface="Calibri"/>
                  <a:ea typeface="Calibri"/>
                  <a:cs typeface="Calibri"/>
                  <a:sym typeface="Calibri"/>
                </a:rPr>
                <a:t>Qualicum Beach - Tree Canopy Extraction </a:t>
              </a:r>
              <a:endParaRPr b="1" sz="3200">
                <a:solidFill>
                  <a:schemeClr val="dk1"/>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b="1" sz="3200">
                <a:solidFill>
                  <a:schemeClr val="dk1"/>
                </a:solidFill>
                <a:highlight>
                  <a:srgbClr val="FFFF00"/>
                </a:highlight>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78"/>
                                        </p:tgtEl>
                                      </p:cBhvr>
                                    </p:animEffect>
                                    <p:set>
                                      <p:cBhvr>
                                        <p:cTn dur="1" fill="hold">
                                          <p:stCondLst>
                                            <p:cond delay="500"/>
                                          </p:stCondLst>
                                        </p:cTn>
                                        <p:tgtEl>
                                          <p:spTgt spid="1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3"/>
                                        </p:tgtEl>
                                      </p:cBhvr>
                                    </p:animEffect>
                                    <p:set>
                                      <p:cBhvr>
                                        <p:cTn dur="1" fill="hold">
                                          <p:stCondLst>
                                            <p:cond delay="500"/>
                                          </p:stCondLst>
                                        </p:cTn>
                                        <p:tgtEl>
                                          <p:spTgt spid="1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7"/>
                                        </p:tgtEl>
                                      </p:cBhvr>
                                    </p:animEffect>
                                    <p:set>
                                      <p:cBhvr>
                                        <p:cTn dur="1" fill="hold">
                                          <p:stCondLst>
                                            <p:cond delay="500"/>
                                          </p:stCondLst>
                                        </p:cTn>
                                        <p:tgtEl>
                                          <p:spTgt spid="1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91"/>
                                        </p:tgtEl>
                                      </p:cBhvr>
                                    </p:animEffect>
                                    <p:set>
                                      <p:cBhvr>
                                        <p:cTn dur="1" fill="hold">
                                          <p:stCondLst>
                                            <p:cond delay="500"/>
                                          </p:stCondLst>
                                        </p:cTn>
                                        <p:tgtEl>
                                          <p:spTgt spid="1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02"/>
                                        </p:tgtEl>
                                      </p:cBhvr>
                                    </p:animEffect>
                                    <p:set>
                                      <p:cBhvr>
                                        <p:cTn dur="1" fill="hold">
                                          <p:stCondLst>
                                            <p:cond delay="1000"/>
                                          </p:stCondLst>
                                        </p:cTn>
                                        <p:tgtEl>
                                          <p:spTgt spid="2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2B31"/>
        </a:solidFill>
      </p:bgPr>
    </p:bg>
    <p:spTree>
      <p:nvGrpSpPr>
        <p:cNvPr id="210" name="Shape 210"/>
        <p:cNvGrpSpPr/>
        <p:nvPr/>
      </p:nvGrpSpPr>
      <p:grpSpPr>
        <a:xfrm>
          <a:off x="0" y="0"/>
          <a:ext cx="0" cy="0"/>
          <a:chOff x="0" y="0"/>
          <a:chExt cx="0" cy="0"/>
        </a:xfrm>
      </p:grpSpPr>
      <p:sp>
        <p:nvSpPr>
          <p:cNvPr id="211" name="Google Shape;211;p19"/>
          <p:cNvSpPr txBox="1"/>
          <p:nvPr/>
        </p:nvSpPr>
        <p:spPr>
          <a:xfrm>
            <a:off x="358350" y="310199"/>
            <a:ext cx="11475300" cy="7473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2800">
                <a:solidFill>
                  <a:schemeClr val="lt1"/>
                </a:solidFill>
                <a:latin typeface="Inter SemiBold"/>
                <a:ea typeface="Inter SemiBold"/>
                <a:cs typeface="Inter SemiBold"/>
                <a:sym typeface="Inter SemiBold"/>
              </a:rPr>
              <a:t>HD Mapping</a:t>
            </a:r>
            <a:r>
              <a:rPr lang="en-US" sz="2800">
                <a:solidFill>
                  <a:schemeClr val="lt1"/>
                </a:solidFill>
                <a:latin typeface="Inter SemiBold"/>
                <a:ea typeface="Inter SemiBold"/>
                <a:cs typeface="Inter SemiBold"/>
                <a:sym typeface="Inter SemiBold"/>
              </a:rPr>
              <a:t> Applications in Kitchener</a:t>
            </a:r>
            <a:endParaRPr sz="2800">
              <a:solidFill>
                <a:srgbClr val="FFFFFF"/>
              </a:solidFill>
              <a:latin typeface="Inter SemiBold"/>
              <a:ea typeface="Inter SemiBold"/>
              <a:cs typeface="Inter SemiBold"/>
              <a:sym typeface="Inter SemiBold"/>
            </a:endParaRPr>
          </a:p>
        </p:txBody>
      </p:sp>
      <p:pic>
        <p:nvPicPr>
          <p:cNvPr id="212" name="Google Shape;212;p19"/>
          <p:cNvPicPr preferRelativeResize="0"/>
          <p:nvPr/>
        </p:nvPicPr>
        <p:blipFill rotWithShape="1">
          <a:blip r:embed="rId3">
            <a:alphaModFix/>
          </a:blip>
          <a:srcRect b="0" l="0" r="0" t="0"/>
          <a:stretch/>
        </p:blipFill>
        <p:spPr>
          <a:xfrm>
            <a:off x="11208687" y="6151975"/>
            <a:ext cx="526125" cy="516275"/>
          </a:xfrm>
          <a:prstGeom prst="rect">
            <a:avLst/>
          </a:prstGeom>
          <a:noFill/>
          <a:ln>
            <a:noFill/>
          </a:ln>
        </p:spPr>
      </p:pic>
      <p:sp>
        <p:nvSpPr>
          <p:cNvPr id="213" name="Google Shape;213;p19"/>
          <p:cNvSpPr txBox="1"/>
          <p:nvPr/>
        </p:nvSpPr>
        <p:spPr>
          <a:xfrm>
            <a:off x="4309922" y="1383625"/>
            <a:ext cx="3467100" cy="1512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500"/>
              </a:spcBef>
              <a:spcAft>
                <a:spcPts val="0"/>
              </a:spcAft>
              <a:buNone/>
            </a:pPr>
            <a:r>
              <a:rPr lang="en-US" sz="2400">
                <a:solidFill>
                  <a:srgbClr val="32BFEC"/>
                </a:solidFill>
                <a:latin typeface="Inter"/>
                <a:ea typeface="Inter"/>
                <a:cs typeface="Inter"/>
                <a:sym typeface="Inter"/>
              </a:rPr>
              <a:t>Parking Optimization: </a:t>
            </a:r>
            <a:endParaRPr sz="2400">
              <a:solidFill>
                <a:srgbClr val="32BFEC"/>
              </a:solidFill>
              <a:latin typeface="Inter"/>
              <a:ea typeface="Inter"/>
              <a:cs typeface="Inter"/>
              <a:sym typeface="Inter"/>
            </a:endParaRPr>
          </a:p>
          <a:p>
            <a:pPr indent="0" lvl="0" marL="0" marR="0" rtl="0" algn="ctr">
              <a:lnSpc>
                <a:spcPct val="115000"/>
              </a:lnSpc>
              <a:spcBef>
                <a:spcPts val="1500"/>
              </a:spcBef>
              <a:spcAft>
                <a:spcPts val="1500"/>
              </a:spcAft>
              <a:buNone/>
            </a:pPr>
            <a:r>
              <a:rPr lang="en-US">
                <a:solidFill>
                  <a:schemeClr val="lt1"/>
                </a:solidFill>
                <a:latin typeface="Inter"/>
                <a:ea typeface="Inter"/>
                <a:cs typeface="Inter"/>
                <a:sym typeface="Inter"/>
              </a:rPr>
              <a:t>Utilize HD mapping to optimize existing parking spaces, avoiding the need for costly new structures.</a:t>
            </a:r>
            <a:endParaRPr>
              <a:solidFill>
                <a:schemeClr val="lt1"/>
              </a:solidFill>
              <a:latin typeface="Inter"/>
              <a:ea typeface="Inter"/>
              <a:cs typeface="Inter"/>
              <a:sym typeface="Inter"/>
            </a:endParaRPr>
          </a:p>
        </p:txBody>
      </p:sp>
      <p:pic>
        <p:nvPicPr>
          <p:cNvPr id="214" name="Google Shape;214;p19"/>
          <p:cNvPicPr preferRelativeResize="0"/>
          <p:nvPr/>
        </p:nvPicPr>
        <p:blipFill>
          <a:blip r:embed="rId4">
            <a:alphaModFix/>
          </a:blip>
          <a:stretch>
            <a:fillRect/>
          </a:stretch>
        </p:blipFill>
        <p:spPr>
          <a:xfrm>
            <a:off x="4671875" y="3408777"/>
            <a:ext cx="2743200" cy="2743200"/>
          </a:xfrm>
          <a:prstGeom prst="ellipse">
            <a:avLst/>
          </a:prstGeom>
          <a:noFill/>
          <a:ln cap="flat" cmpd="sng" w="9525">
            <a:solidFill>
              <a:srgbClr val="057DD7"/>
            </a:solidFill>
            <a:prstDash val="solid"/>
            <a:round/>
            <a:headEnd len="sm" w="sm" type="none"/>
            <a:tailEnd len="sm" w="sm" type="none"/>
          </a:ln>
        </p:spPr>
      </p:pic>
      <p:pic>
        <p:nvPicPr>
          <p:cNvPr id="215" name="Google Shape;215;p19"/>
          <p:cNvPicPr preferRelativeResize="0"/>
          <p:nvPr/>
        </p:nvPicPr>
        <p:blipFill rotWithShape="1">
          <a:blip r:embed="rId5">
            <a:alphaModFix/>
          </a:blip>
          <a:srcRect b="0" l="0" r="20986" t="0"/>
          <a:stretch/>
        </p:blipFill>
        <p:spPr>
          <a:xfrm>
            <a:off x="1116063" y="3408775"/>
            <a:ext cx="2743200" cy="2743200"/>
          </a:xfrm>
          <a:prstGeom prst="ellipse">
            <a:avLst/>
          </a:prstGeom>
          <a:noFill/>
          <a:ln cap="flat" cmpd="sng" w="9525">
            <a:solidFill>
              <a:srgbClr val="057DD7"/>
            </a:solidFill>
            <a:prstDash val="solid"/>
            <a:round/>
            <a:headEnd len="sm" w="sm" type="none"/>
            <a:tailEnd len="sm" w="sm" type="none"/>
          </a:ln>
        </p:spPr>
      </p:pic>
      <p:sp>
        <p:nvSpPr>
          <p:cNvPr id="216" name="Google Shape;216;p19"/>
          <p:cNvSpPr txBox="1"/>
          <p:nvPr/>
        </p:nvSpPr>
        <p:spPr>
          <a:xfrm>
            <a:off x="754125" y="1383625"/>
            <a:ext cx="3467100" cy="176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500"/>
              </a:spcBef>
              <a:spcAft>
                <a:spcPts val="0"/>
              </a:spcAft>
              <a:buNone/>
            </a:pPr>
            <a:r>
              <a:rPr lang="en-US" sz="2400">
                <a:solidFill>
                  <a:srgbClr val="32BFEC"/>
                </a:solidFill>
                <a:latin typeface="Inter"/>
                <a:ea typeface="Inter"/>
                <a:cs typeface="Inter"/>
                <a:sym typeface="Inter"/>
              </a:rPr>
              <a:t>Transit Accessibility: </a:t>
            </a:r>
            <a:endParaRPr sz="2400">
              <a:solidFill>
                <a:srgbClr val="32BFEC"/>
              </a:solidFill>
              <a:latin typeface="Inter"/>
              <a:ea typeface="Inter"/>
              <a:cs typeface="Inter"/>
              <a:sym typeface="Inter"/>
            </a:endParaRPr>
          </a:p>
          <a:p>
            <a:pPr indent="0" lvl="0" marL="0" rtl="0" algn="ctr">
              <a:lnSpc>
                <a:spcPct val="115000"/>
              </a:lnSpc>
              <a:spcBef>
                <a:spcPts val="1500"/>
              </a:spcBef>
              <a:spcAft>
                <a:spcPts val="1500"/>
              </a:spcAft>
              <a:buNone/>
            </a:pPr>
            <a:r>
              <a:rPr lang="en-US">
                <a:solidFill>
                  <a:schemeClr val="lt1"/>
                </a:solidFill>
                <a:latin typeface="Inter"/>
                <a:ea typeface="Inter"/>
                <a:cs typeface="Inter"/>
                <a:sym typeface="Inter"/>
              </a:rPr>
              <a:t>Improve connectivity between transit hubs and key destinations like the Kitchener Memorial Auditorium, LRT to Airport, and Train Station.</a:t>
            </a:r>
            <a:endParaRPr>
              <a:solidFill>
                <a:schemeClr val="lt1"/>
              </a:solidFill>
              <a:highlight>
                <a:srgbClr val="FFE599"/>
              </a:highlight>
              <a:latin typeface="Inter"/>
              <a:ea typeface="Inter"/>
              <a:cs typeface="Inter"/>
              <a:sym typeface="Inter"/>
            </a:endParaRPr>
          </a:p>
        </p:txBody>
      </p:sp>
      <p:pic>
        <p:nvPicPr>
          <p:cNvPr id="217" name="Google Shape;217;p19"/>
          <p:cNvPicPr preferRelativeResize="0"/>
          <p:nvPr/>
        </p:nvPicPr>
        <p:blipFill rotWithShape="1">
          <a:blip r:embed="rId6">
            <a:alphaModFix/>
          </a:blip>
          <a:srcRect b="0" l="0" r="0" t="0"/>
          <a:stretch/>
        </p:blipFill>
        <p:spPr>
          <a:xfrm>
            <a:off x="8227663" y="3408775"/>
            <a:ext cx="2743200" cy="2743200"/>
          </a:xfrm>
          <a:prstGeom prst="ellipse">
            <a:avLst/>
          </a:prstGeom>
          <a:noFill/>
          <a:ln cap="flat" cmpd="sng" w="9525">
            <a:solidFill>
              <a:srgbClr val="057DD7"/>
            </a:solidFill>
            <a:prstDash val="solid"/>
            <a:round/>
            <a:headEnd len="sm" w="sm" type="none"/>
            <a:tailEnd len="sm" w="sm" type="none"/>
          </a:ln>
        </p:spPr>
      </p:pic>
      <p:sp>
        <p:nvSpPr>
          <p:cNvPr id="218" name="Google Shape;218;p19"/>
          <p:cNvSpPr txBox="1"/>
          <p:nvPr/>
        </p:nvSpPr>
        <p:spPr>
          <a:xfrm>
            <a:off x="7865722" y="1383613"/>
            <a:ext cx="3467100" cy="1512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500"/>
              </a:spcBef>
              <a:spcAft>
                <a:spcPts val="0"/>
              </a:spcAft>
              <a:buNone/>
            </a:pPr>
            <a:r>
              <a:rPr lang="en-US" sz="2400">
                <a:solidFill>
                  <a:srgbClr val="32BFEC"/>
                </a:solidFill>
                <a:latin typeface="Inter"/>
                <a:ea typeface="Inter"/>
                <a:cs typeface="Inter"/>
                <a:sym typeface="Inter"/>
              </a:rPr>
              <a:t>City Works Projects:</a:t>
            </a:r>
            <a:endParaRPr sz="2400">
              <a:solidFill>
                <a:srgbClr val="32BFEC"/>
              </a:solidFill>
              <a:latin typeface="Inter"/>
              <a:ea typeface="Inter"/>
              <a:cs typeface="Inter"/>
              <a:sym typeface="Inter"/>
            </a:endParaRPr>
          </a:p>
          <a:p>
            <a:pPr indent="0" lvl="0" marL="0" marR="0" rtl="0" algn="ctr">
              <a:lnSpc>
                <a:spcPct val="115000"/>
              </a:lnSpc>
              <a:spcBef>
                <a:spcPts val="1500"/>
              </a:spcBef>
              <a:spcAft>
                <a:spcPts val="1500"/>
              </a:spcAft>
              <a:buNone/>
            </a:pPr>
            <a:r>
              <a:rPr lang="en-US">
                <a:solidFill>
                  <a:schemeClr val="lt1"/>
                </a:solidFill>
                <a:latin typeface="Inter"/>
                <a:ea typeface="Inter"/>
                <a:cs typeface="Inter"/>
                <a:sym typeface="Inter"/>
              </a:rPr>
              <a:t>GeoMate’s data set will provide high accurate information on asset location for city works projects</a:t>
            </a:r>
            <a:endParaRPr>
              <a:solidFill>
                <a:schemeClr val="lt1"/>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0"/>
          <p:cNvPicPr preferRelativeResize="0"/>
          <p:nvPr/>
        </p:nvPicPr>
        <p:blipFill rotWithShape="1">
          <a:blip r:embed="rId3">
            <a:alphaModFix/>
          </a:blip>
          <a:srcRect b="0" l="0" r="0" t="0"/>
          <a:stretch/>
        </p:blipFill>
        <p:spPr>
          <a:xfrm>
            <a:off x="0" y="44811"/>
            <a:ext cx="12192011" cy="6858005"/>
          </a:xfrm>
          <a:prstGeom prst="rect">
            <a:avLst/>
          </a:prstGeom>
          <a:noFill/>
          <a:ln>
            <a:noFill/>
          </a:ln>
        </p:spPr>
      </p:pic>
      <p:pic>
        <p:nvPicPr>
          <p:cNvPr id="225" name="Google Shape;225;p20"/>
          <p:cNvPicPr preferRelativeResize="0"/>
          <p:nvPr/>
        </p:nvPicPr>
        <p:blipFill>
          <a:blip r:embed="rId4">
            <a:alphaModFix/>
          </a:blip>
          <a:stretch>
            <a:fillRect/>
          </a:stretch>
        </p:blipFill>
        <p:spPr>
          <a:xfrm>
            <a:off x="518633" y="356667"/>
            <a:ext cx="5384500" cy="1158000"/>
          </a:xfrm>
          <a:prstGeom prst="rect">
            <a:avLst/>
          </a:prstGeom>
          <a:noFill/>
          <a:ln>
            <a:noFill/>
          </a:ln>
        </p:spPr>
      </p:pic>
      <p:pic>
        <p:nvPicPr>
          <p:cNvPr descr="preencoded.png" id="226" name="Google Shape;226;p20"/>
          <p:cNvPicPr preferRelativeResize="0"/>
          <p:nvPr/>
        </p:nvPicPr>
        <p:blipFill rotWithShape="1">
          <a:blip r:embed="rId5">
            <a:alphaModFix/>
          </a:blip>
          <a:srcRect b="0" l="0" r="0" t="0"/>
          <a:stretch/>
        </p:blipFill>
        <p:spPr>
          <a:xfrm>
            <a:off x="8994912" y="4171600"/>
            <a:ext cx="241240" cy="253936"/>
          </a:xfrm>
          <a:prstGeom prst="rect">
            <a:avLst/>
          </a:prstGeom>
          <a:noFill/>
          <a:ln>
            <a:noFill/>
          </a:ln>
        </p:spPr>
      </p:pic>
      <p:pic>
        <p:nvPicPr>
          <p:cNvPr descr="preencoded.png" id="227" name="Google Shape;227;p20"/>
          <p:cNvPicPr preferRelativeResize="0"/>
          <p:nvPr/>
        </p:nvPicPr>
        <p:blipFill rotWithShape="1">
          <a:blip r:embed="rId6">
            <a:alphaModFix/>
          </a:blip>
          <a:srcRect b="0" l="0" r="0" t="0"/>
          <a:stretch/>
        </p:blipFill>
        <p:spPr>
          <a:xfrm>
            <a:off x="8980629" y="4871909"/>
            <a:ext cx="279331" cy="279331"/>
          </a:xfrm>
          <a:prstGeom prst="rect">
            <a:avLst/>
          </a:prstGeom>
          <a:noFill/>
          <a:ln>
            <a:noFill/>
          </a:ln>
        </p:spPr>
      </p:pic>
      <p:pic>
        <p:nvPicPr>
          <p:cNvPr descr="preencoded.png" id="228" name="Google Shape;228;p20"/>
          <p:cNvPicPr preferRelativeResize="0"/>
          <p:nvPr/>
        </p:nvPicPr>
        <p:blipFill rotWithShape="1">
          <a:blip r:embed="rId7">
            <a:alphaModFix/>
          </a:blip>
          <a:srcRect b="0" l="0" r="0" t="0"/>
          <a:stretch/>
        </p:blipFill>
        <p:spPr>
          <a:xfrm>
            <a:off x="8980629" y="5614676"/>
            <a:ext cx="279331" cy="279331"/>
          </a:xfrm>
          <a:prstGeom prst="rect">
            <a:avLst/>
          </a:prstGeom>
          <a:noFill/>
          <a:ln>
            <a:noFill/>
          </a:ln>
        </p:spPr>
      </p:pic>
      <p:sp>
        <p:nvSpPr>
          <p:cNvPr id="229" name="Google Shape;229;p20"/>
          <p:cNvSpPr/>
          <p:nvPr/>
        </p:nvSpPr>
        <p:spPr>
          <a:xfrm>
            <a:off x="673633" y="2945100"/>
            <a:ext cx="6441900" cy="716100"/>
          </a:xfrm>
          <a:prstGeom prst="rect">
            <a:avLst/>
          </a:prstGeom>
          <a:noFill/>
          <a:ln>
            <a:noFill/>
          </a:ln>
        </p:spPr>
        <p:txBody>
          <a:bodyPr anchorCtr="0" anchor="t" bIns="0" lIns="0" spcFirstLastPara="1" rIns="0" wrap="square" tIns="0">
            <a:noAutofit/>
          </a:bodyPr>
          <a:lstStyle/>
          <a:p>
            <a:pPr indent="0" lvl="0" marL="0" marR="0" rtl="0" algn="l">
              <a:lnSpc>
                <a:spcPct val="113264"/>
              </a:lnSpc>
              <a:spcBef>
                <a:spcPts val="0"/>
              </a:spcBef>
              <a:spcAft>
                <a:spcPts val="0"/>
              </a:spcAft>
              <a:buClr>
                <a:srgbClr val="03304E"/>
              </a:buClr>
              <a:buSzPts val="6000"/>
              <a:buFont typeface="Avenir"/>
              <a:buNone/>
            </a:pPr>
            <a:r>
              <a:rPr lang="en-US" sz="6000">
                <a:solidFill>
                  <a:schemeClr val="lt1"/>
                </a:solidFill>
                <a:latin typeface="Avenir"/>
                <a:ea typeface="Avenir"/>
                <a:cs typeface="Avenir"/>
                <a:sym typeface="Avenir"/>
              </a:rPr>
              <a:t>Robert MacGregor</a:t>
            </a:r>
            <a:endParaRPr b="0" i="0" sz="2400" u="none" cap="none" strike="noStrike">
              <a:solidFill>
                <a:schemeClr val="lt1"/>
              </a:solidFill>
              <a:latin typeface="Arial"/>
              <a:ea typeface="Arial"/>
              <a:cs typeface="Arial"/>
              <a:sym typeface="Arial"/>
            </a:endParaRPr>
          </a:p>
        </p:txBody>
      </p:sp>
      <p:sp>
        <p:nvSpPr>
          <p:cNvPr id="230" name="Google Shape;230;p20"/>
          <p:cNvSpPr/>
          <p:nvPr/>
        </p:nvSpPr>
        <p:spPr>
          <a:xfrm>
            <a:off x="903636" y="3763226"/>
            <a:ext cx="5728800" cy="300900"/>
          </a:xfrm>
          <a:prstGeom prst="rect">
            <a:avLst/>
          </a:prstGeom>
          <a:noFill/>
          <a:ln>
            <a:noFill/>
          </a:ln>
        </p:spPr>
        <p:txBody>
          <a:bodyPr anchorCtr="0" anchor="t" bIns="0" lIns="0" spcFirstLastPara="1" rIns="0" wrap="square" tIns="0">
            <a:noAutofit/>
          </a:bodyPr>
          <a:lstStyle/>
          <a:p>
            <a:pPr indent="0" lvl="0" marL="0" marR="0" rtl="0" algn="l">
              <a:lnSpc>
                <a:spcPct val="113280"/>
              </a:lnSpc>
              <a:spcBef>
                <a:spcPts val="0"/>
              </a:spcBef>
              <a:spcAft>
                <a:spcPts val="0"/>
              </a:spcAft>
              <a:buClr>
                <a:srgbClr val="03304D"/>
              </a:buClr>
              <a:buSzPts val="2500"/>
              <a:buFont typeface="Avenir"/>
              <a:buNone/>
            </a:pPr>
            <a:r>
              <a:rPr lang="en-US" sz="2500">
                <a:solidFill>
                  <a:schemeClr val="lt1"/>
                </a:solidFill>
                <a:latin typeface="Avenir"/>
                <a:ea typeface="Avenir"/>
                <a:cs typeface="Avenir"/>
                <a:sym typeface="Avenir"/>
              </a:rPr>
              <a:t>Director of Partnerships</a:t>
            </a:r>
            <a:endParaRPr b="0" i="0" sz="2400" u="none" cap="none" strike="noStrike">
              <a:solidFill>
                <a:schemeClr val="lt1"/>
              </a:solidFill>
              <a:latin typeface="Arial"/>
              <a:ea typeface="Arial"/>
              <a:cs typeface="Arial"/>
              <a:sym typeface="Arial"/>
            </a:endParaRPr>
          </a:p>
        </p:txBody>
      </p:sp>
      <p:sp>
        <p:nvSpPr>
          <p:cNvPr id="231" name="Google Shape;231;p20"/>
          <p:cNvSpPr/>
          <p:nvPr/>
        </p:nvSpPr>
        <p:spPr>
          <a:xfrm>
            <a:off x="9385167" y="4158966"/>
            <a:ext cx="4261500" cy="279300"/>
          </a:xfrm>
          <a:prstGeom prst="rect">
            <a:avLst/>
          </a:prstGeom>
          <a:noFill/>
          <a:ln>
            <a:noFill/>
          </a:ln>
        </p:spPr>
        <p:txBody>
          <a:bodyPr anchorCtr="0" anchor="t" bIns="0" lIns="0" spcFirstLastPara="1" rIns="0" wrap="square" tIns="0">
            <a:noAutofit/>
          </a:bodyPr>
          <a:lstStyle/>
          <a:p>
            <a:pPr indent="0" lvl="0" marL="0" marR="0" rtl="0" algn="l">
              <a:lnSpc>
                <a:spcPct val="113272"/>
              </a:lnSpc>
              <a:spcBef>
                <a:spcPts val="0"/>
              </a:spcBef>
              <a:spcAft>
                <a:spcPts val="0"/>
              </a:spcAft>
              <a:buClr>
                <a:srgbClr val="33475B"/>
              </a:buClr>
              <a:buSzPts val="2200"/>
              <a:buFont typeface="Avenir"/>
              <a:buNone/>
            </a:pPr>
            <a:r>
              <a:rPr b="0" i="0" lang="en-US" sz="1400" u="none" cap="none" strike="noStrike">
                <a:solidFill>
                  <a:schemeClr val="lt1"/>
                </a:solidFill>
                <a:latin typeface="Avenir"/>
                <a:ea typeface="Avenir"/>
                <a:cs typeface="Avenir"/>
                <a:sym typeface="Avenir"/>
              </a:rPr>
              <a:t>+1 (647) 955-2635</a:t>
            </a:r>
            <a:endParaRPr b="0" i="0" sz="1600" u="none" cap="none" strike="noStrike">
              <a:solidFill>
                <a:schemeClr val="lt1"/>
              </a:solidFill>
              <a:latin typeface="Arial"/>
              <a:ea typeface="Arial"/>
              <a:cs typeface="Arial"/>
              <a:sym typeface="Arial"/>
            </a:endParaRPr>
          </a:p>
        </p:txBody>
      </p:sp>
      <p:sp>
        <p:nvSpPr>
          <p:cNvPr id="232" name="Google Shape;232;p20"/>
          <p:cNvSpPr/>
          <p:nvPr/>
        </p:nvSpPr>
        <p:spPr>
          <a:xfrm>
            <a:off x="9385167" y="4871967"/>
            <a:ext cx="2664900" cy="279300"/>
          </a:xfrm>
          <a:prstGeom prst="rect">
            <a:avLst/>
          </a:prstGeom>
          <a:noFill/>
          <a:ln>
            <a:noFill/>
          </a:ln>
        </p:spPr>
        <p:txBody>
          <a:bodyPr anchorCtr="0" anchor="t" bIns="0" lIns="0" spcFirstLastPara="1" rIns="0" wrap="square" tIns="0">
            <a:noAutofit/>
          </a:bodyPr>
          <a:lstStyle/>
          <a:p>
            <a:pPr indent="0" lvl="0" marL="0" marR="0" rtl="0" algn="l">
              <a:lnSpc>
                <a:spcPct val="113272"/>
              </a:lnSpc>
              <a:spcBef>
                <a:spcPts val="0"/>
              </a:spcBef>
              <a:spcAft>
                <a:spcPts val="0"/>
              </a:spcAft>
              <a:buClr>
                <a:srgbClr val="03304D"/>
              </a:buClr>
              <a:buSzPts val="2200"/>
              <a:buFont typeface="Avenir"/>
              <a:buNone/>
            </a:pPr>
            <a:r>
              <a:rPr lang="en-US" sz="1300" u="sng">
                <a:solidFill>
                  <a:schemeClr val="hlink"/>
                </a:solidFill>
                <a:latin typeface="Avenir"/>
                <a:ea typeface="Avenir"/>
                <a:cs typeface="Avenir"/>
                <a:sym typeface="Avenir"/>
                <a:hlinkClick r:id="rId8"/>
              </a:rPr>
              <a:t>robert.macgregor@geomate.ca</a:t>
            </a:r>
            <a:endParaRPr sz="1300">
              <a:solidFill>
                <a:schemeClr val="lt1"/>
              </a:solidFill>
              <a:latin typeface="Avenir"/>
              <a:ea typeface="Avenir"/>
              <a:cs typeface="Avenir"/>
              <a:sym typeface="Avenir"/>
            </a:endParaRPr>
          </a:p>
          <a:p>
            <a:pPr indent="0" lvl="0" marL="0" marR="0" rtl="0" algn="l">
              <a:lnSpc>
                <a:spcPct val="113272"/>
              </a:lnSpc>
              <a:spcBef>
                <a:spcPts val="0"/>
              </a:spcBef>
              <a:spcAft>
                <a:spcPts val="0"/>
              </a:spcAft>
              <a:buClr>
                <a:srgbClr val="03304D"/>
              </a:buClr>
              <a:buSzPts val="2200"/>
              <a:buFont typeface="Avenir"/>
              <a:buNone/>
            </a:pPr>
            <a:r>
              <a:t/>
            </a:r>
            <a:endParaRPr sz="2200">
              <a:solidFill>
                <a:schemeClr val="lt1"/>
              </a:solidFill>
              <a:latin typeface="Avenir"/>
              <a:ea typeface="Avenir"/>
              <a:cs typeface="Avenir"/>
              <a:sym typeface="Avenir"/>
            </a:endParaRPr>
          </a:p>
        </p:txBody>
      </p:sp>
      <p:sp>
        <p:nvSpPr>
          <p:cNvPr id="233" name="Google Shape;233;p20"/>
          <p:cNvSpPr/>
          <p:nvPr/>
        </p:nvSpPr>
        <p:spPr>
          <a:xfrm>
            <a:off x="9385166" y="5584964"/>
            <a:ext cx="2664900" cy="30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100">
                <a:solidFill>
                  <a:schemeClr val="lt1"/>
                </a:solidFill>
              </a:rPr>
              <a:t>https://www.linkedin.com/in/robert-c-macgregor/</a:t>
            </a:r>
            <a:endParaRPr sz="11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424AD53F54D45B8ACD1CD04F991FC" ma:contentTypeVersion="17" ma:contentTypeDescription="Create a new document." ma:contentTypeScope="" ma:versionID="78b07ab6a8ae4c29266433776bf0a3f2">
  <xsd:schema xmlns:xsd="http://www.w3.org/2001/XMLSchema" xmlns:xs="http://www.w3.org/2001/XMLSchema" xmlns:p="http://schemas.microsoft.com/office/2006/metadata/properties" xmlns:ns2="bc94490f-f257-4ce2-9fe3-9c576c175052" xmlns:ns3="6f566e0f-ec8e-4085-8f66-b6c0b33e60bc" targetNamespace="http://schemas.microsoft.com/office/2006/metadata/properties" ma:root="true" ma:fieldsID="3adf91078b035ac85ca631ff1fd24c4a" ns2:_="" ns3:_="">
    <xsd:import namespace="bc94490f-f257-4ce2-9fe3-9c576c175052"/>
    <xsd:import namespace="6f566e0f-ec8e-4085-8f66-b6c0b33e60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4490f-f257-4ce2-9fe3-9c576c1750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e238dfb-e8b7-4c72-af15-47b36583730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66e0f-ec8e-4085-8f66-b6c0b33e60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6e36590-83b8-4747-b13e-9564d6969745}" ma:internalName="TaxCatchAll" ma:showField="CatchAllData" ma:web="6f566e0f-ec8e-4085-8f66-b6c0b33e60b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8E2ACA-06A8-4560-A72C-64843A02C616}"/>
</file>

<file path=customXml/itemProps2.xml><?xml version="1.0" encoding="utf-8"?>
<ds:datastoreItem xmlns:ds="http://schemas.openxmlformats.org/officeDocument/2006/customXml" ds:itemID="{E34B9F55-3585-44DC-A6A9-D70B506CA152}"/>
</file>