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3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711" y="4021835"/>
            <a:ext cx="190500" cy="1889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83" y="0"/>
            <a:ext cx="1335531" cy="27081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155" y="4572"/>
            <a:ext cx="237744" cy="108966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44"/>
            <a:ext cx="524256" cy="466343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355" y="5480303"/>
            <a:ext cx="513588" cy="137312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4944" y="4572"/>
            <a:ext cx="385572" cy="174040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881371"/>
            <a:ext cx="443484" cy="195833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883" y="4572"/>
            <a:ext cx="813816" cy="402640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9783" y="4867655"/>
            <a:ext cx="978820" cy="199034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4444" y="9144"/>
            <a:ext cx="833628" cy="683513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30680" y="2471927"/>
            <a:ext cx="10002774" cy="120167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30680" y="3061716"/>
            <a:ext cx="9853422" cy="120167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0680" y="3631691"/>
            <a:ext cx="9769602" cy="12001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44" y="0"/>
            <a:ext cx="1166352" cy="23667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549396"/>
            <a:ext cx="219456" cy="6614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482084"/>
            <a:ext cx="242315" cy="2362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4027" y="4867656"/>
            <a:ext cx="975845" cy="199034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71612" y="0"/>
            <a:ext cx="529304" cy="62636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532107" y="5551932"/>
            <a:ext cx="507492" cy="129692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631168" y="4572"/>
            <a:ext cx="384048" cy="172516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440668" y="4867655"/>
            <a:ext cx="384048" cy="1981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549" y="23571"/>
            <a:ext cx="11880900" cy="2122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0216" y="2233740"/>
            <a:ext cx="9584055" cy="3354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Relationship Id="rId23" Type="http://schemas.openxmlformats.org/officeDocument/2006/relationships/image" Target="../media/image105.png"/><Relationship Id="rId24" Type="http://schemas.openxmlformats.org/officeDocument/2006/relationships/image" Target="../media/image106.png"/><Relationship Id="rId25" Type="http://schemas.openxmlformats.org/officeDocument/2006/relationships/image" Target="../media/image107.png"/><Relationship Id="rId26" Type="http://schemas.openxmlformats.org/officeDocument/2006/relationships/image" Target="../media/image108.png"/><Relationship Id="rId27" Type="http://schemas.openxmlformats.org/officeDocument/2006/relationships/image" Target="../media/image109.png"/><Relationship Id="rId28" Type="http://schemas.openxmlformats.org/officeDocument/2006/relationships/image" Target="../media/image110.png"/><Relationship Id="rId29" Type="http://schemas.openxmlformats.org/officeDocument/2006/relationships/image" Target="../media/image111.png"/><Relationship Id="rId30" Type="http://schemas.openxmlformats.org/officeDocument/2006/relationships/image" Target="../media/image112.png"/><Relationship Id="rId31" Type="http://schemas.openxmlformats.org/officeDocument/2006/relationships/image" Target="../media/image113.png"/><Relationship Id="rId32" Type="http://schemas.openxmlformats.org/officeDocument/2006/relationships/image" Target="../media/image114.png"/><Relationship Id="rId33" Type="http://schemas.openxmlformats.org/officeDocument/2006/relationships/image" Target="../media/image115.png"/><Relationship Id="rId34" Type="http://schemas.openxmlformats.org/officeDocument/2006/relationships/image" Target="../media/image116.png"/><Relationship Id="rId35" Type="http://schemas.openxmlformats.org/officeDocument/2006/relationships/image" Target="../media/image117.png"/><Relationship Id="rId36" Type="http://schemas.openxmlformats.org/officeDocument/2006/relationships/image" Target="../media/image118.png"/><Relationship Id="rId37" Type="http://schemas.openxmlformats.org/officeDocument/2006/relationships/image" Target="../media/image119.png"/><Relationship Id="rId38" Type="http://schemas.openxmlformats.org/officeDocument/2006/relationships/image" Target="../media/image120.png"/><Relationship Id="rId39" Type="http://schemas.openxmlformats.org/officeDocument/2006/relationships/image" Target="../media/image12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2.jpg"/><Relationship Id="rId3" Type="http://schemas.openxmlformats.org/officeDocument/2006/relationships/image" Target="../media/image123.png"/><Relationship Id="rId4" Type="http://schemas.openxmlformats.org/officeDocument/2006/relationships/image" Target="../media/image12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jp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3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3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3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3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4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41.jpg"/><Relationship Id="rId12" Type="http://schemas.openxmlformats.org/officeDocument/2006/relationships/image" Target="../media/image142.png"/><Relationship Id="rId13" Type="http://schemas.openxmlformats.org/officeDocument/2006/relationships/image" Target="../media/image14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Relationship Id="rId27" Type="http://schemas.openxmlformats.org/officeDocument/2006/relationships/image" Target="../media/image50.png"/><Relationship Id="rId28" Type="http://schemas.openxmlformats.org/officeDocument/2006/relationships/image" Target="../media/image5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52.jp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32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35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41.png"/><Relationship Id="rId19" Type="http://schemas.openxmlformats.org/officeDocument/2006/relationships/image" Target="../media/image65.png"/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image" Target="../media/image68.png"/><Relationship Id="rId23" Type="http://schemas.openxmlformats.org/officeDocument/2006/relationships/image" Target="../media/image69.png"/><Relationship Id="rId24" Type="http://schemas.openxmlformats.org/officeDocument/2006/relationships/image" Target="../media/image70.png"/><Relationship Id="rId25" Type="http://schemas.openxmlformats.org/officeDocument/2006/relationships/image" Target="../media/image71.png"/><Relationship Id="rId26" Type="http://schemas.openxmlformats.org/officeDocument/2006/relationships/image" Target="../media/image72.png"/><Relationship Id="rId27" Type="http://schemas.openxmlformats.org/officeDocument/2006/relationships/image" Target="../media/image50.png"/><Relationship Id="rId28" Type="http://schemas.openxmlformats.org/officeDocument/2006/relationships/image" Target="../media/image51.png"/><Relationship Id="rId29" Type="http://schemas.openxmlformats.org/officeDocument/2006/relationships/image" Target="../media/image73.png"/><Relationship Id="rId30" Type="http://schemas.openxmlformats.org/officeDocument/2006/relationships/image" Target="../media/image7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jp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png"/><Relationship Id="rId4" Type="http://schemas.openxmlformats.org/officeDocument/2006/relationships/image" Target="../media/image8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jpg"/><Relationship Id="rId3" Type="http://schemas.openxmlformats.org/officeDocument/2006/relationships/image" Target="../media/image9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Relationship Id="rId3" Type="http://schemas.openxmlformats.org/officeDocument/2006/relationships/image" Target="../media/image9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55419" y="2627502"/>
            <a:ext cx="9171940" cy="184023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algn="just" marL="12700" marR="5080">
              <a:lnSpc>
                <a:spcPct val="88500"/>
              </a:lnSpc>
              <a:spcBef>
                <a:spcPts val="690"/>
              </a:spcBef>
            </a:pPr>
            <a:r>
              <a:rPr dirty="0" sz="4300">
                <a:solidFill>
                  <a:srgbClr val="FFFFFF"/>
                </a:solidFill>
                <a:latin typeface="Tahoma"/>
                <a:cs typeface="Tahoma"/>
              </a:rPr>
              <a:t>CITY</a:t>
            </a:r>
            <a:r>
              <a:rPr dirty="0" sz="43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 spc="29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43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 spc="160">
                <a:solidFill>
                  <a:srgbClr val="FFFFFF"/>
                </a:solidFill>
                <a:latin typeface="Tahoma"/>
                <a:cs typeface="Tahoma"/>
              </a:rPr>
              <a:t>TORONTO’S</a:t>
            </a:r>
            <a:r>
              <a:rPr dirty="0" sz="430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 spc="335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dirty="0" sz="43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 spc="80">
                <a:solidFill>
                  <a:srgbClr val="FFFFFF"/>
                </a:solidFill>
                <a:latin typeface="Tahoma"/>
                <a:cs typeface="Tahoma"/>
              </a:rPr>
              <a:t>VIRTUAL </a:t>
            </a:r>
            <a:r>
              <a:rPr dirty="0" sz="4300" spc="235">
                <a:solidFill>
                  <a:srgbClr val="FFFFFF"/>
                </a:solidFill>
                <a:latin typeface="Tahoma"/>
                <a:cs typeface="Tahoma"/>
              </a:rPr>
              <a:t>TECHNOLOGY</a:t>
            </a:r>
            <a:r>
              <a:rPr dirty="0" sz="4300" spc="-2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 spc="170">
                <a:solidFill>
                  <a:srgbClr val="FFFFFF"/>
                </a:solidFill>
                <a:latin typeface="Tahoma"/>
                <a:cs typeface="Tahoma"/>
              </a:rPr>
              <a:t>INNOVATION</a:t>
            </a:r>
            <a:r>
              <a:rPr dirty="0" sz="4300" spc="-2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 spc="220">
                <a:solidFill>
                  <a:srgbClr val="FFFFFF"/>
                </a:solidFill>
                <a:latin typeface="Tahoma"/>
                <a:cs typeface="Tahoma"/>
              </a:rPr>
              <a:t>ZONE </a:t>
            </a:r>
            <a:r>
              <a:rPr dirty="0" sz="4300" spc="-150">
                <a:solidFill>
                  <a:srgbClr val="FFFFFF"/>
                </a:solidFill>
                <a:latin typeface="Tahoma"/>
                <a:cs typeface="Tahoma"/>
              </a:rPr>
              <a:t>(VTIZ)</a:t>
            </a:r>
            <a:r>
              <a:rPr dirty="0" sz="43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43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 spc="90">
                <a:solidFill>
                  <a:srgbClr val="FFFFFF"/>
                </a:solidFill>
                <a:latin typeface="Tahoma"/>
                <a:cs typeface="Tahoma"/>
              </a:rPr>
              <a:t>PARTNERSHIP</a:t>
            </a:r>
            <a:r>
              <a:rPr dirty="0" sz="4300" spc="-1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 spc="135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43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300" spc="155">
                <a:solidFill>
                  <a:srgbClr val="FFFFFF"/>
                </a:solidFill>
                <a:latin typeface="Tahoma"/>
                <a:cs typeface="Tahoma"/>
              </a:rPr>
              <a:t>OVIN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55419" y="4672076"/>
            <a:ext cx="4920615" cy="8235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82FFFF"/>
                </a:solidFill>
                <a:latin typeface="Tw Cen MT"/>
                <a:cs typeface="Tw Cen MT"/>
              </a:rPr>
              <a:t>ONTARIO</a:t>
            </a:r>
            <a:r>
              <a:rPr dirty="0" sz="2000" spc="-60">
                <a:solidFill>
                  <a:srgbClr val="82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82FFFF"/>
                </a:solidFill>
                <a:latin typeface="Tw Cen MT"/>
                <a:cs typeface="Tw Cen MT"/>
              </a:rPr>
              <a:t>SMART</a:t>
            </a:r>
            <a:r>
              <a:rPr dirty="0" sz="2000" spc="-45">
                <a:solidFill>
                  <a:srgbClr val="82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82FFFF"/>
                </a:solidFill>
                <a:latin typeface="Tw Cen MT"/>
                <a:cs typeface="Tw Cen MT"/>
              </a:rPr>
              <a:t>MOBILITY</a:t>
            </a:r>
            <a:r>
              <a:rPr dirty="0" sz="2000" spc="-75">
                <a:solidFill>
                  <a:srgbClr val="82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82FFFF"/>
                </a:solidFill>
                <a:latin typeface="Tw Cen MT"/>
                <a:cs typeface="Tw Cen MT"/>
              </a:rPr>
              <a:t>READINESS</a:t>
            </a:r>
            <a:r>
              <a:rPr dirty="0" sz="2000" spc="-45">
                <a:solidFill>
                  <a:srgbClr val="82FFFF"/>
                </a:solidFill>
                <a:latin typeface="Tw Cen MT"/>
                <a:cs typeface="Tw Cen MT"/>
              </a:rPr>
              <a:t> </a:t>
            </a:r>
            <a:r>
              <a:rPr dirty="0" sz="2000" spc="-10">
                <a:solidFill>
                  <a:srgbClr val="82FFFF"/>
                </a:solidFill>
                <a:latin typeface="Tw Cen MT"/>
                <a:cs typeface="Tw Cen MT"/>
              </a:rPr>
              <a:t>FORUM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2000">
                <a:solidFill>
                  <a:srgbClr val="82FFFF"/>
                </a:solidFill>
                <a:latin typeface="Tw Cen MT"/>
                <a:cs typeface="Tw Cen MT"/>
              </a:rPr>
              <a:t>JUNE</a:t>
            </a:r>
            <a:r>
              <a:rPr dirty="0" sz="2000" spc="-25">
                <a:solidFill>
                  <a:srgbClr val="82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82FFFF"/>
                </a:solidFill>
                <a:latin typeface="Tw Cen MT"/>
                <a:cs typeface="Tw Cen MT"/>
              </a:rPr>
              <a:t>26,</a:t>
            </a:r>
            <a:r>
              <a:rPr dirty="0" sz="2000" spc="-50">
                <a:solidFill>
                  <a:srgbClr val="82FFFF"/>
                </a:solidFill>
                <a:latin typeface="Tw Cen MT"/>
                <a:cs typeface="Tw Cen MT"/>
              </a:rPr>
              <a:t> </a:t>
            </a:r>
            <a:r>
              <a:rPr dirty="0" sz="2000" spc="-20">
                <a:solidFill>
                  <a:srgbClr val="82FFFF"/>
                </a:solidFill>
                <a:latin typeface="Tw Cen MT"/>
                <a:cs typeface="Tw Cen MT"/>
              </a:rPr>
              <a:t>2024</a:t>
            </a:r>
            <a:endParaRPr sz="2000">
              <a:latin typeface="Tw Cen MT"/>
              <a:cs typeface="Tw Cen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400811"/>
            <a:ext cx="12192000" cy="952500"/>
            <a:chOff x="0" y="400811"/>
            <a:chExt cx="12192000" cy="952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0811"/>
              <a:ext cx="2572511" cy="9525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572511" y="400811"/>
              <a:ext cx="9619615" cy="952500"/>
            </a:xfrm>
            <a:custGeom>
              <a:avLst/>
              <a:gdLst/>
              <a:ahLst/>
              <a:cxnLst/>
              <a:rect l="l" t="t" r="r" b="b"/>
              <a:pathLst>
                <a:path w="9619615" h="952500">
                  <a:moveTo>
                    <a:pt x="9619488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9619488" y="952500"/>
                  </a:lnTo>
                  <a:lnTo>
                    <a:pt x="9619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5619" y="467867"/>
              <a:ext cx="5283708" cy="818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4711" y="4021835"/>
              <a:ext cx="190500" cy="1889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3" y="0"/>
              <a:ext cx="1335531" cy="27081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155" y="4572"/>
              <a:ext cx="237744" cy="10896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144"/>
              <a:ext cx="524256" cy="466343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355" y="5480303"/>
              <a:ext cx="513588" cy="137312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944" y="4572"/>
              <a:ext cx="385572" cy="174040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881371"/>
              <a:ext cx="443484" cy="195833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883" y="4572"/>
              <a:ext cx="813816" cy="402640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9783" y="4867655"/>
              <a:ext cx="978820" cy="199034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444" y="9144"/>
              <a:ext cx="833628" cy="683513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-1"/>
              <a:ext cx="12192000" cy="68580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81072" y="2173223"/>
              <a:ext cx="7224522" cy="259156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582417" y="2236470"/>
              <a:ext cx="7028815" cy="2395855"/>
            </a:xfrm>
            <a:custGeom>
              <a:avLst/>
              <a:gdLst/>
              <a:ahLst/>
              <a:cxnLst/>
              <a:rect l="l" t="t" r="r" b="b"/>
              <a:pathLst>
                <a:path w="7028815" h="2395854">
                  <a:moveTo>
                    <a:pt x="7028687" y="0"/>
                  </a:moveTo>
                  <a:lnTo>
                    <a:pt x="221487" y="0"/>
                  </a:lnTo>
                  <a:lnTo>
                    <a:pt x="176857" y="4500"/>
                  </a:lnTo>
                  <a:lnTo>
                    <a:pt x="135284" y="17408"/>
                  </a:lnTo>
                  <a:lnTo>
                    <a:pt x="97662" y="37832"/>
                  </a:lnTo>
                  <a:lnTo>
                    <a:pt x="64881" y="64881"/>
                  </a:lnTo>
                  <a:lnTo>
                    <a:pt x="37832" y="97662"/>
                  </a:lnTo>
                  <a:lnTo>
                    <a:pt x="17408" y="135284"/>
                  </a:lnTo>
                  <a:lnTo>
                    <a:pt x="4500" y="176857"/>
                  </a:lnTo>
                  <a:lnTo>
                    <a:pt x="0" y="221487"/>
                  </a:lnTo>
                  <a:lnTo>
                    <a:pt x="0" y="2395728"/>
                  </a:lnTo>
                  <a:lnTo>
                    <a:pt x="6807200" y="2395728"/>
                  </a:lnTo>
                  <a:lnTo>
                    <a:pt x="6851830" y="2391227"/>
                  </a:lnTo>
                  <a:lnTo>
                    <a:pt x="6893403" y="2378319"/>
                  </a:lnTo>
                  <a:lnTo>
                    <a:pt x="6931025" y="2357895"/>
                  </a:lnTo>
                  <a:lnTo>
                    <a:pt x="6963806" y="2330846"/>
                  </a:lnTo>
                  <a:lnTo>
                    <a:pt x="6990855" y="2298065"/>
                  </a:lnTo>
                  <a:lnTo>
                    <a:pt x="7011279" y="2260443"/>
                  </a:lnTo>
                  <a:lnTo>
                    <a:pt x="7024187" y="2218870"/>
                  </a:lnTo>
                  <a:lnTo>
                    <a:pt x="7028687" y="2174240"/>
                  </a:lnTo>
                  <a:lnTo>
                    <a:pt x="7028687" y="0"/>
                  </a:lnTo>
                  <a:close/>
                </a:path>
              </a:pathLst>
            </a:custGeom>
            <a:solidFill>
              <a:srgbClr val="000000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82417" y="2236470"/>
              <a:ext cx="7028815" cy="2395855"/>
            </a:xfrm>
            <a:custGeom>
              <a:avLst/>
              <a:gdLst/>
              <a:ahLst/>
              <a:cxnLst/>
              <a:rect l="l" t="t" r="r" b="b"/>
              <a:pathLst>
                <a:path w="7028815" h="2395854">
                  <a:moveTo>
                    <a:pt x="221487" y="0"/>
                  </a:moveTo>
                  <a:lnTo>
                    <a:pt x="7028687" y="0"/>
                  </a:lnTo>
                  <a:lnTo>
                    <a:pt x="7028687" y="2174240"/>
                  </a:lnTo>
                  <a:lnTo>
                    <a:pt x="7024187" y="2218870"/>
                  </a:lnTo>
                  <a:lnTo>
                    <a:pt x="7011279" y="2260443"/>
                  </a:lnTo>
                  <a:lnTo>
                    <a:pt x="6990855" y="2298065"/>
                  </a:lnTo>
                  <a:lnTo>
                    <a:pt x="6963806" y="2330846"/>
                  </a:lnTo>
                  <a:lnTo>
                    <a:pt x="6931025" y="2357895"/>
                  </a:lnTo>
                  <a:lnTo>
                    <a:pt x="6893403" y="2378319"/>
                  </a:lnTo>
                  <a:lnTo>
                    <a:pt x="6851830" y="2391227"/>
                  </a:lnTo>
                  <a:lnTo>
                    <a:pt x="6807200" y="2395728"/>
                  </a:lnTo>
                  <a:lnTo>
                    <a:pt x="0" y="2395728"/>
                  </a:lnTo>
                  <a:lnTo>
                    <a:pt x="0" y="221487"/>
                  </a:lnTo>
                  <a:lnTo>
                    <a:pt x="4500" y="176857"/>
                  </a:lnTo>
                  <a:lnTo>
                    <a:pt x="17408" y="135284"/>
                  </a:lnTo>
                  <a:lnTo>
                    <a:pt x="37832" y="97662"/>
                  </a:lnTo>
                  <a:lnTo>
                    <a:pt x="64881" y="64881"/>
                  </a:lnTo>
                  <a:lnTo>
                    <a:pt x="97662" y="37832"/>
                  </a:lnTo>
                  <a:lnTo>
                    <a:pt x="135284" y="17408"/>
                  </a:lnTo>
                  <a:lnTo>
                    <a:pt x="176857" y="4500"/>
                  </a:lnTo>
                  <a:lnTo>
                    <a:pt x="221487" y="0"/>
                  </a:lnTo>
                  <a:close/>
                </a:path>
              </a:pathLst>
            </a:custGeom>
            <a:ln w="19050">
              <a:solidFill>
                <a:srgbClr val="82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864" y="3401593"/>
              <a:ext cx="615708" cy="51965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9605771" y="3427476"/>
              <a:ext cx="513715" cy="417830"/>
            </a:xfrm>
            <a:custGeom>
              <a:avLst/>
              <a:gdLst/>
              <a:ahLst/>
              <a:cxnLst/>
              <a:rect l="l" t="t" r="r" b="b"/>
              <a:pathLst>
                <a:path w="513715" h="417829">
                  <a:moveTo>
                    <a:pt x="499236" y="0"/>
                  </a:moveTo>
                  <a:lnTo>
                    <a:pt x="171703" y="322325"/>
                  </a:lnTo>
                  <a:lnTo>
                    <a:pt x="0" y="393700"/>
                  </a:lnTo>
                  <a:lnTo>
                    <a:pt x="9525" y="417575"/>
                  </a:lnTo>
                  <a:lnTo>
                    <a:pt x="186054" y="346075"/>
                  </a:lnTo>
                  <a:lnTo>
                    <a:pt x="513587" y="19050"/>
                  </a:lnTo>
                  <a:lnTo>
                    <a:pt x="499236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55352" y="3288817"/>
              <a:ext cx="254457" cy="25295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81259" y="3315747"/>
              <a:ext cx="152400" cy="14982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20628" y="3549446"/>
              <a:ext cx="292671" cy="29103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146535" y="3575303"/>
              <a:ext cx="190500" cy="18897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4435" y="3628644"/>
              <a:ext cx="1647444" cy="40690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9610343" y="3654552"/>
              <a:ext cx="1545590" cy="304800"/>
            </a:xfrm>
            <a:custGeom>
              <a:avLst/>
              <a:gdLst/>
              <a:ahLst/>
              <a:cxnLst/>
              <a:rect l="l" t="t" r="r" b="b"/>
              <a:pathLst>
                <a:path w="1545590" h="304800">
                  <a:moveTo>
                    <a:pt x="1545335" y="0"/>
                  </a:moveTo>
                  <a:lnTo>
                    <a:pt x="1254632" y="0"/>
                  </a:lnTo>
                  <a:lnTo>
                    <a:pt x="975105" y="276225"/>
                  </a:lnTo>
                  <a:lnTo>
                    <a:pt x="0" y="276225"/>
                  </a:lnTo>
                  <a:lnTo>
                    <a:pt x="0" y="304800"/>
                  </a:lnTo>
                  <a:lnTo>
                    <a:pt x="984757" y="304800"/>
                  </a:lnTo>
                  <a:lnTo>
                    <a:pt x="1264157" y="23749"/>
                  </a:lnTo>
                  <a:lnTo>
                    <a:pt x="1545335" y="23749"/>
                  </a:lnTo>
                  <a:lnTo>
                    <a:pt x="1545335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1388" y="2964218"/>
              <a:ext cx="1255776" cy="40077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9607295" y="2990088"/>
              <a:ext cx="1153795" cy="299085"/>
            </a:xfrm>
            <a:custGeom>
              <a:avLst/>
              <a:gdLst/>
              <a:ahLst/>
              <a:cxnLst/>
              <a:rect l="l" t="t" r="r" b="b"/>
              <a:pathLst>
                <a:path w="1153795" h="299085">
                  <a:moveTo>
                    <a:pt x="507746" y="0"/>
                  </a:moveTo>
                  <a:lnTo>
                    <a:pt x="0" y="0"/>
                  </a:lnTo>
                  <a:lnTo>
                    <a:pt x="0" y="23875"/>
                  </a:lnTo>
                  <a:lnTo>
                    <a:pt x="503047" y="23875"/>
                  </a:lnTo>
                  <a:lnTo>
                    <a:pt x="1144143" y="298703"/>
                  </a:lnTo>
                  <a:lnTo>
                    <a:pt x="1153668" y="279653"/>
                  </a:lnTo>
                  <a:lnTo>
                    <a:pt x="507746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22864" y="3206470"/>
              <a:ext cx="257606" cy="25910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48771" y="3232404"/>
              <a:ext cx="155448" cy="15697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373611" y="3069386"/>
              <a:ext cx="291033" cy="29103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399519" y="3095244"/>
              <a:ext cx="188975" cy="18897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81388" y="2874302"/>
              <a:ext cx="1903476" cy="40991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9607295" y="2900172"/>
              <a:ext cx="1801495" cy="307975"/>
            </a:xfrm>
            <a:custGeom>
              <a:avLst/>
              <a:gdLst/>
              <a:ahLst/>
              <a:cxnLst/>
              <a:rect l="l" t="t" r="r" b="b"/>
              <a:pathLst>
                <a:path w="1801495" h="307975">
                  <a:moveTo>
                    <a:pt x="123952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229995" y="28575"/>
                  </a:lnTo>
                  <a:lnTo>
                    <a:pt x="1510919" y="307848"/>
                  </a:lnTo>
                  <a:lnTo>
                    <a:pt x="1801368" y="307848"/>
                  </a:lnTo>
                  <a:lnTo>
                    <a:pt x="1801368" y="279273"/>
                  </a:lnTo>
                  <a:lnTo>
                    <a:pt x="1520444" y="279273"/>
                  </a:lnTo>
                  <a:lnTo>
                    <a:pt x="1239520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23704" y="3282759"/>
              <a:ext cx="291033" cy="292671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9849611" y="3308603"/>
              <a:ext cx="189230" cy="190500"/>
            </a:xfrm>
            <a:custGeom>
              <a:avLst/>
              <a:gdLst/>
              <a:ahLst/>
              <a:cxnLst/>
              <a:rect l="l" t="t" r="r" b="b"/>
              <a:pathLst>
                <a:path w="189229" h="190500">
                  <a:moveTo>
                    <a:pt x="94488" y="0"/>
                  </a:moveTo>
                  <a:lnTo>
                    <a:pt x="57810" y="7506"/>
                  </a:lnTo>
                  <a:lnTo>
                    <a:pt x="27765" y="27955"/>
                  </a:lnTo>
                  <a:lnTo>
                    <a:pt x="7459" y="58239"/>
                  </a:lnTo>
                  <a:lnTo>
                    <a:pt x="0" y="95250"/>
                  </a:lnTo>
                  <a:lnTo>
                    <a:pt x="7459" y="132207"/>
                  </a:lnTo>
                  <a:lnTo>
                    <a:pt x="27765" y="162496"/>
                  </a:lnTo>
                  <a:lnTo>
                    <a:pt x="57810" y="182975"/>
                  </a:lnTo>
                  <a:lnTo>
                    <a:pt x="94488" y="190500"/>
                  </a:lnTo>
                  <a:lnTo>
                    <a:pt x="131165" y="182975"/>
                  </a:lnTo>
                  <a:lnTo>
                    <a:pt x="148074" y="171450"/>
                  </a:lnTo>
                  <a:lnTo>
                    <a:pt x="94488" y="171450"/>
                  </a:lnTo>
                  <a:lnTo>
                    <a:pt x="64732" y="165562"/>
                  </a:lnTo>
                  <a:lnTo>
                    <a:pt x="40751" y="149399"/>
                  </a:lnTo>
                  <a:lnTo>
                    <a:pt x="24747" y="125212"/>
                  </a:lnTo>
                  <a:lnTo>
                    <a:pt x="18923" y="95250"/>
                  </a:lnTo>
                  <a:lnTo>
                    <a:pt x="24747" y="67270"/>
                  </a:lnTo>
                  <a:lnTo>
                    <a:pt x="40751" y="42862"/>
                  </a:lnTo>
                  <a:lnTo>
                    <a:pt x="64732" y="25598"/>
                  </a:lnTo>
                  <a:lnTo>
                    <a:pt x="94488" y="19050"/>
                  </a:lnTo>
                  <a:lnTo>
                    <a:pt x="148125" y="19050"/>
                  </a:lnTo>
                  <a:lnTo>
                    <a:pt x="131165" y="7506"/>
                  </a:lnTo>
                  <a:lnTo>
                    <a:pt x="94488" y="0"/>
                  </a:lnTo>
                  <a:close/>
                </a:path>
                <a:path w="189229" h="190500">
                  <a:moveTo>
                    <a:pt x="148125" y="19050"/>
                  </a:moveTo>
                  <a:lnTo>
                    <a:pt x="94488" y="19050"/>
                  </a:lnTo>
                  <a:lnTo>
                    <a:pt x="124243" y="25598"/>
                  </a:lnTo>
                  <a:lnTo>
                    <a:pt x="148224" y="42862"/>
                  </a:lnTo>
                  <a:lnTo>
                    <a:pt x="164228" y="67270"/>
                  </a:lnTo>
                  <a:lnTo>
                    <a:pt x="170053" y="95250"/>
                  </a:lnTo>
                  <a:lnTo>
                    <a:pt x="164228" y="125212"/>
                  </a:lnTo>
                  <a:lnTo>
                    <a:pt x="148224" y="149399"/>
                  </a:lnTo>
                  <a:lnTo>
                    <a:pt x="124243" y="165562"/>
                  </a:lnTo>
                  <a:lnTo>
                    <a:pt x="94488" y="171450"/>
                  </a:lnTo>
                  <a:lnTo>
                    <a:pt x="148074" y="171450"/>
                  </a:lnTo>
                  <a:lnTo>
                    <a:pt x="161210" y="162496"/>
                  </a:lnTo>
                  <a:lnTo>
                    <a:pt x="181516" y="132207"/>
                  </a:lnTo>
                  <a:lnTo>
                    <a:pt x="188976" y="95250"/>
                  </a:lnTo>
                  <a:lnTo>
                    <a:pt x="181516" y="58239"/>
                  </a:lnTo>
                  <a:lnTo>
                    <a:pt x="161210" y="27955"/>
                  </a:lnTo>
                  <a:lnTo>
                    <a:pt x="148125" y="1905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81388" y="3372594"/>
              <a:ext cx="353542" cy="126382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9607295" y="3398520"/>
              <a:ext cx="251460" cy="24765"/>
            </a:xfrm>
            <a:custGeom>
              <a:avLst/>
              <a:gdLst/>
              <a:ahLst/>
              <a:cxnLst/>
              <a:rect l="l" t="t" r="r" b="b"/>
              <a:pathLst>
                <a:path w="251459" h="24764">
                  <a:moveTo>
                    <a:pt x="251459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51459" y="24384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49779" y="3553993"/>
              <a:ext cx="614197" cy="51965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2075688" y="3579876"/>
              <a:ext cx="512445" cy="417830"/>
            </a:xfrm>
            <a:custGeom>
              <a:avLst/>
              <a:gdLst/>
              <a:ahLst/>
              <a:cxnLst/>
              <a:rect l="l" t="t" r="r" b="b"/>
              <a:pathLst>
                <a:path w="512444" h="417829">
                  <a:moveTo>
                    <a:pt x="14224" y="0"/>
                  </a:moveTo>
                  <a:lnTo>
                    <a:pt x="0" y="19050"/>
                  </a:lnTo>
                  <a:lnTo>
                    <a:pt x="326517" y="346075"/>
                  </a:lnTo>
                  <a:lnTo>
                    <a:pt x="502538" y="417575"/>
                  </a:lnTo>
                  <a:lnTo>
                    <a:pt x="512063" y="393700"/>
                  </a:lnTo>
                  <a:lnTo>
                    <a:pt x="340868" y="322325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35479" y="3441217"/>
              <a:ext cx="254457" cy="25295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1388" y="3468147"/>
              <a:ext cx="152400" cy="14982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2103" y="3701846"/>
              <a:ext cx="292671" cy="29103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8011" y="3727703"/>
              <a:ext cx="190500" cy="18897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1936" y="3781044"/>
              <a:ext cx="1647444" cy="40690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037844" y="3806952"/>
              <a:ext cx="1545590" cy="304800"/>
            </a:xfrm>
            <a:custGeom>
              <a:avLst/>
              <a:gdLst/>
              <a:ahLst/>
              <a:cxnLst/>
              <a:rect l="l" t="t" r="r" b="b"/>
              <a:pathLst>
                <a:path w="1545589" h="304800">
                  <a:moveTo>
                    <a:pt x="290703" y="0"/>
                  </a:moveTo>
                  <a:lnTo>
                    <a:pt x="0" y="0"/>
                  </a:lnTo>
                  <a:lnTo>
                    <a:pt x="0" y="23749"/>
                  </a:lnTo>
                  <a:lnTo>
                    <a:pt x="281178" y="23749"/>
                  </a:lnTo>
                  <a:lnTo>
                    <a:pt x="560578" y="304800"/>
                  </a:lnTo>
                  <a:lnTo>
                    <a:pt x="1545336" y="304800"/>
                  </a:lnTo>
                  <a:lnTo>
                    <a:pt x="1545336" y="276225"/>
                  </a:lnTo>
                  <a:lnTo>
                    <a:pt x="570230" y="276225"/>
                  </a:lnTo>
                  <a:lnTo>
                    <a:pt x="290703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06652" y="3116618"/>
              <a:ext cx="1257299" cy="400773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432560" y="3142488"/>
              <a:ext cx="1155700" cy="299085"/>
            </a:xfrm>
            <a:custGeom>
              <a:avLst/>
              <a:gdLst/>
              <a:ahLst/>
              <a:cxnLst/>
              <a:rect l="l" t="t" r="r" b="b"/>
              <a:pathLst>
                <a:path w="1155700" h="299085">
                  <a:moveTo>
                    <a:pt x="1155192" y="0"/>
                  </a:moveTo>
                  <a:lnTo>
                    <a:pt x="646684" y="0"/>
                  </a:lnTo>
                  <a:lnTo>
                    <a:pt x="0" y="279653"/>
                  </a:lnTo>
                  <a:lnTo>
                    <a:pt x="9525" y="298703"/>
                  </a:lnTo>
                  <a:lnTo>
                    <a:pt x="651510" y="23875"/>
                  </a:lnTo>
                  <a:lnTo>
                    <a:pt x="1155192" y="23875"/>
                  </a:lnTo>
                  <a:lnTo>
                    <a:pt x="1155192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64919" y="3358870"/>
              <a:ext cx="257606" cy="259105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90827" y="3384803"/>
              <a:ext cx="155447" cy="15697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0644" y="3221786"/>
              <a:ext cx="291033" cy="29103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6551" y="3247644"/>
              <a:ext cx="188976" cy="18897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8951" y="3026702"/>
              <a:ext cx="1905000" cy="409917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784859" y="3052572"/>
              <a:ext cx="1803400" cy="307975"/>
            </a:xfrm>
            <a:custGeom>
              <a:avLst/>
              <a:gdLst/>
              <a:ahLst/>
              <a:cxnLst/>
              <a:rect l="l" t="t" r="r" b="b"/>
              <a:pathLst>
                <a:path w="1803400" h="307975">
                  <a:moveTo>
                    <a:pt x="1802891" y="0"/>
                  </a:moveTo>
                  <a:lnTo>
                    <a:pt x="562356" y="0"/>
                  </a:lnTo>
                  <a:lnTo>
                    <a:pt x="281152" y="279273"/>
                  </a:lnTo>
                  <a:lnTo>
                    <a:pt x="0" y="279273"/>
                  </a:lnTo>
                  <a:lnTo>
                    <a:pt x="0" y="307848"/>
                  </a:lnTo>
                  <a:lnTo>
                    <a:pt x="290690" y="307848"/>
                  </a:lnTo>
                  <a:lnTo>
                    <a:pt x="571881" y="28575"/>
                  </a:lnTo>
                  <a:lnTo>
                    <a:pt x="1802891" y="28575"/>
                  </a:lnTo>
                  <a:lnTo>
                    <a:pt x="1802891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9027" y="3435159"/>
              <a:ext cx="291033" cy="292671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2154935" y="3461003"/>
              <a:ext cx="189230" cy="190500"/>
            </a:xfrm>
            <a:custGeom>
              <a:avLst/>
              <a:gdLst/>
              <a:ahLst/>
              <a:cxnLst/>
              <a:rect l="l" t="t" r="r" b="b"/>
              <a:pathLst>
                <a:path w="189230" h="190500">
                  <a:moveTo>
                    <a:pt x="94487" y="0"/>
                  </a:moveTo>
                  <a:lnTo>
                    <a:pt x="57810" y="7506"/>
                  </a:lnTo>
                  <a:lnTo>
                    <a:pt x="27765" y="27955"/>
                  </a:lnTo>
                  <a:lnTo>
                    <a:pt x="7459" y="58239"/>
                  </a:lnTo>
                  <a:lnTo>
                    <a:pt x="0" y="95250"/>
                  </a:lnTo>
                  <a:lnTo>
                    <a:pt x="7459" y="132207"/>
                  </a:lnTo>
                  <a:lnTo>
                    <a:pt x="27765" y="162496"/>
                  </a:lnTo>
                  <a:lnTo>
                    <a:pt x="57810" y="182975"/>
                  </a:lnTo>
                  <a:lnTo>
                    <a:pt x="94487" y="190500"/>
                  </a:lnTo>
                  <a:lnTo>
                    <a:pt x="131165" y="182975"/>
                  </a:lnTo>
                  <a:lnTo>
                    <a:pt x="148074" y="171450"/>
                  </a:lnTo>
                  <a:lnTo>
                    <a:pt x="94487" y="171450"/>
                  </a:lnTo>
                  <a:lnTo>
                    <a:pt x="64732" y="165562"/>
                  </a:lnTo>
                  <a:lnTo>
                    <a:pt x="40751" y="149399"/>
                  </a:lnTo>
                  <a:lnTo>
                    <a:pt x="24747" y="125212"/>
                  </a:lnTo>
                  <a:lnTo>
                    <a:pt x="18922" y="95250"/>
                  </a:lnTo>
                  <a:lnTo>
                    <a:pt x="24747" y="67270"/>
                  </a:lnTo>
                  <a:lnTo>
                    <a:pt x="40751" y="42862"/>
                  </a:lnTo>
                  <a:lnTo>
                    <a:pt x="64732" y="25598"/>
                  </a:lnTo>
                  <a:lnTo>
                    <a:pt x="94487" y="19050"/>
                  </a:lnTo>
                  <a:lnTo>
                    <a:pt x="148125" y="19050"/>
                  </a:lnTo>
                  <a:lnTo>
                    <a:pt x="131165" y="7506"/>
                  </a:lnTo>
                  <a:lnTo>
                    <a:pt x="94487" y="0"/>
                  </a:lnTo>
                  <a:close/>
                </a:path>
                <a:path w="189230" h="190500">
                  <a:moveTo>
                    <a:pt x="148125" y="19050"/>
                  </a:moveTo>
                  <a:lnTo>
                    <a:pt x="94487" y="19050"/>
                  </a:lnTo>
                  <a:lnTo>
                    <a:pt x="124243" y="25598"/>
                  </a:lnTo>
                  <a:lnTo>
                    <a:pt x="148224" y="42862"/>
                  </a:lnTo>
                  <a:lnTo>
                    <a:pt x="164228" y="67270"/>
                  </a:lnTo>
                  <a:lnTo>
                    <a:pt x="170052" y="95250"/>
                  </a:lnTo>
                  <a:lnTo>
                    <a:pt x="164228" y="125212"/>
                  </a:lnTo>
                  <a:lnTo>
                    <a:pt x="148224" y="149399"/>
                  </a:lnTo>
                  <a:lnTo>
                    <a:pt x="124243" y="165562"/>
                  </a:lnTo>
                  <a:lnTo>
                    <a:pt x="94487" y="171450"/>
                  </a:lnTo>
                  <a:lnTo>
                    <a:pt x="148074" y="171450"/>
                  </a:lnTo>
                  <a:lnTo>
                    <a:pt x="161210" y="162496"/>
                  </a:lnTo>
                  <a:lnTo>
                    <a:pt x="181516" y="132207"/>
                  </a:lnTo>
                  <a:lnTo>
                    <a:pt x="188975" y="95250"/>
                  </a:lnTo>
                  <a:lnTo>
                    <a:pt x="181516" y="58239"/>
                  </a:lnTo>
                  <a:lnTo>
                    <a:pt x="161210" y="27955"/>
                  </a:lnTo>
                  <a:lnTo>
                    <a:pt x="148125" y="1905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08860" y="3524994"/>
              <a:ext cx="355053" cy="12638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334767" y="3550920"/>
              <a:ext cx="253365" cy="24765"/>
            </a:xfrm>
            <a:custGeom>
              <a:avLst/>
              <a:gdLst/>
              <a:ahLst/>
              <a:cxnLst/>
              <a:rect l="l" t="t" r="r" b="b"/>
              <a:pathLst>
                <a:path w="253364" h="24764">
                  <a:moveTo>
                    <a:pt x="252983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52983" y="24384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82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806064" y="2332177"/>
            <a:ext cx="6584315" cy="130111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657225" marR="5080" indent="-645160">
              <a:lnSpc>
                <a:spcPts val="4750"/>
              </a:lnSpc>
              <a:spcBef>
                <a:spcPts val="705"/>
              </a:spcBef>
            </a:pPr>
            <a:r>
              <a:rPr dirty="0" sz="4400"/>
              <a:t>WHAT</a:t>
            </a:r>
            <a:r>
              <a:rPr dirty="0" sz="4400" spc="-170"/>
              <a:t> </a:t>
            </a:r>
            <a:r>
              <a:rPr dirty="0" sz="4400"/>
              <a:t>TECHNOLOGIES</a:t>
            </a:r>
            <a:r>
              <a:rPr dirty="0" sz="4400" spc="-200"/>
              <a:t> </a:t>
            </a:r>
            <a:r>
              <a:rPr dirty="0" sz="4400" spc="-20"/>
              <a:t>WILL </a:t>
            </a:r>
            <a:r>
              <a:rPr dirty="0" sz="4400"/>
              <a:t>WE</a:t>
            </a:r>
            <a:r>
              <a:rPr dirty="0" sz="4400" spc="-20"/>
              <a:t> </a:t>
            </a:r>
            <a:r>
              <a:rPr dirty="0" sz="4400"/>
              <a:t>BE</a:t>
            </a:r>
            <a:r>
              <a:rPr dirty="0" sz="4400" spc="-40"/>
              <a:t> </a:t>
            </a:r>
            <a:r>
              <a:rPr dirty="0" sz="4400"/>
              <a:t>LOOKING</a:t>
            </a:r>
            <a:r>
              <a:rPr dirty="0" sz="4400" spc="-50"/>
              <a:t> </a:t>
            </a:r>
            <a:r>
              <a:rPr dirty="0" sz="4400" spc="-20"/>
              <a:t>FOR?</a:t>
            </a:r>
            <a:endParaRPr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48"/>
            <a:ext cx="12192000" cy="6849109"/>
            <a:chOff x="0" y="348"/>
            <a:chExt cx="12192000" cy="68491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"/>
              <a:ext cx="12181812" cy="684635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1416" y="32003"/>
              <a:ext cx="3910583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8388" y="702563"/>
              <a:ext cx="3753611" cy="12291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15298" y="179958"/>
            <a:ext cx="3326129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latin typeface="Arial"/>
                <a:cs typeface="Arial"/>
              </a:rPr>
              <a:t>On</a:t>
            </a:r>
            <a:r>
              <a:rPr dirty="0" sz="4400" spc="-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any</a:t>
            </a:r>
            <a:r>
              <a:rPr dirty="0" sz="4400" spc="15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given </a:t>
            </a:r>
            <a:r>
              <a:rPr dirty="0" sz="4400">
                <a:latin typeface="Arial"/>
                <a:cs typeface="Arial"/>
              </a:rPr>
              <a:t>street </a:t>
            </a:r>
            <a:r>
              <a:rPr dirty="0" sz="4400" spc="-10">
                <a:latin typeface="Arial"/>
                <a:cs typeface="Arial"/>
              </a:rPr>
              <a:t>corner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869691" y="348"/>
            <a:ext cx="9314815" cy="6849109"/>
            <a:chOff x="2869691" y="348"/>
            <a:chExt cx="9314815" cy="68491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9691" y="348"/>
              <a:ext cx="9314751" cy="684635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250436" y="1973579"/>
              <a:ext cx="591820" cy="2840990"/>
            </a:xfrm>
            <a:custGeom>
              <a:avLst/>
              <a:gdLst/>
              <a:ahLst/>
              <a:cxnLst/>
              <a:rect l="l" t="t" r="r" b="b"/>
              <a:pathLst>
                <a:path w="591820" h="2840990">
                  <a:moveTo>
                    <a:pt x="195072" y="187452"/>
                  </a:moveTo>
                  <a:lnTo>
                    <a:pt x="200181" y="144477"/>
                  </a:lnTo>
                  <a:lnTo>
                    <a:pt x="214737" y="105024"/>
                  </a:lnTo>
                  <a:lnTo>
                    <a:pt x="237579" y="70219"/>
                  </a:lnTo>
                  <a:lnTo>
                    <a:pt x="267548" y="41187"/>
                  </a:lnTo>
                  <a:lnTo>
                    <a:pt x="303484" y="19056"/>
                  </a:lnTo>
                  <a:lnTo>
                    <a:pt x="344228" y="4951"/>
                  </a:lnTo>
                  <a:lnTo>
                    <a:pt x="388619" y="0"/>
                  </a:lnTo>
                  <a:lnTo>
                    <a:pt x="433011" y="4951"/>
                  </a:lnTo>
                  <a:lnTo>
                    <a:pt x="473755" y="19056"/>
                  </a:lnTo>
                  <a:lnTo>
                    <a:pt x="509691" y="41187"/>
                  </a:lnTo>
                  <a:lnTo>
                    <a:pt x="539660" y="70219"/>
                  </a:lnTo>
                  <a:lnTo>
                    <a:pt x="562502" y="105024"/>
                  </a:lnTo>
                  <a:lnTo>
                    <a:pt x="577058" y="144477"/>
                  </a:lnTo>
                  <a:lnTo>
                    <a:pt x="582167" y="187452"/>
                  </a:lnTo>
                  <a:lnTo>
                    <a:pt x="577058" y="230426"/>
                  </a:lnTo>
                  <a:lnTo>
                    <a:pt x="562502" y="269879"/>
                  </a:lnTo>
                  <a:lnTo>
                    <a:pt x="539660" y="304684"/>
                  </a:lnTo>
                  <a:lnTo>
                    <a:pt x="509691" y="333716"/>
                  </a:lnTo>
                  <a:lnTo>
                    <a:pt x="473755" y="355847"/>
                  </a:lnTo>
                  <a:lnTo>
                    <a:pt x="433011" y="369952"/>
                  </a:lnTo>
                  <a:lnTo>
                    <a:pt x="388619" y="374904"/>
                  </a:lnTo>
                  <a:lnTo>
                    <a:pt x="344228" y="369952"/>
                  </a:lnTo>
                  <a:lnTo>
                    <a:pt x="303484" y="355847"/>
                  </a:lnTo>
                  <a:lnTo>
                    <a:pt x="267548" y="333716"/>
                  </a:lnTo>
                  <a:lnTo>
                    <a:pt x="237579" y="304684"/>
                  </a:lnTo>
                  <a:lnTo>
                    <a:pt x="214737" y="269879"/>
                  </a:lnTo>
                  <a:lnTo>
                    <a:pt x="200181" y="230426"/>
                  </a:lnTo>
                  <a:lnTo>
                    <a:pt x="195072" y="187452"/>
                  </a:lnTo>
                  <a:close/>
                </a:path>
                <a:path w="591820" h="2840990">
                  <a:moveTo>
                    <a:pt x="156972" y="524256"/>
                  </a:moveTo>
                  <a:lnTo>
                    <a:pt x="162081" y="481281"/>
                  </a:lnTo>
                  <a:lnTo>
                    <a:pt x="176637" y="441828"/>
                  </a:lnTo>
                  <a:lnTo>
                    <a:pt x="199479" y="407023"/>
                  </a:lnTo>
                  <a:lnTo>
                    <a:pt x="229448" y="377991"/>
                  </a:lnTo>
                  <a:lnTo>
                    <a:pt x="265384" y="355860"/>
                  </a:lnTo>
                  <a:lnTo>
                    <a:pt x="306128" y="341755"/>
                  </a:lnTo>
                  <a:lnTo>
                    <a:pt x="350519" y="336804"/>
                  </a:lnTo>
                  <a:lnTo>
                    <a:pt x="394911" y="341755"/>
                  </a:lnTo>
                  <a:lnTo>
                    <a:pt x="435655" y="355860"/>
                  </a:lnTo>
                  <a:lnTo>
                    <a:pt x="471591" y="377991"/>
                  </a:lnTo>
                  <a:lnTo>
                    <a:pt x="501560" y="407023"/>
                  </a:lnTo>
                  <a:lnTo>
                    <a:pt x="524402" y="441828"/>
                  </a:lnTo>
                  <a:lnTo>
                    <a:pt x="538958" y="481281"/>
                  </a:lnTo>
                  <a:lnTo>
                    <a:pt x="544067" y="524256"/>
                  </a:lnTo>
                  <a:lnTo>
                    <a:pt x="538958" y="567230"/>
                  </a:lnTo>
                  <a:lnTo>
                    <a:pt x="524402" y="606683"/>
                  </a:lnTo>
                  <a:lnTo>
                    <a:pt x="501560" y="641488"/>
                  </a:lnTo>
                  <a:lnTo>
                    <a:pt x="471591" y="670520"/>
                  </a:lnTo>
                  <a:lnTo>
                    <a:pt x="435655" y="692651"/>
                  </a:lnTo>
                  <a:lnTo>
                    <a:pt x="394911" y="706756"/>
                  </a:lnTo>
                  <a:lnTo>
                    <a:pt x="350519" y="711708"/>
                  </a:lnTo>
                  <a:lnTo>
                    <a:pt x="306128" y="706756"/>
                  </a:lnTo>
                  <a:lnTo>
                    <a:pt x="265384" y="692651"/>
                  </a:lnTo>
                  <a:lnTo>
                    <a:pt x="229448" y="670520"/>
                  </a:lnTo>
                  <a:lnTo>
                    <a:pt x="199479" y="641488"/>
                  </a:lnTo>
                  <a:lnTo>
                    <a:pt x="176637" y="606683"/>
                  </a:lnTo>
                  <a:lnTo>
                    <a:pt x="162081" y="567230"/>
                  </a:lnTo>
                  <a:lnTo>
                    <a:pt x="156972" y="524256"/>
                  </a:lnTo>
                  <a:close/>
                </a:path>
                <a:path w="591820" h="2840990">
                  <a:moveTo>
                    <a:pt x="0" y="2653284"/>
                  </a:moveTo>
                  <a:lnTo>
                    <a:pt x="5131" y="2610309"/>
                  </a:lnTo>
                  <a:lnTo>
                    <a:pt x="19749" y="2570856"/>
                  </a:lnTo>
                  <a:lnTo>
                    <a:pt x="42687" y="2536051"/>
                  </a:lnTo>
                  <a:lnTo>
                    <a:pt x="72778" y="2507019"/>
                  </a:lnTo>
                  <a:lnTo>
                    <a:pt x="108857" y="2484888"/>
                  </a:lnTo>
                  <a:lnTo>
                    <a:pt x="149756" y="2470783"/>
                  </a:lnTo>
                  <a:lnTo>
                    <a:pt x="194310" y="2465832"/>
                  </a:lnTo>
                  <a:lnTo>
                    <a:pt x="238863" y="2470783"/>
                  </a:lnTo>
                  <a:lnTo>
                    <a:pt x="279762" y="2484888"/>
                  </a:lnTo>
                  <a:lnTo>
                    <a:pt x="315841" y="2507019"/>
                  </a:lnTo>
                  <a:lnTo>
                    <a:pt x="345932" y="2536051"/>
                  </a:lnTo>
                  <a:lnTo>
                    <a:pt x="368870" y="2570856"/>
                  </a:lnTo>
                  <a:lnTo>
                    <a:pt x="383488" y="2610309"/>
                  </a:lnTo>
                  <a:lnTo>
                    <a:pt x="388619" y="2653284"/>
                  </a:lnTo>
                  <a:lnTo>
                    <a:pt x="383488" y="2696258"/>
                  </a:lnTo>
                  <a:lnTo>
                    <a:pt x="368870" y="2735711"/>
                  </a:lnTo>
                  <a:lnTo>
                    <a:pt x="345932" y="2770516"/>
                  </a:lnTo>
                  <a:lnTo>
                    <a:pt x="315841" y="2799548"/>
                  </a:lnTo>
                  <a:lnTo>
                    <a:pt x="279762" y="2821679"/>
                  </a:lnTo>
                  <a:lnTo>
                    <a:pt x="238863" y="2835784"/>
                  </a:lnTo>
                  <a:lnTo>
                    <a:pt x="194310" y="2840736"/>
                  </a:lnTo>
                  <a:lnTo>
                    <a:pt x="149756" y="2835784"/>
                  </a:lnTo>
                  <a:lnTo>
                    <a:pt x="108857" y="2821679"/>
                  </a:lnTo>
                  <a:lnTo>
                    <a:pt x="72778" y="2799548"/>
                  </a:lnTo>
                  <a:lnTo>
                    <a:pt x="42687" y="2770516"/>
                  </a:lnTo>
                  <a:lnTo>
                    <a:pt x="19749" y="2735711"/>
                  </a:lnTo>
                  <a:lnTo>
                    <a:pt x="5131" y="2696258"/>
                  </a:lnTo>
                  <a:lnTo>
                    <a:pt x="0" y="2653284"/>
                  </a:lnTo>
                  <a:close/>
                </a:path>
                <a:path w="591820" h="2840990">
                  <a:moveTo>
                    <a:pt x="51815" y="2061972"/>
                  </a:moveTo>
                  <a:lnTo>
                    <a:pt x="56162" y="2015677"/>
                  </a:lnTo>
                  <a:lnTo>
                    <a:pt x="68692" y="1972104"/>
                  </a:lnTo>
                  <a:lnTo>
                    <a:pt x="88646" y="1931980"/>
                  </a:lnTo>
                  <a:lnTo>
                    <a:pt x="115259" y="1896033"/>
                  </a:lnTo>
                  <a:lnTo>
                    <a:pt x="147771" y="1864991"/>
                  </a:lnTo>
                  <a:lnTo>
                    <a:pt x="185420" y="1839580"/>
                  </a:lnTo>
                  <a:lnTo>
                    <a:pt x="227442" y="1820529"/>
                  </a:lnTo>
                  <a:lnTo>
                    <a:pt x="273078" y="1808565"/>
                  </a:lnTo>
                  <a:lnTo>
                    <a:pt x="321563" y="1804416"/>
                  </a:lnTo>
                  <a:lnTo>
                    <a:pt x="370049" y="1808565"/>
                  </a:lnTo>
                  <a:lnTo>
                    <a:pt x="415685" y="1820529"/>
                  </a:lnTo>
                  <a:lnTo>
                    <a:pt x="457708" y="1839580"/>
                  </a:lnTo>
                  <a:lnTo>
                    <a:pt x="495356" y="1864991"/>
                  </a:lnTo>
                  <a:lnTo>
                    <a:pt x="527868" y="1896033"/>
                  </a:lnTo>
                  <a:lnTo>
                    <a:pt x="554482" y="1931980"/>
                  </a:lnTo>
                  <a:lnTo>
                    <a:pt x="574435" y="1972104"/>
                  </a:lnTo>
                  <a:lnTo>
                    <a:pt x="586965" y="2015677"/>
                  </a:lnTo>
                  <a:lnTo>
                    <a:pt x="591312" y="2061972"/>
                  </a:lnTo>
                  <a:lnTo>
                    <a:pt x="586965" y="2108266"/>
                  </a:lnTo>
                  <a:lnTo>
                    <a:pt x="574435" y="2151839"/>
                  </a:lnTo>
                  <a:lnTo>
                    <a:pt x="554481" y="2191963"/>
                  </a:lnTo>
                  <a:lnTo>
                    <a:pt x="527868" y="2227910"/>
                  </a:lnTo>
                  <a:lnTo>
                    <a:pt x="495356" y="2258952"/>
                  </a:lnTo>
                  <a:lnTo>
                    <a:pt x="457707" y="2284363"/>
                  </a:lnTo>
                  <a:lnTo>
                    <a:pt x="415685" y="2303414"/>
                  </a:lnTo>
                  <a:lnTo>
                    <a:pt x="370049" y="2315378"/>
                  </a:lnTo>
                  <a:lnTo>
                    <a:pt x="321563" y="2319528"/>
                  </a:lnTo>
                  <a:lnTo>
                    <a:pt x="273078" y="2315378"/>
                  </a:lnTo>
                  <a:lnTo>
                    <a:pt x="227442" y="2303414"/>
                  </a:lnTo>
                  <a:lnTo>
                    <a:pt x="185419" y="2284363"/>
                  </a:lnTo>
                  <a:lnTo>
                    <a:pt x="147771" y="2258952"/>
                  </a:lnTo>
                  <a:lnTo>
                    <a:pt x="115259" y="2227910"/>
                  </a:lnTo>
                  <a:lnTo>
                    <a:pt x="88645" y="2191963"/>
                  </a:lnTo>
                  <a:lnTo>
                    <a:pt x="68692" y="2151839"/>
                  </a:lnTo>
                  <a:lnTo>
                    <a:pt x="56162" y="2108266"/>
                  </a:lnTo>
                  <a:lnTo>
                    <a:pt x="51815" y="2061972"/>
                  </a:lnTo>
                  <a:close/>
                </a:path>
              </a:pathLst>
            </a:custGeom>
            <a:ln w="158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565404" y="1624583"/>
            <a:ext cx="1936750" cy="1043305"/>
            <a:chOff x="565404" y="1624583"/>
            <a:chExt cx="1936750" cy="104330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404" y="1624583"/>
              <a:ext cx="1783842" cy="6774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6148" y="1624583"/>
              <a:ext cx="555498" cy="67741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404" y="1990343"/>
              <a:ext cx="1783842" cy="677417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565404" y="2721864"/>
            <a:ext cx="2538730" cy="1043305"/>
            <a:chOff x="565404" y="2721864"/>
            <a:chExt cx="2538730" cy="104330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404" y="2721864"/>
              <a:ext cx="1126997" cy="67741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9304" y="2721864"/>
              <a:ext cx="505206" cy="67741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412" y="2721864"/>
              <a:ext cx="1559814" cy="67741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8127" y="2721864"/>
              <a:ext cx="555498" cy="67741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404" y="3087624"/>
              <a:ext cx="1369314" cy="677418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565404" y="3819144"/>
            <a:ext cx="2928620" cy="677545"/>
            <a:chOff x="565404" y="3819144"/>
            <a:chExt cx="2928620" cy="677545"/>
          </a:xfrm>
        </p:grpSpPr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404" y="3819144"/>
              <a:ext cx="1594865" cy="67741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7171" y="3819144"/>
              <a:ext cx="555498" cy="67741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3392" y="3819144"/>
              <a:ext cx="1500378" cy="677418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565404" y="4916423"/>
            <a:ext cx="2474595" cy="677545"/>
            <a:chOff x="565404" y="4916423"/>
            <a:chExt cx="2474595" cy="677545"/>
          </a:xfrm>
        </p:grpSpPr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04" y="4916423"/>
              <a:ext cx="1186433" cy="67741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8740" y="4916423"/>
              <a:ext cx="555497" cy="67741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1140" y="4916423"/>
              <a:ext cx="1538478" cy="677417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742594" y="1693290"/>
            <a:ext cx="2550795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Tw Cen MT"/>
                <a:cs typeface="Tw Cen MT"/>
              </a:rPr>
              <a:t>Microwave</a:t>
            </a:r>
            <a:r>
              <a:rPr dirty="0" sz="2400" spc="-10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w Cen MT"/>
                <a:cs typeface="Tw Cen MT"/>
              </a:rPr>
              <a:t>–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SmartMicro</a:t>
            </a:r>
            <a:endParaRPr sz="24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Video-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Analytics</a:t>
            </a:r>
            <a:r>
              <a:rPr dirty="0" sz="2400" spc="-2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w Cen MT"/>
                <a:cs typeface="Tw Cen MT"/>
              </a:rPr>
              <a:t>–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Vivacity</a:t>
            </a:r>
            <a:endParaRPr sz="24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Bluetooth</a:t>
            </a:r>
            <a:r>
              <a:rPr dirty="0" sz="24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–</a:t>
            </a:r>
            <a:r>
              <a:rPr dirty="0" sz="2400" spc="-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BlipTrack</a:t>
            </a:r>
            <a:endParaRPr sz="2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4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LiDAR</a:t>
            </a:r>
            <a:r>
              <a:rPr dirty="0" sz="2400" spc="-5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–Velodyne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2862833" y="4672838"/>
            <a:ext cx="1285875" cy="583565"/>
          </a:xfrm>
          <a:custGeom>
            <a:avLst/>
            <a:gdLst/>
            <a:ahLst/>
            <a:cxnLst/>
            <a:rect l="l" t="t" r="r" b="b"/>
            <a:pathLst>
              <a:path w="1285875" h="583564">
                <a:moveTo>
                  <a:pt x="1173151" y="34948"/>
                </a:moveTo>
                <a:lnTo>
                  <a:pt x="0" y="548132"/>
                </a:lnTo>
                <a:lnTo>
                  <a:pt x="15240" y="583057"/>
                </a:lnTo>
                <a:lnTo>
                  <a:pt x="1188427" y="69858"/>
                </a:lnTo>
                <a:lnTo>
                  <a:pt x="1173151" y="34948"/>
                </a:lnTo>
                <a:close/>
              </a:path>
              <a:path w="1285875" h="583564">
                <a:moveTo>
                  <a:pt x="1268247" y="27305"/>
                </a:moveTo>
                <a:lnTo>
                  <a:pt x="1190625" y="27305"/>
                </a:lnTo>
                <a:lnTo>
                  <a:pt x="1205865" y="62230"/>
                </a:lnTo>
                <a:lnTo>
                  <a:pt x="1188427" y="69858"/>
                </a:lnTo>
                <a:lnTo>
                  <a:pt x="1203706" y="104775"/>
                </a:lnTo>
                <a:lnTo>
                  <a:pt x="1268247" y="27305"/>
                </a:lnTo>
                <a:close/>
              </a:path>
              <a:path w="1285875" h="583564">
                <a:moveTo>
                  <a:pt x="1190625" y="27305"/>
                </a:moveTo>
                <a:lnTo>
                  <a:pt x="1173151" y="34948"/>
                </a:lnTo>
                <a:lnTo>
                  <a:pt x="1188427" y="69858"/>
                </a:lnTo>
                <a:lnTo>
                  <a:pt x="1205865" y="62230"/>
                </a:lnTo>
                <a:lnTo>
                  <a:pt x="1190625" y="27305"/>
                </a:lnTo>
                <a:close/>
              </a:path>
              <a:path w="1285875" h="583564">
                <a:moveTo>
                  <a:pt x="1157858" y="0"/>
                </a:moveTo>
                <a:lnTo>
                  <a:pt x="1173151" y="34948"/>
                </a:lnTo>
                <a:lnTo>
                  <a:pt x="1190625" y="27305"/>
                </a:lnTo>
                <a:lnTo>
                  <a:pt x="1268247" y="27305"/>
                </a:lnTo>
                <a:lnTo>
                  <a:pt x="1285494" y="6604"/>
                </a:lnTo>
                <a:lnTo>
                  <a:pt x="11578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263900" y="3957065"/>
            <a:ext cx="990600" cy="206375"/>
          </a:xfrm>
          <a:custGeom>
            <a:avLst/>
            <a:gdLst/>
            <a:ahLst/>
            <a:cxnLst/>
            <a:rect l="l" t="t" r="r" b="b"/>
            <a:pathLst>
              <a:path w="990600" h="206375">
                <a:moveTo>
                  <a:pt x="874428" y="37620"/>
                </a:moveTo>
                <a:lnTo>
                  <a:pt x="0" y="168274"/>
                </a:lnTo>
                <a:lnTo>
                  <a:pt x="5587" y="205993"/>
                </a:lnTo>
                <a:lnTo>
                  <a:pt x="880064" y="75332"/>
                </a:lnTo>
                <a:lnTo>
                  <a:pt x="874428" y="37620"/>
                </a:lnTo>
                <a:close/>
              </a:path>
              <a:path w="990600" h="206375">
                <a:moveTo>
                  <a:pt x="975543" y="34797"/>
                </a:moveTo>
                <a:lnTo>
                  <a:pt x="893317" y="34797"/>
                </a:lnTo>
                <a:lnTo>
                  <a:pt x="898905" y="72516"/>
                </a:lnTo>
                <a:lnTo>
                  <a:pt x="880064" y="75332"/>
                </a:lnTo>
                <a:lnTo>
                  <a:pt x="885698" y="113029"/>
                </a:lnTo>
                <a:lnTo>
                  <a:pt x="990346" y="39623"/>
                </a:lnTo>
                <a:lnTo>
                  <a:pt x="975543" y="34797"/>
                </a:lnTo>
                <a:close/>
              </a:path>
              <a:path w="990600" h="206375">
                <a:moveTo>
                  <a:pt x="893317" y="34797"/>
                </a:moveTo>
                <a:lnTo>
                  <a:pt x="874428" y="37620"/>
                </a:lnTo>
                <a:lnTo>
                  <a:pt x="880064" y="75332"/>
                </a:lnTo>
                <a:lnTo>
                  <a:pt x="898905" y="72516"/>
                </a:lnTo>
                <a:lnTo>
                  <a:pt x="893317" y="34797"/>
                </a:lnTo>
                <a:close/>
              </a:path>
              <a:path w="990600" h="206375">
                <a:moveTo>
                  <a:pt x="868807" y="0"/>
                </a:moveTo>
                <a:lnTo>
                  <a:pt x="874428" y="37620"/>
                </a:lnTo>
                <a:lnTo>
                  <a:pt x="893317" y="34797"/>
                </a:lnTo>
                <a:lnTo>
                  <a:pt x="975543" y="34797"/>
                </a:lnTo>
                <a:lnTo>
                  <a:pt x="8688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3017011" y="2550922"/>
            <a:ext cx="1391920" cy="368935"/>
          </a:xfrm>
          <a:custGeom>
            <a:avLst/>
            <a:gdLst/>
            <a:ahLst/>
            <a:cxnLst/>
            <a:rect l="l" t="t" r="r" b="b"/>
            <a:pathLst>
              <a:path w="1391920" h="368935">
                <a:moveTo>
                  <a:pt x="1275765" y="37162"/>
                </a:moveTo>
                <a:lnTo>
                  <a:pt x="0" y="331724"/>
                </a:lnTo>
                <a:lnTo>
                  <a:pt x="8636" y="368935"/>
                </a:lnTo>
                <a:lnTo>
                  <a:pt x="1284312" y="74268"/>
                </a:lnTo>
                <a:lnTo>
                  <a:pt x="1275765" y="37162"/>
                </a:lnTo>
                <a:close/>
              </a:path>
              <a:path w="1391920" h="368935">
                <a:moveTo>
                  <a:pt x="1387875" y="32892"/>
                </a:moveTo>
                <a:lnTo>
                  <a:pt x="1294257" y="32892"/>
                </a:lnTo>
                <a:lnTo>
                  <a:pt x="1302892" y="69976"/>
                </a:lnTo>
                <a:lnTo>
                  <a:pt x="1284312" y="74268"/>
                </a:lnTo>
                <a:lnTo>
                  <a:pt x="1292860" y="111378"/>
                </a:lnTo>
                <a:lnTo>
                  <a:pt x="1387875" y="32892"/>
                </a:lnTo>
                <a:close/>
              </a:path>
              <a:path w="1391920" h="368935">
                <a:moveTo>
                  <a:pt x="1294257" y="32892"/>
                </a:moveTo>
                <a:lnTo>
                  <a:pt x="1275765" y="37162"/>
                </a:lnTo>
                <a:lnTo>
                  <a:pt x="1284312" y="74268"/>
                </a:lnTo>
                <a:lnTo>
                  <a:pt x="1302892" y="69976"/>
                </a:lnTo>
                <a:lnTo>
                  <a:pt x="1294257" y="32892"/>
                </a:lnTo>
                <a:close/>
              </a:path>
              <a:path w="1391920" h="368935">
                <a:moveTo>
                  <a:pt x="1267205" y="0"/>
                </a:moveTo>
                <a:lnTo>
                  <a:pt x="1275765" y="37162"/>
                </a:lnTo>
                <a:lnTo>
                  <a:pt x="1294257" y="32892"/>
                </a:lnTo>
                <a:lnTo>
                  <a:pt x="1387875" y="32892"/>
                </a:lnTo>
                <a:lnTo>
                  <a:pt x="1391412" y="29972"/>
                </a:lnTo>
                <a:lnTo>
                  <a:pt x="12672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2301494" y="2082926"/>
            <a:ext cx="2105660" cy="122555"/>
          </a:xfrm>
          <a:custGeom>
            <a:avLst/>
            <a:gdLst/>
            <a:ahLst/>
            <a:cxnLst/>
            <a:rect l="l" t="t" r="r" b="b"/>
            <a:pathLst>
              <a:path w="2105660" h="122555">
                <a:moveTo>
                  <a:pt x="1990726" y="38163"/>
                </a:moveTo>
                <a:lnTo>
                  <a:pt x="0" y="84582"/>
                </a:lnTo>
                <a:lnTo>
                  <a:pt x="888" y="122555"/>
                </a:lnTo>
                <a:lnTo>
                  <a:pt x="1991612" y="76136"/>
                </a:lnTo>
                <a:lnTo>
                  <a:pt x="1990726" y="38163"/>
                </a:lnTo>
                <a:close/>
              </a:path>
              <a:path w="2105660" h="122555">
                <a:moveTo>
                  <a:pt x="2069933" y="37719"/>
                </a:moveTo>
                <a:lnTo>
                  <a:pt x="2009775" y="37719"/>
                </a:lnTo>
                <a:lnTo>
                  <a:pt x="2010664" y="75692"/>
                </a:lnTo>
                <a:lnTo>
                  <a:pt x="1991612" y="76136"/>
                </a:lnTo>
                <a:lnTo>
                  <a:pt x="1992503" y="114300"/>
                </a:lnTo>
                <a:lnTo>
                  <a:pt x="2105533" y="54483"/>
                </a:lnTo>
                <a:lnTo>
                  <a:pt x="2069933" y="37719"/>
                </a:lnTo>
                <a:close/>
              </a:path>
              <a:path w="2105660" h="122555">
                <a:moveTo>
                  <a:pt x="2009775" y="37719"/>
                </a:moveTo>
                <a:lnTo>
                  <a:pt x="1990726" y="38163"/>
                </a:lnTo>
                <a:lnTo>
                  <a:pt x="1991602" y="75692"/>
                </a:lnTo>
                <a:lnTo>
                  <a:pt x="1991612" y="76136"/>
                </a:lnTo>
                <a:lnTo>
                  <a:pt x="2010664" y="75692"/>
                </a:lnTo>
                <a:lnTo>
                  <a:pt x="2009785" y="38163"/>
                </a:lnTo>
                <a:lnTo>
                  <a:pt x="2009775" y="37719"/>
                </a:lnTo>
                <a:close/>
              </a:path>
              <a:path w="2105660" h="122555">
                <a:moveTo>
                  <a:pt x="1989835" y="0"/>
                </a:moveTo>
                <a:lnTo>
                  <a:pt x="1990716" y="37719"/>
                </a:lnTo>
                <a:lnTo>
                  <a:pt x="1990726" y="38163"/>
                </a:lnTo>
                <a:lnTo>
                  <a:pt x="2009775" y="37719"/>
                </a:lnTo>
                <a:lnTo>
                  <a:pt x="2069933" y="37719"/>
                </a:lnTo>
                <a:lnTo>
                  <a:pt x="19898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83068" y="32003"/>
            <a:ext cx="4408932" cy="1229106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117585" y="179958"/>
            <a:ext cx="38195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latin typeface="Arial"/>
                <a:cs typeface="Arial"/>
              </a:rPr>
              <a:t>Data</a:t>
            </a:r>
            <a:r>
              <a:rPr dirty="0" sz="4400" spc="-15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Collection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4572"/>
            <a:ext cx="769620" cy="23622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49396"/>
            <a:ext cx="219456" cy="66141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4482084"/>
            <a:ext cx="1200150" cy="2376170"/>
            <a:chOff x="0" y="4482084"/>
            <a:chExt cx="1200150" cy="237617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82084"/>
              <a:ext cx="242315" cy="23622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027" y="4867656"/>
              <a:ext cx="975845" cy="199034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1612" y="0"/>
            <a:ext cx="529304" cy="62636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2107" y="5551932"/>
            <a:ext cx="507492" cy="129692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31168" y="4572"/>
            <a:ext cx="384048" cy="1725167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40668" y="4867655"/>
              <a:ext cx="384048" cy="19811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9011" y="-1"/>
              <a:ext cx="7142988" cy="685799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0" y="0"/>
              <a:ext cx="7620000" cy="1371600"/>
            </a:xfrm>
            <a:custGeom>
              <a:avLst/>
              <a:gdLst/>
              <a:ahLst/>
              <a:cxnLst/>
              <a:rect l="l" t="t" r="r" b="b"/>
              <a:pathLst>
                <a:path w="7620000" h="1371600">
                  <a:moveTo>
                    <a:pt x="7620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7620000" y="1371600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1246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69137" y="237490"/>
            <a:ext cx="628459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00480" marR="5080" indent="-128841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Arial"/>
                <a:cs typeface="Arial"/>
              </a:rPr>
              <a:t>Exploring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New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Deep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Learning</a:t>
            </a:r>
            <a:r>
              <a:rPr dirty="0" sz="2800" spc="-1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AI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Based </a:t>
            </a:r>
            <a:r>
              <a:rPr dirty="0" sz="2800">
                <a:latin typeface="Arial"/>
                <a:cs typeface="Arial"/>
              </a:rPr>
              <a:t>Smart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Signals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3905" y="1986534"/>
            <a:ext cx="4340225" cy="373570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24485" marR="30480" indent="-287020">
              <a:lnSpc>
                <a:spcPct val="90000"/>
              </a:lnSpc>
              <a:spcBef>
                <a:spcPts val="385"/>
              </a:spcBef>
              <a:buSzPct val="125000"/>
              <a:buFont typeface="Arial"/>
              <a:buChar char="•"/>
              <a:tabLst>
                <a:tab pos="324485" algn="l"/>
              </a:tabLst>
            </a:pP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New</a:t>
            </a:r>
            <a:r>
              <a:rPr dirty="0" sz="24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3</a:t>
            </a:r>
            <a:r>
              <a:rPr dirty="0" baseline="24305" sz="2400">
                <a:solidFill>
                  <a:srgbClr val="FFFFFF"/>
                </a:solidFill>
                <a:latin typeface="Tw Cen MT"/>
                <a:cs typeface="Tw Cen MT"/>
              </a:rPr>
              <a:t>rd</a:t>
            </a:r>
            <a:r>
              <a:rPr dirty="0" baseline="24305" sz="2400" spc="254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generation</a:t>
            </a:r>
            <a:r>
              <a:rPr dirty="0" sz="24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w Cen MT"/>
                <a:cs typeface="Tw Cen MT"/>
              </a:rPr>
              <a:t>Smart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Signals</a:t>
            </a:r>
            <a:r>
              <a:rPr dirty="0" sz="2400" spc="-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technology</a:t>
            </a:r>
            <a:r>
              <a:rPr dirty="0" sz="24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leverages</a:t>
            </a:r>
            <a:r>
              <a:rPr dirty="0" sz="2400" spc="-25">
                <a:solidFill>
                  <a:srgbClr val="FFFFFF"/>
                </a:solidFill>
                <a:latin typeface="Tw Cen MT"/>
                <a:cs typeface="Tw Cen MT"/>
              </a:rPr>
              <a:t> the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latest</a:t>
            </a:r>
            <a:r>
              <a:rPr dirty="0" sz="2400" spc="-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in Artificial</a:t>
            </a:r>
            <a:r>
              <a:rPr dirty="0" sz="24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Intelligence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technology</a:t>
            </a:r>
            <a:r>
              <a:rPr dirty="0" sz="24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effectively</a:t>
            </a:r>
            <a:r>
              <a:rPr dirty="0" sz="2400" spc="-20">
                <a:solidFill>
                  <a:srgbClr val="FFFFFF"/>
                </a:solidFill>
                <a:latin typeface="Tw Cen MT"/>
                <a:cs typeface="Tw Cen MT"/>
              </a:rPr>
              <a:t> move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more</a:t>
            </a:r>
            <a:r>
              <a:rPr dirty="0" sz="2400" spc="-2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people</a:t>
            </a:r>
            <a:r>
              <a:rPr dirty="0" sz="24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through</a:t>
            </a:r>
            <a:r>
              <a:rPr dirty="0" sz="2400" spc="-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corridors</a:t>
            </a:r>
            <a:endParaRPr sz="2400">
              <a:latin typeface="Tw Cen MT"/>
              <a:cs typeface="Tw Cen MT"/>
            </a:endParaRPr>
          </a:p>
          <a:p>
            <a:pPr marL="324485" indent="-286385">
              <a:lnSpc>
                <a:spcPct val="100000"/>
              </a:lnSpc>
              <a:spcBef>
                <a:spcPts val="710"/>
              </a:spcBef>
              <a:buSzPct val="125000"/>
              <a:buFont typeface="Arial"/>
              <a:buChar char="•"/>
              <a:tabLst>
                <a:tab pos="324485" algn="l"/>
              </a:tabLst>
            </a:pP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Prioritizes</a:t>
            </a:r>
            <a:r>
              <a:rPr dirty="0" sz="24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transit</a:t>
            </a:r>
            <a:endParaRPr sz="2400">
              <a:latin typeface="Tw Cen MT"/>
              <a:cs typeface="Tw Cen MT"/>
            </a:endParaRPr>
          </a:p>
          <a:p>
            <a:pPr marL="324485" indent="-286385">
              <a:lnSpc>
                <a:spcPct val="100000"/>
              </a:lnSpc>
              <a:spcBef>
                <a:spcPts val="710"/>
              </a:spcBef>
              <a:buSzPct val="125000"/>
              <a:buFont typeface="Arial"/>
              <a:buChar char="•"/>
              <a:tabLst>
                <a:tab pos="324485" algn="l"/>
              </a:tabLst>
            </a:pP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Minimizes</a:t>
            </a:r>
            <a:r>
              <a:rPr dirty="0" sz="24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pedestrian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 delays</a:t>
            </a:r>
            <a:endParaRPr sz="2400">
              <a:latin typeface="Tw Cen MT"/>
              <a:cs typeface="Tw Cen MT"/>
            </a:endParaRPr>
          </a:p>
          <a:p>
            <a:pPr marL="324485" marR="350520" indent="-287020">
              <a:lnSpc>
                <a:spcPts val="2590"/>
              </a:lnSpc>
              <a:spcBef>
                <a:spcPts val="1045"/>
              </a:spcBef>
              <a:buSzPct val="125000"/>
              <a:buFont typeface="Arial"/>
              <a:buChar char="•"/>
              <a:tabLst>
                <a:tab pos="324485" algn="l"/>
              </a:tabLst>
            </a:pP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Moves</a:t>
            </a:r>
            <a:r>
              <a:rPr dirty="0" sz="24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ALL</a:t>
            </a:r>
            <a:r>
              <a:rPr dirty="0" sz="24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modes</a:t>
            </a:r>
            <a:r>
              <a:rPr dirty="0" sz="24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of</a:t>
            </a:r>
            <a:r>
              <a:rPr dirty="0" sz="2400" spc="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traffic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through</a:t>
            </a:r>
            <a:r>
              <a:rPr dirty="0" sz="2400" spc="-2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intersections</a:t>
            </a:r>
            <a:r>
              <a:rPr dirty="0" sz="24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in</a:t>
            </a:r>
            <a:r>
              <a:rPr dirty="0" sz="24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w Cen MT"/>
                <a:cs typeface="Tw Cen MT"/>
              </a:rPr>
              <a:t>more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balanced</a:t>
            </a:r>
            <a:r>
              <a:rPr dirty="0" sz="2400" spc="-10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manner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4572"/>
            <a:ext cx="769620" cy="23622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49396"/>
            <a:ext cx="219456" cy="66141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4482084"/>
            <a:ext cx="1200150" cy="2376170"/>
            <a:chOff x="0" y="4482084"/>
            <a:chExt cx="1200150" cy="237617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82084"/>
              <a:ext cx="242315" cy="23622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027" y="4867656"/>
              <a:ext cx="975845" cy="199034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1612" y="0"/>
            <a:ext cx="529304" cy="62636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2107" y="5551932"/>
            <a:ext cx="507492" cy="129692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31168" y="4572"/>
            <a:ext cx="384048" cy="1725167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0" y="0"/>
            <a:ext cx="12192000" cy="6853555"/>
            <a:chOff x="0" y="0"/>
            <a:chExt cx="12192000" cy="6853555"/>
          </a:xfrm>
        </p:grpSpPr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40668" y="4867655"/>
              <a:ext cx="384048" cy="19811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570"/>
              <a:ext cx="12191999" cy="684885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0" y="0"/>
              <a:ext cx="7620000" cy="1371600"/>
            </a:xfrm>
            <a:custGeom>
              <a:avLst/>
              <a:gdLst/>
              <a:ahLst/>
              <a:cxnLst/>
              <a:rect l="l" t="t" r="r" b="b"/>
              <a:pathLst>
                <a:path w="7620000" h="1371600">
                  <a:moveTo>
                    <a:pt x="7620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7620000" y="1371600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1246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5549" y="237490"/>
            <a:ext cx="730186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72435" marR="5080" indent="-296037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Arial"/>
                <a:cs typeface="Arial"/>
              </a:rPr>
              <a:t>Exploring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New</a:t>
            </a:r>
            <a:r>
              <a:rPr dirty="0" sz="2800" spc="-1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AI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Based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Transit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Signal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Priority Systems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4572"/>
            <a:ext cx="769620" cy="23622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49396"/>
            <a:ext cx="219456" cy="66141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4482084"/>
            <a:ext cx="1200150" cy="2376170"/>
            <a:chOff x="0" y="4482084"/>
            <a:chExt cx="1200150" cy="237617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82084"/>
              <a:ext cx="242315" cy="23622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027" y="4867656"/>
              <a:ext cx="975845" cy="199034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1612" y="0"/>
            <a:ext cx="529304" cy="62636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2107" y="5551932"/>
            <a:ext cx="507492" cy="129692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31168" y="4572"/>
            <a:ext cx="384048" cy="1725167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0" y="1522"/>
            <a:ext cx="12192000" cy="6856730"/>
            <a:chOff x="0" y="1522"/>
            <a:chExt cx="12192000" cy="6856730"/>
          </a:xfrm>
        </p:grpSpPr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40667" y="4867656"/>
              <a:ext cx="384048" cy="19811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522"/>
              <a:ext cx="12191999" cy="685647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1100054" y="6440220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FFFFFF"/>
                </a:solidFill>
                <a:latin typeface="Tw Cen MT"/>
                <a:cs typeface="Tw Cen MT"/>
              </a:rPr>
              <a:t>15</a:t>
            </a:r>
            <a:endParaRPr sz="1050">
              <a:latin typeface="Tw Cen MT"/>
              <a:cs typeface="Tw Cen MT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0" y="0"/>
            <a:ext cx="7620000" cy="1371600"/>
          </a:xfrm>
          <a:custGeom>
            <a:avLst/>
            <a:gdLst/>
            <a:ahLst/>
            <a:cxnLst/>
            <a:rect l="l" t="t" r="r" b="b"/>
            <a:pathLst>
              <a:path w="7620000" h="1371600">
                <a:moveTo>
                  <a:pt x="7620000" y="0"/>
                </a:moveTo>
                <a:lnTo>
                  <a:pt x="0" y="0"/>
                </a:lnTo>
                <a:lnTo>
                  <a:pt x="0" y="1371600"/>
                </a:lnTo>
                <a:lnTo>
                  <a:pt x="7620000" y="1371600"/>
                </a:lnTo>
                <a:lnTo>
                  <a:pt x="7620000" y="0"/>
                </a:lnTo>
                <a:close/>
              </a:path>
            </a:pathLst>
          </a:custGeom>
          <a:solidFill>
            <a:srgbClr val="1246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4129" y="23571"/>
            <a:ext cx="7164705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612775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Arial"/>
                <a:cs typeface="Arial"/>
              </a:rPr>
              <a:t>Exploring</a:t>
            </a:r>
            <a:r>
              <a:rPr dirty="0" sz="2800" spc="-1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Automated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Enforcement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for </a:t>
            </a:r>
            <a:r>
              <a:rPr dirty="0" sz="2800" spc="-20">
                <a:latin typeface="Arial"/>
                <a:cs typeface="Arial"/>
              </a:rPr>
              <a:t>Block-the-</a:t>
            </a:r>
            <a:r>
              <a:rPr dirty="0" sz="2800">
                <a:latin typeface="Arial"/>
                <a:cs typeface="Arial"/>
              </a:rPr>
              <a:t>Box,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Illegal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Occupation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Bus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Bike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Lanes,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Illegal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Parking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During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Rush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Hour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4572"/>
            <a:ext cx="769620" cy="23622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49396"/>
            <a:ext cx="219456" cy="66141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4482084"/>
            <a:ext cx="1200150" cy="2376170"/>
            <a:chOff x="0" y="4482084"/>
            <a:chExt cx="1200150" cy="237617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82084"/>
              <a:ext cx="242315" cy="23622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027" y="4867656"/>
              <a:ext cx="975845" cy="199034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1612" y="0"/>
            <a:ext cx="529304" cy="62636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2107" y="5551932"/>
            <a:ext cx="507492" cy="129692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31168" y="4572"/>
            <a:ext cx="384048" cy="172516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40668" y="4867655"/>
            <a:ext cx="384048" cy="198119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1294744" y="6440220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FFFFFF"/>
                </a:solidFill>
                <a:latin typeface="Tw Cen MT"/>
                <a:cs typeface="Tw Cen MT"/>
              </a:rPr>
              <a:t>16</a:t>
            </a:r>
            <a:endParaRPr sz="1050">
              <a:latin typeface="Tw Cen MT"/>
              <a:cs typeface="Tw Cen MT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0476" y="2168651"/>
            <a:ext cx="3387428" cy="292881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81371" y="1629155"/>
            <a:ext cx="2530602" cy="491109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089652" y="6498742"/>
            <a:ext cx="2012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0" y="0"/>
            <a:ext cx="7620000" cy="1371600"/>
          </a:xfrm>
          <a:custGeom>
            <a:avLst/>
            <a:gdLst/>
            <a:ahLst/>
            <a:cxnLst/>
            <a:rect l="l" t="t" r="r" b="b"/>
            <a:pathLst>
              <a:path w="7620000" h="1371600">
                <a:moveTo>
                  <a:pt x="7620000" y="0"/>
                </a:moveTo>
                <a:lnTo>
                  <a:pt x="0" y="0"/>
                </a:lnTo>
                <a:lnTo>
                  <a:pt x="0" y="1371600"/>
                </a:lnTo>
                <a:lnTo>
                  <a:pt x="7620000" y="1371600"/>
                </a:lnTo>
                <a:lnTo>
                  <a:pt x="7620000" y="0"/>
                </a:lnTo>
                <a:close/>
              </a:path>
            </a:pathLst>
          </a:custGeom>
          <a:solidFill>
            <a:srgbClr val="0D35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22249" y="237490"/>
            <a:ext cx="677037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08940" marR="5080" indent="-39687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Arial"/>
                <a:cs typeface="Arial"/>
              </a:rPr>
              <a:t>Improved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Wayfinding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Construction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Work </a:t>
            </a:r>
            <a:r>
              <a:rPr dirty="0" sz="2800">
                <a:latin typeface="Arial"/>
                <a:cs typeface="Arial"/>
              </a:rPr>
              <a:t>Zones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Supporting</a:t>
            </a:r>
            <a:r>
              <a:rPr dirty="0" sz="2800" spc="-1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Accessibility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Needs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858250" y="5826658"/>
            <a:ext cx="21971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SUPPORTING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VISUALLY IMPAIRED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58556" y="1589532"/>
            <a:ext cx="3393948" cy="409194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135176" y="5123179"/>
            <a:ext cx="2642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QR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CODE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CONSTRUCTION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SIGNS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216" y="3640073"/>
            <a:ext cx="22682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QUESTIONS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20216" y="4476445"/>
            <a:ext cx="11753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THANK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YOU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9815" rIns="0" bIns="0" rtlCol="0" vert="horz">
            <a:spAutoFit/>
          </a:bodyPr>
          <a:lstStyle/>
          <a:p>
            <a:pPr marL="78994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10"/>
              <a:t>LEGACY TRANSPORTATION </a:t>
            </a:r>
            <a:r>
              <a:rPr dirty="0" sz="3200" spc="-40"/>
              <a:t>INNOVATION</a:t>
            </a:r>
            <a:r>
              <a:rPr dirty="0" sz="3200" spc="-125"/>
              <a:t> </a:t>
            </a:r>
            <a:r>
              <a:rPr dirty="0" sz="3200" spc="-20"/>
              <a:t>ZONE</a:t>
            </a:r>
            <a:endParaRPr sz="3200"/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7553325" cy="6858000"/>
            <a:chOff x="0" y="0"/>
            <a:chExt cx="755332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"/>
              <a:ext cx="7552943" cy="685787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210055" y="4572"/>
              <a:ext cx="22860" cy="2181225"/>
            </a:xfrm>
            <a:custGeom>
              <a:avLst/>
              <a:gdLst/>
              <a:ahLst/>
              <a:cxnLst/>
              <a:rect l="l" t="t" r="r" b="b"/>
              <a:pathLst>
                <a:path w="22859" h="2181225">
                  <a:moveTo>
                    <a:pt x="22859" y="0"/>
                  </a:moveTo>
                  <a:lnTo>
                    <a:pt x="0" y="0"/>
                  </a:lnTo>
                  <a:lnTo>
                    <a:pt x="0" y="2180843"/>
                  </a:lnTo>
                  <a:lnTo>
                    <a:pt x="22859" y="218084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9283" y="2176272"/>
              <a:ext cx="190500" cy="190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4711" y="4021835"/>
              <a:ext cx="190500" cy="1889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14528" y="9144"/>
              <a:ext cx="29209" cy="4482465"/>
            </a:xfrm>
            <a:custGeom>
              <a:avLst/>
              <a:gdLst/>
              <a:ahLst/>
              <a:cxnLst/>
              <a:rect l="l" t="t" r="r" b="b"/>
              <a:pathLst>
                <a:path w="29209" h="4482465">
                  <a:moveTo>
                    <a:pt x="28956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28956" y="4482083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755" y="4482084"/>
              <a:ext cx="190500" cy="1905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90500" y="9143"/>
              <a:ext cx="1477010" cy="1807845"/>
            </a:xfrm>
            <a:custGeom>
              <a:avLst/>
              <a:gdLst/>
              <a:ahLst/>
              <a:cxnLst/>
              <a:rect l="l" t="t" r="r" b="b"/>
              <a:pathLst>
                <a:path w="1477010" h="1807845">
                  <a:moveTo>
                    <a:pt x="152400" y="0"/>
                  </a:moveTo>
                  <a:lnTo>
                    <a:pt x="128587" y="0"/>
                  </a:lnTo>
                  <a:lnTo>
                    <a:pt x="128587" y="603377"/>
                  </a:lnTo>
                  <a:lnTo>
                    <a:pt x="0" y="898779"/>
                  </a:lnTo>
                  <a:lnTo>
                    <a:pt x="23812" y="908304"/>
                  </a:lnTo>
                  <a:lnTo>
                    <a:pt x="152400" y="608203"/>
                  </a:lnTo>
                  <a:lnTo>
                    <a:pt x="152400" y="0"/>
                  </a:lnTo>
                  <a:close/>
                </a:path>
                <a:path w="1477010" h="1807845">
                  <a:moveTo>
                    <a:pt x="1476756" y="1797939"/>
                  </a:moveTo>
                  <a:lnTo>
                    <a:pt x="1128903" y="984631"/>
                  </a:lnTo>
                  <a:lnTo>
                    <a:pt x="1128903" y="4572"/>
                  </a:lnTo>
                  <a:lnTo>
                    <a:pt x="1100328" y="4572"/>
                  </a:lnTo>
                  <a:lnTo>
                    <a:pt x="1100328" y="989457"/>
                  </a:lnTo>
                  <a:lnTo>
                    <a:pt x="1452880" y="1807464"/>
                  </a:lnTo>
                  <a:lnTo>
                    <a:pt x="1476756" y="1797939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0" y="1801367"/>
              <a:ext cx="190500" cy="18897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380744" y="0"/>
              <a:ext cx="414655" cy="1435735"/>
            </a:xfrm>
            <a:custGeom>
              <a:avLst/>
              <a:gdLst/>
              <a:ahLst/>
              <a:cxnLst/>
              <a:rect l="l" t="t" r="r" b="b"/>
              <a:pathLst>
                <a:path w="414655" h="1435735">
                  <a:moveTo>
                    <a:pt x="371856" y="1426083"/>
                  </a:moveTo>
                  <a:lnTo>
                    <a:pt x="23876" y="612775"/>
                  </a:lnTo>
                  <a:lnTo>
                    <a:pt x="23876" y="9144"/>
                  </a:lnTo>
                  <a:lnTo>
                    <a:pt x="0" y="9144"/>
                  </a:lnTo>
                  <a:lnTo>
                    <a:pt x="0" y="617474"/>
                  </a:lnTo>
                  <a:lnTo>
                    <a:pt x="347980" y="1435608"/>
                  </a:lnTo>
                  <a:lnTo>
                    <a:pt x="371856" y="1426083"/>
                  </a:lnTo>
                  <a:close/>
                </a:path>
                <a:path w="414655" h="1435735">
                  <a:moveTo>
                    <a:pt x="414528" y="300101"/>
                  </a:moveTo>
                  <a:lnTo>
                    <a:pt x="285877" y="0"/>
                  </a:lnTo>
                  <a:lnTo>
                    <a:pt x="262128" y="9525"/>
                  </a:lnTo>
                  <a:lnTo>
                    <a:pt x="385953" y="304800"/>
                  </a:lnTo>
                  <a:lnTo>
                    <a:pt x="385953" y="912876"/>
                  </a:lnTo>
                  <a:lnTo>
                    <a:pt x="414528" y="912876"/>
                  </a:lnTo>
                  <a:lnTo>
                    <a:pt x="414528" y="300101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5544" y="1420367"/>
              <a:ext cx="190500" cy="1905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5544" y="903732"/>
              <a:ext cx="190500" cy="19050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743455" y="4572"/>
              <a:ext cx="419100" cy="523240"/>
            </a:xfrm>
            <a:custGeom>
              <a:avLst/>
              <a:gdLst/>
              <a:ahLst/>
              <a:cxnLst/>
              <a:rect l="l" t="t" r="r" b="b"/>
              <a:pathLst>
                <a:path w="419100" h="523240">
                  <a:moveTo>
                    <a:pt x="23749" y="0"/>
                  </a:moveTo>
                  <a:lnTo>
                    <a:pt x="0" y="9525"/>
                  </a:lnTo>
                  <a:lnTo>
                    <a:pt x="71374" y="190626"/>
                  </a:lnTo>
                  <a:lnTo>
                    <a:pt x="400050" y="522731"/>
                  </a:lnTo>
                  <a:lnTo>
                    <a:pt x="419100" y="503681"/>
                  </a:lnTo>
                  <a:lnTo>
                    <a:pt x="95250" y="176402"/>
                  </a:lnTo>
                  <a:lnTo>
                    <a:pt x="23749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6995" y="489204"/>
              <a:ext cx="147320" cy="14782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52500" y="4572"/>
              <a:ext cx="152400" cy="908685"/>
            </a:xfrm>
            <a:custGeom>
              <a:avLst/>
              <a:gdLst/>
              <a:ahLst/>
              <a:cxnLst/>
              <a:rect l="l" t="t" r="r" b="b"/>
              <a:pathLst>
                <a:path w="152400" h="908685">
                  <a:moveTo>
                    <a:pt x="128587" y="0"/>
                  </a:moveTo>
                  <a:lnTo>
                    <a:pt x="0" y="300100"/>
                  </a:lnTo>
                  <a:lnTo>
                    <a:pt x="0" y="908303"/>
                  </a:lnTo>
                  <a:lnTo>
                    <a:pt x="23812" y="908303"/>
                  </a:lnTo>
                  <a:lnTo>
                    <a:pt x="23812" y="304926"/>
                  </a:lnTo>
                  <a:lnTo>
                    <a:pt x="152400" y="9525"/>
                  </a:lnTo>
                  <a:lnTo>
                    <a:pt x="128587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7155" y="903732"/>
              <a:ext cx="190500" cy="1905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0016" y="1554480"/>
              <a:ext cx="190500" cy="19050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37615" y="5623559"/>
              <a:ext cx="338455" cy="1216660"/>
            </a:xfrm>
            <a:custGeom>
              <a:avLst/>
              <a:gdLst/>
              <a:ahLst/>
              <a:cxnLst/>
              <a:rect l="l" t="t" r="r" b="b"/>
              <a:pathLst>
                <a:path w="338455" h="1216659">
                  <a:moveTo>
                    <a:pt x="19062" y="0"/>
                  </a:moveTo>
                  <a:lnTo>
                    <a:pt x="0" y="9524"/>
                  </a:lnTo>
                  <a:lnTo>
                    <a:pt x="309740" y="736676"/>
                  </a:lnTo>
                  <a:lnTo>
                    <a:pt x="309740" y="1216152"/>
                  </a:lnTo>
                  <a:lnTo>
                    <a:pt x="338328" y="1216152"/>
                  </a:lnTo>
                  <a:lnTo>
                    <a:pt x="338328" y="731913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700" y="5480303"/>
              <a:ext cx="156972" cy="15697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056" y="903732"/>
              <a:ext cx="190500" cy="19050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0" y="3896867"/>
              <a:ext cx="134620" cy="266700"/>
            </a:xfrm>
            <a:custGeom>
              <a:avLst/>
              <a:gdLst/>
              <a:ahLst/>
              <a:cxnLst/>
              <a:rect l="l" t="t" r="r" b="b"/>
              <a:pathLst>
                <a:path w="134620" h="266700">
                  <a:moveTo>
                    <a:pt x="19159" y="0"/>
                  </a:moveTo>
                  <a:lnTo>
                    <a:pt x="0" y="9524"/>
                  </a:lnTo>
                  <a:lnTo>
                    <a:pt x="110163" y="266699"/>
                  </a:lnTo>
                  <a:lnTo>
                    <a:pt x="134112" y="257174"/>
                  </a:lnTo>
                  <a:lnTo>
                    <a:pt x="19159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056" y="4149852"/>
              <a:ext cx="190500" cy="18897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0" y="1644395"/>
              <a:ext cx="134620" cy="269875"/>
            </a:xfrm>
            <a:custGeom>
              <a:avLst/>
              <a:gdLst/>
              <a:ahLst/>
              <a:cxnLst/>
              <a:rect l="l" t="t" r="r" b="b"/>
              <a:pathLst>
                <a:path w="134620" h="269875">
                  <a:moveTo>
                    <a:pt x="110163" y="0"/>
                  </a:moveTo>
                  <a:lnTo>
                    <a:pt x="0" y="260223"/>
                  </a:lnTo>
                  <a:lnTo>
                    <a:pt x="19159" y="269748"/>
                  </a:lnTo>
                  <a:lnTo>
                    <a:pt x="134112" y="9525"/>
                  </a:lnTo>
                  <a:lnTo>
                    <a:pt x="110163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56" y="1469136"/>
              <a:ext cx="190500" cy="19050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94943" y="4572"/>
              <a:ext cx="309880" cy="1559560"/>
            </a:xfrm>
            <a:custGeom>
              <a:avLst/>
              <a:gdLst/>
              <a:ahLst/>
              <a:cxnLst/>
              <a:rect l="l" t="t" r="r" b="b"/>
              <a:pathLst>
                <a:path w="309880" h="1559560">
                  <a:moveTo>
                    <a:pt x="28562" y="0"/>
                  </a:moveTo>
                  <a:lnTo>
                    <a:pt x="0" y="0"/>
                  </a:lnTo>
                  <a:lnTo>
                    <a:pt x="0" y="998601"/>
                  </a:lnTo>
                  <a:lnTo>
                    <a:pt x="280809" y="1278001"/>
                  </a:lnTo>
                  <a:lnTo>
                    <a:pt x="280809" y="1559052"/>
                  </a:lnTo>
                  <a:lnTo>
                    <a:pt x="309372" y="1559052"/>
                  </a:lnTo>
                  <a:lnTo>
                    <a:pt x="309372" y="1263777"/>
                  </a:lnTo>
                  <a:lnTo>
                    <a:pt x="28562" y="989076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11" y="4881371"/>
              <a:ext cx="190499" cy="18897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38684" y="5061203"/>
              <a:ext cx="614680" cy="1792605"/>
            </a:xfrm>
            <a:custGeom>
              <a:avLst/>
              <a:gdLst/>
              <a:ahLst/>
              <a:cxnLst/>
              <a:rect l="l" t="t" r="r" b="b"/>
              <a:pathLst>
                <a:path w="614680" h="1792604">
                  <a:moveTo>
                    <a:pt x="304800" y="562140"/>
                  </a:moveTo>
                  <a:lnTo>
                    <a:pt x="23812" y="281051"/>
                  </a:lnTo>
                  <a:lnTo>
                    <a:pt x="23812" y="0"/>
                  </a:lnTo>
                  <a:lnTo>
                    <a:pt x="0" y="0"/>
                  </a:lnTo>
                  <a:lnTo>
                    <a:pt x="0" y="290576"/>
                  </a:lnTo>
                  <a:lnTo>
                    <a:pt x="280987" y="571665"/>
                  </a:lnTo>
                  <a:lnTo>
                    <a:pt x="280987" y="1778508"/>
                  </a:lnTo>
                  <a:lnTo>
                    <a:pt x="304800" y="1778508"/>
                  </a:lnTo>
                  <a:lnTo>
                    <a:pt x="304800" y="562140"/>
                  </a:lnTo>
                  <a:close/>
                </a:path>
                <a:path w="614680" h="1792604">
                  <a:moveTo>
                    <a:pt x="614172" y="1464564"/>
                  </a:moveTo>
                  <a:lnTo>
                    <a:pt x="606653" y="1427886"/>
                  </a:lnTo>
                  <a:lnTo>
                    <a:pt x="595122" y="1410970"/>
                  </a:lnTo>
                  <a:lnTo>
                    <a:pt x="595122" y="1464564"/>
                  </a:lnTo>
                  <a:lnTo>
                    <a:pt x="589241" y="1494320"/>
                  </a:lnTo>
                  <a:lnTo>
                    <a:pt x="573087" y="1518310"/>
                  </a:lnTo>
                  <a:lnTo>
                    <a:pt x="548906" y="1534325"/>
                  </a:lnTo>
                  <a:lnTo>
                    <a:pt x="518922" y="1540154"/>
                  </a:lnTo>
                  <a:lnTo>
                    <a:pt x="490931" y="1534325"/>
                  </a:lnTo>
                  <a:lnTo>
                    <a:pt x="466534" y="1518310"/>
                  </a:lnTo>
                  <a:lnTo>
                    <a:pt x="449262" y="1494320"/>
                  </a:lnTo>
                  <a:lnTo>
                    <a:pt x="442722" y="1464564"/>
                  </a:lnTo>
                  <a:lnTo>
                    <a:pt x="449262" y="1434820"/>
                  </a:lnTo>
                  <a:lnTo>
                    <a:pt x="466534" y="1410830"/>
                  </a:lnTo>
                  <a:lnTo>
                    <a:pt x="490931" y="1394815"/>
                  </a:lnTo>
                  <a:lnTo>
                    <a:pt x="518922" y="1388973"/>
                  </a:lnTo>
                  <a:lnTo>
                    <a:pt x="548906" y="1394815"/>
                  </a:lnTo>
                  <a:lnTo>
                    <a:pt x="573087" y="1410830"/>
                  </a:lnTo>
                  <a:lnTo>
                    <a:pt x="589241" y="1434820"/>
                  </a:lnTo>
                  <a:lnTo>
                    <a:pt x="595122" y="1464564"/>
                  </a:lnTo>
                  <a:lnTo>
                    <a:pt x="595122" y="1410970"/>
                  </a:lnTo>
                  <a:lnTo>
                    <a:pt x="586181" y="1397838"/>
                  </a:lnTo>
                  <a:lnTo>
                    <a:pt x="572973" y="1388973"/>
                  </a:lnTo>
                  <a:lnTo>
                    <a:pt x="555904" y="1377543"/>
                  </a:lnTo>
                  <a:lnTo>
                    <a:pt x="518922" y="1370076"/>
                  </a:lnTo>
                  <a:lnTo>
                    <a:pt x="481926" y="1377543"/>
                  </a:lnTo>
                  <a:lnTo>
                    <a:pt x="451650" y="1397838"/>
                  </a:lnTo>
                  <a:lnTo>
                    <a:pt x="431177" y="1427886"/>
                  </a:lnTo>
                  <a:lnTo>
                    <a:pt x="423672" y="1464564"/>
                  </a:lnTo>
                  <a:lnTo>
                    <a:pt x="431177" y="1501254"/>
                  </a:lnTo>
                  <a:lnTo>
                    <a:pt x="451650" y="1531302"/>
                  </a:lnTo>
                  <a:lnTo>
                    <a:pt x="481926" y="1551597"/>
                  </a:lnTo>
                  <a:lnTo>
                    <a:pt x="504444" y="1556143"/>
                  </a:lnTo>
                  <a:lnTo>
                    <a:pt x="504444" y="1792224"/>
                  </a:lnTo>
                  <a:lnTo>
                    <a:pt x="528828" y="1792224"/>
                  </a:lnTo>
                  <a:lnTo>
                    <a:pt x="528828" y="1557058"/>
                  </a:lnTo>
                  <a:lnTo>
                    <a:pt x="555904" y="1551597"/>
                  </a:lnTo>
                  <a:lnTo>
                    <a:pt x="572973" y="1540154"/>
                  </a:lnTo>
                  <a:lnTo>
                    <a:pt x="586181" y="1531302"/>
                  </a:lnTo>
                  <a:lnTo>
                    <a:pt x="606653" y="1501254"/>
                  </a:lnTo>
                  <a:lnTo>
                    <a:pt x="614172" y="1464564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199" y="6431279"/>
              <a:ext cx="190500" cy="18897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0" y="1801367"/>
              <a:ext cx="1228725" cy="4639310"/>
            </a:xfrm>
            <a:custGeom>
              <a:avLst/>
              <a:gdLst/>
              <a:ahLst/>
              <a:cxnLst/>
              <a:rect l="l" t="t" r="r" b="b"/>
              <a:pathLst>
                <a:path w="1228725" h="4639310">
                  <a:moveTo>
                    <a:pt x="190500" y="4348658"/>
                  </a:moveTo>
                  <a:lnTo>
                    <a:pt x="19050" y="4177284"/>
                  </a:lnTo>
                  <a:lnTo>
                    <a:pt x="0" y="4191571"/>
                  </a:lnTo>
                  <a:lnTo>
                    <a:pt x="166687" y="4358183"/>
                  </a:lnTo>
                  <a:lnTo>
                    <a:pt x="166687" y="4639056"/>
                  </a:lnTo>
                  <a:lnTo>
                    <a:pt x="190500" y="4639056"/>
                  </a:lnTo>
                  <a:lnTo>
                    <a:pt x="190500" y="4348658"/>
                  </a:lnTo>
                  <a:close/>
                </a:path>
                <a:path w="1228725" h="4639310">
                  <a:moveTo>
                    <a:pt x="1228344" y="14351"/>
                  </a:moveTo>
                  <a:lnTo>
                    <a:pt x="1214120" y="0"/>
                  </a:lnTo>
                  <a:lnTo>
                    <a:pt x="1014984" y="203327"/>
                  </a:lnTo>
                  <a:lnTo>
                    <a:pt x="1014984" y="755904"/>
                  </a:lnTo>
                  <a:lnTo>
                    <a:pt x="1033945" y="755904"/>
                  </a:lnTo>
                  <a:lnTo>
                    <a:pt x="1033945" y="208026"/>
                  </a:lnTo>
                  <a:lnTo>
                    <a:pt x="1228344" y="14351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8783" y="2548127"/>
              <a:ext cx="166115" cy="16002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95884" y="4571"/>
              <a:ext cx="771525" cy="4026535"/>
            </a:xfrm>
            <a:custGeom>
              <a:avLst/>
              <a:gdLst/>
              <a:ahLst/>
              <a:cxnLst/>
              <a:rect l="l" t="t" r="r" b="b"/>
              <a:pathLst>
                <a:path w="771525" h="4026535">
                  <a:moveTo>
                    <a:pt x="637032" y="3654933"/>
                  </a:moveTo>
                  <a:lnTo>
                    <a:pt x="23774" y="3042031"/>
                  </a:lnTo>
                  <a:lnTo>
                    <a:pt x="23774" y="0"/>
                  </a:lnTo>
                  <a:lnTo>
                    <a:pt x="0" y="0"/>
                  </a:lnTo>
                  <a:lnTo>
                    <a:pt x="0" y="3056382"/>
                  </a:lnTo>
                  <a:lnTo>
                    <a:pt x="613257" y="3669157"/>
                  </a:lnTo>
                  <a:lnTo>
                    <a:pt x="613257" y="4026408"/>
                  </a:lnTo>
                  <a:lnTo>
                    <a:pt x="637032" y="4026408"/>
                  </a:lnTo>
                  <a:lnTo>
                    <a:pt x="637032" y="3654933"/>
                  </a:lnTo>
                  <a:close/>
                </a:path>
                <a:path w="771525" h="4026535">
                  <a:moveTo>
                    <a:pt x="771144" y="1506474"/>
                  </a:moveTo>
                  <a:lnTo>
                    <a:pt x="642213" y="1377696"/>
                  </a:lnTo>
                  <a:lnTo>
                    <a:pt x="627888" y="1392047"/>
                  </a:lnTo>
                  <a:lnTo>
                    <a:pt x="752094" y="1511300"/>
                  </a:lnTo>
                  <a:lnTo>
                    <a:pt x="752094" y="1854708"/>
                  </a:lnTo>
                  <a:lnTo>
                    <a:pt x="771144" y="1854708"/>
                  </a:lnTo>
                  <a:lnTo>
                    <a:pt x="771144" y="1506474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9972" y="1850135"/>
              <a:ext cx="109728" cy="10667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80416" y="3418332"/>
              <a:ext cx="143510" cy="474345"/>
            </a:xfrm>
            <a:custGeom>
              <a:avLst/>
              <a:gdLst/>
              <a:ahLst/>
              <a:cxnLst/>
              <a:rect l="l" t="t" r="r" b="b"/>
              <a:pathLst>
                <a:path w="143509" h="474345">
                  <a:moveTo>
                    <a:pt x="128930" y="0"/>
                  </a:moveTo>
                  <a:lnTo>
                    <a:pt x="0" y="126872"/>
                  </a:lnTo>
                  <a:lnTo>
                    <a:pt x="0" y="473963"/>
                  </a:lnTo>
                  <a:lnTo>
                    <a:pt x="19100" y="473963"/>
                  </a:lnTo>
                  <a:lnTo>
                    <a:pt x="19100" y="131571"/>
                  </a:lnTo>
                  <a:lnTo>
                    <a:pt x="143256" y="12700"/>
                  </a:lnTo>
                  <a:lnTo>
                    <a:pt x="12893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7744" y="3883152"/>
              <a:ext cx="109728" cy="109728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4572" y="2167127"/>
              <a:ext cx="114300" cy="452755"/>
            </a:xfrm>
            <a:custGeom>
              <a:avLst/>
              <a:gdLst/>
              <a:ahLst/>
              <a:cxnLst/>
              <a:rect l="l" t="t" r="r" b="b"/>
              <a:pathLst>
                <a:path w="114300" h="452755">
                  <a:moveTo>
                    <a:pt x="114300" y="0"/>
                  </a:moveTo>
                  <a:lnTo>
                    <a:pt x="95250" y="0"/>
                  </a:lnTo>
                  <a:lnTo>
                    <a:pt x="95250" y="343026"/>
                  </a:lnTo>
                  <a:lnTo>
                    <a:pt x="0" y="438276"/>
                  </a:lnTo>
                  <a:lnTo>
                    <a:pt x="9525" y="452627"/>
                  </a:lnTo>
                  <a:lnTo>
                    <a:pt x="114300" y="3525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815" y="2066544"/>
              <a:ext cx="109728" cy="109727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228344" y="4661915"/>
              <a:ext cx="462280" cy="2182495"/>
            </a:xfrm>
            <a:custGeom>
              <a:avLst/>
              <a:gdLst/>
              <a:ahLst/>
              <a:cxnLst/>
              <a:rect l="l" t="t" r="r" b="b"/>
              <a:pathLst>
                <a:path w="462280" h="2182495">
                  <a:moveTo>
                    <a:pt x="24384" y="0"/>
                  </a:moveTo>
                  <a:lnTo>
                    <a:pt x="0" y="0"/>
                  </a:lnTo>
                  <a:lnTo>
                    <a:pt x="0" y="2182368"/>
                  </a:lnTo>
                  <a:lnTo>
                    <a:pt x="24384" y="2182368"/>
                  </a:lnTo>
                  <a:lnTo>
                    <a:pt x="24384" y="0"/>
                  </a:lnTo>
                  <a:close/>
                </a:path>
                <a:path w="462280" h="2182495">
                  <a:moveTo>
                    <a:pt x="461772" y="389001"/>
                  </a:moveTo>
                  <a:lnTo>
                    <a:pt x="438023" y="379476"/>
                  </a:lnTo>
                  <a:lnTo>
                    <a:pt x="91440" y="1192758"/>
                  </a:lnTo>
                  <a:lnTo>
                    <a:pt x="91440" y="2182368"/>
                  </a:lnTo>
                  <a:lnTo>
                    <a:pt x="115189" y="2182368"/>
                  </a:lnTo>
                  <a:lnTo>
                    <a:pt x="115189" y="1202296"/>
                  </a:lnTo>
                  <a:lnTo>
                    <a:pt x="461772" y="389001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7572" y="4482084"/>
              <a:ext cx="190500" cy="190500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19911" y="3983735"/>
              <a:ext cx="347980" cy="2860675"/>
            </a:xfrm>
            <a:custGeom>
              <a:avLst/>
              <a:gdLst/>
              <a:ahLst/>
              <a:cxnLst/>
              <a:rect l="l" t="t" r="r" b="b"/>
              <a:pathLst>
                <a:path w="347980" h="2860675">
                  <a:moveTo>
                    <a:pt x="23799" y="0"/>
                  </a:moveTo>
                  <a:lnTo>
                    <a:pt x="0" y="4699"/>
                  </a:lnTo>
                  <a:lnTo>
                    <a:pt x="318909" y="1881098"/>
                  </a:lnTo>
                  <a:lnTo>
                    <a:pt x="318909" y="2860547"/>
                  </a:lnTo>
                  <a:lnTo>
                    <a:pt x="347472" y="2860547"/>
                  </a:lnTo>
                  <a:lnTo>
                    <a:pt x="347472" y="1881098"/>
                  </a:lnTo>
                  <a:lnTo>
                    <a:pt x="23799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8472" y="3806952"/>
              <a:ext cx="190500" cy="1905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24583" y="4867655"/>
              <a:ext cx="190499" cy="188975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405128" y="5422391"/>
              <a:ext cx="414655" cy="1435735"/>
            </a:xfrm>
            <a:custGeom>
              <a:avLst/>
              <a:gdLst/>
              <a:ahLst/>
              <a:cxnLst/>
              <a:rect l="l" t="t" r="r" b="b"/>
              <a:pathLst>
                <a:path w="414655" h="1435734">
                  <a:moveTo>
                    <a:pt x="371856" y="9525"/>
                  </a:moveTo>
                  <a:lnTo>
                    <a:pt x="352806" y="0"/>
                  </a:lnTo>
                  <a:lnTo>
                    <a:pt x="0" y="813308"/>
                  </a:lnTo>
                  <a:lnTo>
                    <a:pt x="0" y="1426464"/>
                  </a:lnTo>
                  <a:lnTo>
                    <a:pt x="28575" y="1426464"/>
                  </a:lnTo>
                  <a:lnTo>
                    <a:pt x="28575" y="822833"/>
                  </a:lnTo>
                  <a:lnTo>
                    <a:pt x="371856" y="9525"/>
                  </a:lnTo>
                  <a:close/>
                </a:path>
                <a:path w="414655" h="1435734">
                  <a:moveTo>
                    <a:pt x="414528" y="522732"/>
                  </a:moveTo>
                  <a:lnTo>
                    <a:pt x="390652" y="522732"/>
                  </a:lnTo>
                  <a:lnTo>
                    <a:pt x="390652" y="1130782"/>
                  </a:lnTo>
                  <a:lnTo>
                    <a:pt x="262128" y="1426083"/>
                  </a:lnTo>
                  <a:lnTo>
                    <a:pt x="285877" y="1435608"/>
                  </a:lnTo>
                  <a:lnTo>
                    <a:pt x="414528" y="1135545"/>
                  </a:lnTo>
                  <a:lnTo>
                    <a:pt x="414528" y="522732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09928" y="5247132"/>
              <a:ext cx="190500" cy="1905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09928" y="5763767"/>
              <a:ext cx="190500" cy="190500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766316" y="6330696"/>
              <a:ext cx="419100" cy="527685"/>
            </a:xfrm>
            <a:custGeom>
              <a:avLst/>
              <a:gdLst/>
              <a:ahLst/>
              <a:cxnLst/>
              <a:rect l="l" t="t" r="r" b="b"/>
              <a:pathLst>
                <a:path w="419100" h="527684">
                  <a:moveTo>
                    <a:pt x="404748" y="0"/>
                  </a:moveTo>
                  <a:lnTo>
                    <a:pt x="71373" y="327177"/>
                  </a:lnTo>
                  <a:lnTo>
                    <a:pt x="0" y="517774"/>
                  </a:lnTo>
                  <a:lnTo>
                    <a:pt x="19050" y="527303"/>
                  </a:lnTo>
                  <a:lnTo>
                    <a:pt x="95250" y="341477"/>
                  </a:lnTo>
                  <a:lnTo>
                    <a:pt x="419100" y="19062"/>
                  </a:lnTo>
                  <a:lnTo>
                    <a:pt x="404748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47316" y="6220967"/>
              <a:ext cx="151288" cy="147827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504443" y="9144"/>
              <a:ext cx="233679" cy="5104130"/>
            </a:xfrm>
            <a:custGeom>
              <a:avLst/>
              <a:gdLst/>
              <a:ahLst/>
              <a:cxnLst/>
              <a:rect l="l" t="t" r="r" b="b"/>
              <a:pathLst>
                <a:path w="233679" h="5104130">
                  <a:moveTo>
                    <a:pt x="23787" y="0"/>
                  </a:moveTo>
                  <a:lnTo>
                    <a:pt x="0" y="0"/>
                  </a:lnTo>
                  <a:lnTo>
                    <a:pt x="0" y="3017901"/>
                  </a:lnTo>
                  <a:lnTo>
                    <a:pt x="204622" y="4371975"/>
                  </a:lnTo>
                  <a:lnTo>
                    <a:pt x="209384" y="5103876"/>
                  </a:lnTo>
                  <a:lnTo>
                    <a:pt x="233172" y="5103876"/>
                  </a:lnTo>
                  <a:lnTo>
                    <a:pt x="228409" y="4371975"/>
                  </a:lnTo>
                  <a:lnTo>
                    <a:pt x="23787" y="3013075"/>
                  </a:lnTo>
                  <a:lnTo>
                    <a:pt x="23787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3983" y="5103876"/>
              <a:ext cx="185928" cy="185928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8042275" y="2246248"/>
            <a:ext cx="2754630" cy="3774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75565" indent="-228600">
              <a:lnSpc>
                <a:spcPct val="12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City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of</a:t>
            </a:r>
            <a:r>
              <a:rPr dirty="0" sz="1800" spc="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Toronto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collaborated</a:t>
            </a:r>
            <a:r>
              <a:rPr dirty="0" sz="18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with</a:t>
            </a:r>
            <a:r>
              <a:rPr dirty="0" sz="18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the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Exhibition</a:t>
            </a:r>
            <a:r>
              <a:rPr dirty="0" sz="1800" spc="-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Place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to</a:t>
            </a:r>
            <a:r>
              <a:rPr dirty="0" sz="18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explore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mobility</a:t>
            </a:r>
            <a:r>
              <a:rPr dirty="0" sz="1800" spc="-7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innovations</a:t>
            </a:r>
            <a:r>
              <a:rPr dirty="0" sz="1800" spc="-9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on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Exhibition</a:t>
            </a:r>
            <a:r>
              <a:rPr dirty="0" sz="18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Grounds</a:t>
            </a:r>
            <a:endParaRPr sz="1800">
              <a:latin typeface="Tw Cen MT"/>
              <a:cs typeface="Tw Cen MT"/>
            </a:endParaRPr>
          </a:p>
          <a:p>
            <a:pPr marL="241300" marR="508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Some</a:t>
            </a:r>
            <a:r>
              <a:rPr dirty="0" sz="18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innovations</a:t>
            </a:r>
            <a:r>
              <a:rPr dirty="0" sz="18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and</a:t>
            </a:r>
            <a:r>
              <a:rPr dirty="0" sz="18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w Cen MT"/>
                <a:cs typeface="Tw Cen MT"/>
              </a:rPr>
              <a:t>final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stage</a:t>
            </a:r>
            <a:r>
              <a:rPr dirty="0" sz="18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developments</a:t>
            </a:r>
            <a:r>
              <a:rPr dirty="0" sz="18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really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need</a:t>
            </a:r>
            <a:r>
              <a:rPr dirty="0" sz="18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to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be</a:t>
            </a:r>
            <a:r>
              <a:rPr dirty="0" sz="18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implemented</a:t>
            </a:r>
            <a:r>
              <a:rPr dirty="0" sz="1800" spc="-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on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City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streets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order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to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be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exposed</a:t>
            </a:r>
            <a:r>
              <a:rPr dirty="0" sz="18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to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all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of</a:t>
            </a:r>
            <a:r>
              <a:rPr dirty="0" sz="1800" spc="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‘real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world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challenges’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2275" y="483819"/>
            <a:ext cx="2670175" cy="1662430"/>
          </a:xfrm>
          <a:prstGeom prst="rect"/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5"/>
              </a:spcBef>
            </a:pPr>
            <a:r>
              <a:rPr dirty="0" sz="2900" spc="-10"/>
              <a:t>CHALLENGES </a:t>
            </a:r>
            <a:r>
              <a:rPr dirty="0" sz="2900"/>
              <a:t>WITH</a:t>
            </a:r>
            <a:r>
              <a:rPr dirty="0" sz="2900" spc="-55"/>
              <a:t> </a:t>
            </a:r>
            <a:r>
              <a:rPr dirty="0" sz="2900"/>
              <a:t>TESTING</a:t>
            </a:r>
            <a:r>
              <a:rPr dirty="0" sz="2900" spc="-50"/>
              <a:t> </a:t>
            </a:r>
            <a:r>
              <a:rPr dirty="0" sz="2900" spc="-25"/>
              <a:t>IN </a:t>
            </a:r>
            <a:r>
              <a:rPr dirty="0" sz="2900" spc="-20"/>
              <a:t>REAL </a:t>
            </a:r>
            <a:r>
              <a:rPr dirty="0" sz="2900" spc="-10"/>
              <a:t>ENVIRONMENT</a:t>
            </a:r>
            <a:endParaRPr sz="2900"/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7553325" cy="6858000"/>
            <a:chOff x="0" y="0"/>
            <a:chExt cx="755332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52943" cy="685799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210055" y="4572"/>
              <a:ext cx="22860" cy="2181225"/>
            </a:xfrm>
            <a:custGeom>
              <a:avLst/>
              <a:gdLst/>
              <a:ahLst/>
              <a:cxnLst/>
              <a:rect l="l" t="t" r="r" b="b"/>
              <a:pathLst>
                <a:path w="22859" h="2181225">
                  <a:moveTo>
                    <a:pt x="22859" y="0"/>
                  </a:moveTo>
                  <a:lnTo>
                    <a:pt x="0" y="0"/>
                  </a:lnTo>
                  <a:lnTo>
                    <a:pt x="0" y="2180843"/>
                  </a:lnTo>
                  <a:lnTo>
                    <a:pt x="22859" y="218084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9283" y="2176272"/>
              <a:ext cx="190500" cy="190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4711" y="4021835"/>
              <a:ext cx="190500" cy="1889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14527" y="9144"/>
              <a:ext cx="29209" cy="4482465"/>
            </a:xfrm>
            <a:custGeom>
              <a:avLst/>
              <a:gdLst/>
              <a:ahLst/>
              <a:cxnLst/>
              <a:rect l="l" t="t" r="r" b="b"/>
              <a:pathLst>
                <a:path w="29209" h="4482465">
                  <a:moveTo>
                    <a:pt x="28956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28956" y="4482083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756" y="4482084"/>
              <a:ext cx="190500" cy="1905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90500" y="9143"/>
              <a:ext cx="1477010" cy="1807845"/>
            </a:xfrm>
            <a:custGeom>
              <a:avLst/>
              <a:gdLst/>
              <a:ahLst/>
              <a:cxnLst/>
              <a:rect l="l" t="t" r="r" b="b"/>
              <a:pathLst>
                <a:path w="1477010" h="1807845">
                  <a:moveTo>
                    <a:pt x="152400" y="0"/>
                  </a:moveTo>
                  <a:lnTo>
                    <a:pt x="128587" y="0"/>
                  </a:lnTo>
                  <a:lnTo>
                    <a:pt x="128587" y="603377"/>
                  </a:lnTo>
                  <a:lnTo>
                    <a:pt x="0" y="898779"/>
                  </a:lnTo>
                  <a:lnTo>
                    <a:pt x="23812" y="908304"/>
                  </a:lnTo>
                  <a:lnTo>
                    <a:pt x="152400" y="608203"/>
                  </a:lnTo>
                  <a:lnTo>
                    <a:pt x="152400" y="0"/>
                  </a:lnTo>
                  <a:close/>
                </a:path>
                <a:path w="1477010" h="1807845">
                  <a:moveTo>
                    <a:pt x="1476756" y="1797939"/>
                  </a:moveTo>
                  <a:lnTo>
                    <a:pt x="1128903" y="984631"/>
                  </a:lnTo>
                  <a:lnTo>
                    <a:pt x="1128903" y="4572"/>
                  </a:lnTo>
                  <a:lnTo>
                    <a:pt x="1100328" y="4572"/>
                  </a:lnTo>
                  <a:lnTo>
                    <a:pt x="1100328" y="989457"/>
                  </a:lnTo>
                  <a:lnTo>
                    <a:pt x="1452880" y="1807464"/>
                  </a:lnTo>
                  <a:lnTo>
                    <a:pt x="1476756" y="1797939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0" y="1801367"/>
              <a:ext cx="190500" cy="18897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380744" y="0"/>
              <a:ext cx="414655" cy="1435735"/>
            </a:xfrm>
            <a:custGeom>
              <a:avLst/>
              <a:gdLst/>
              <a:ahLst/>
              <a:cxnLst/>
              <a:rect l="l" t="t" r="r" b="b"/>
              <a:pathLst>
                <a:path w="414655" h="1435735">
                  <a:moveTo>
                    <a:pt x="371856" y="1426083"/>
                  </a:moveTo>
                  <a:lnTo>
                    <a:pt x="23876" y="612775"/>
                  </a:lnTo>
                  <a:lnTo>
                    <a:pt x="23876" y="9144"/>
                  </a:lnTo>
                  <a:lnTo>
                    <a:pt x="0" y="9144"/>
                  </a:lnTo>
                  <a:lnTo>
                    <a:pt x="0" y="617474"/>
                  </a:lnTo>
                  <a:lnTo>
                    <a:pt x="347980" y="1435608"/>
                  </a:lnTo>
                  <a:lnTo>
                    <a:pt x="371856" y="1426083"/>
                  </a:lnTo>
                  <a:close/>
                </a:path>
                <a:path w="414655" h="1435735">
                  <a:moveTo>
                    <a:pt x="414528" y="300101"/>
                  </a:moveTo>
                  <a:lnTo>
                    <a:pt x="285877" y="0"/>
                  </a:lnTo>
                  <a:lnTo>
                    <a:pt x="262128" y="9525"/>
                  </a:lnTo>
                  <a:lnTo>
                    <a:pt x="385953" y="304800"/>
                  </a:lnTo>
                  <a:lnTo>
                    <a:pt x="385953" y="912876"/>
                  </a:lnTo>
                  <a:lnTo>
                    <a:pt x="414528" y="912876"/>
                  </a:lnTo>
                  <a:lnTo>
                    <a:pt x="414528" y="300101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5544" y="1420367"/>
              <a:ext cx="190500" cy="1905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5544" y="903732"/>
              <a:ext cx="190500" cy="19050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743455" y="4572"/>
              <a:ext cx="419100" cy="523240"/>
            </a:xfrm>
            <a:custGeom>
              <a:avLst/>
              <a:gdLst/>
              <a:ahLst/>
              <a:cxnLst/>
              <a:rect l="l" t="t" r="r" b="b"/>
              <a:pathLst>
                <a:path w="419100" h="523240">
                  <a:moveTo>
                    <a:pt x="23749" y="0"/>
                  </a:moveTo>
                  <a:lnTo>
                    <a:pt x="0" y="9525"/>
                  </a:lnTo>
                  <a:lnTo>
                    <a:pt x="71374" y="190626"/>
                  </a:lnTo>
                  <a:lnTo>
                    <a:pt x="400050" y="522731"/>
                  </a:lnTo>
                  <a:lnTo>
                    <a:pt x="419100" y="503681"/>
                  </a:lnTo>
                  <a:lnTo>
                    <a:pt x="95250" y="176402"/>
                  </a:lnTo>
                  <a:lnTo>
                    <a:pt x="23749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6995" y="489204"/>
              <a:ext cx="147320" cy="14782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52500" y="4572"/>
              <a:ext cx="152400" cy="908685"/>
            </a:xfrm>
            <a:custGeom>
              <a:avLst/>
              <a:gdLst/>
              <a:ahLst/>
              <a:cxnLst/>
              <a:rect l="l" t="t" r="r" b="b"/>
              <a:pathLst>
                <a:path w="152400" h="908685">
                  <a:moveTo>
                    <a:pt x="128587" y="0"/>
                  </a:moveTo>
                  <a:lnTo>
                    <a:pt x="0" y="300100"/>
                  </a:lnTo>
                  <a:lnTo>
                    <a:pt x="0" y="908303"/>
                  </a:lnTo>
                  <a:lnTo>
                    <a:pt x="23812" y="908303"/>
                  </a:lnTo>
                  <a:lnTo>
                    <a:pt x="23812" y="304926"/>
                  </a:lnTo>
                  <a:lnTo>
                    <a:pt x="152400" y="9525"/>
                  </a:lnTo>
                  <a:lnTo>
                    <a:pt x="128587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7155" y="903732"/>
              <a:ext cx="190500" cy="1905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0016" y="1554480"/>
              <a:ext cx="190500" cy="19050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37616" y="5623559"/>
              <a:ext cx="338455" cy="1216660"/>
            </a:xfrm>
            <a:custGeom>
              <a:avLst/>
              <a:gdLst/>
              <a:ahLst/>
              <a:cxnLst/>
              <a:rect l="l" t="t" r="r" b="b"/>
              <a:pathLst>
                <a:path w="338455" h="1216659">
                  <a:moveTo>
                    <a:pt x="19062" y="0"/>
                  </a:moveTo>
                  <a:lnTo>
                    <a:pt x="0" y="9524"/>
                  </a:lnTo>
                  <a:lnTo>
                    <a:pt x="309740" y="736676"/>
                  </a:lnTo>
                  <a:lnTo>
                    <a:pt x="309740" y="1216152"/>
                  </a:lnTo>
                  <a:lnTo>
                    <a:pt x="338328" y="1216152"/>
                  </a:lnTo>
                  <a:lnTo>
                    <a:pt x="338328" y="731913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700" y="5480303"/>
              <a:ext cx="156972" cy="15697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056" y="903732"/>
              <a:ext cx="190500" cy="19050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0" y="3896867"/>
              <a:ext cx="134620" cy="266700"/>
            </a:xfrm>
            <a:custGeom>
              <a:avLst/>
              <a:gdLst/>
              <a:ahLst/>
              <a:cxnLst/>
              <a:rect l="l" t="t" r="r" b="b"/>
              <a:pathLst>
                <a:path w="134620" h="266700">
                  <a:moveTo>
                    <a:pt x="19159" y="0"/>
                  </a:moveTo>
                  <a:lnTo>
                    <a:pt x="0" y="9524"/>
                  </a:lnTo>
                  <a:lnTo>
                    <a:pt x="110163" y="266699"/>
                  </a:lnTo>
                  <a:lnTo>
                    <a:pt x="134112" y="257174"/>
                  </a:lnTo>
                  <a:lnTo>
                    <a:pt x="19159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056" y="4149852"/>
              <a:ext cx="190500" cy="18897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0" y="1644395"/>
              <a:ext cx="134620" cy="269875"/>
            </a:xfrm>
            <a:custGeom>
              <a:avLst/>
              <a:gdLst/>
              <a:ahLst/>
              <a:cxnLst/>
              <a:rect l="l" t="t" r="r" b="b"/>
              <a:pathLst>
                <a:path w="134620" h="269875">
                  <a:moveTo>
                    <a:pt x="110163" y="0"/>
                  </a:moveTo>
                  <a:lnTo>
                    <a:pt x="0" y="260223"/>
                  </a:lnTo>
                  <a:lnTo>
                    <a:pt x="19159" y="269748"/>
                  </a:lnTo>
                  <a:lnTo>
                    <a:pt x="134112" y="9525"/>
                  </a:lnTo>
                  <a:lnTo>
                    <a:pt x="110163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56" y="1469136"/>
              <a:ext cx="190500" cy="19050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94944" y="4572"/>
              <a:ext cx="309880" cy="1559560"/>
            </a:xfrm>
            <a:custGeom>
              <a:avLst/>
              <a:gdLst/>
              <a:ahLst/>
              <a:cxnLst/>
              <a:rect l="l" t="t" r="r" b="b"/>
              <a:pathLst>
                <a:path w="309880" h="1559560">
                  <a:moveTo>
                    <a:pt x="28562" y="0"/>
                  </a:moveTo>
                  <a:lnTo>
                    <a:pt x="0" y="0"/>
                  </a:lnTo>
                  <a:lnTo>
                    <a:pt x="0" y="998601"/>
                  </a:lnTo>
                  <a:lnTo>
                    <a:pt x="280809" y="1278001"/>
                  </a:lnTo>
                  <a:lnTo>
                    <a:pt x="280809" y="1559052"/>
                  </a:lnTo>
                  <a:lnTo>
                    <a:pt x="309372" y="1559052"/>
                  </a:lnTo>
                  <a:lnTo>
                    <a:pt x="309372" y="1263777"/>
                  </a:lnTo>
                  <a:lnTo>
                    <a:pt x="28562" y="989076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11" y="4881371"/>
              <a:ext cx="190499" cy="18897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38684" y="5061203"/>
              <a:ext cx="614680" cy="1792605"/>
            </a:xfrm>
            <a:custGeom>
              <a:avLst/>
              <a:gdLst/>
              <a:ahLst/>
              <a:cxnLst/>
              <a:rect l="l" t="t" r="r" b="b"/>
              <a:pathLst>
                <a:path w="614680" h="1792604">
                  <a:moveTo>
                    <a:pt x="304800" y="562140"/>
                  </a:moveTo>
                  <a:lnTo>
                    <a:pt x="23812" y="281051"/>
                  </a:lnTo>
                  <a:lnTo>
                    <a:pt x="23812" y="0"/>
                  </a:lnTo>
                  <a:lnTo>
                    <a:pt x="0" y="0"/>
                  </a:lnTo>
                  <a:lnTo>
                    <a:pt x="0" y="290576"/>
                  </a:lnTo>
                  <a:lnTo>
                    <a:pt x="280987" y="571665"/>
                  </a:lnTo>
                  <a:lnTo>
                    <a:pt x="280987" y="1778508"/>
                  </a:lnTo>
                  <a:lnTo>
                    <a:pt x="304800" y="1778508"/>
                  </a:lnTo>
                  <a:lnTo>
                    <a:pt x="304800" y="562140"/>
                  </a:lnTo>
                  <a:close/>
                </a:path>
                <a:path w="614680" h="1792604">
                  <a:moveTo>
                    <a:pt x="614172" y="1464564"/>
                  </a:moveTo>
                  <a:lnTo>
                    <a:pt x="606653" y="1427886"/>
                  </a:lnTo>
                  <a:lnTo>
                    <a:pt x="595122" y="1410970"/>
                  </a:lnTo>
                  <a:lnTo>
                    <a:pt x="595122" y="1464564"/>
                  </a:lnTo>
                  <a:lnTo>
                    <a:pt x="589241" y="1494320"/>
                  </a:lnTo>
                  <a:lnTo>
                    <a:pt x="573087" y="1518310"/>
                  </a:lnTo>
                  <a:lnTo>
                    <a:pt x="548906" y="1534325"/>
                  </a:lnTo>
                  <a:lnTo>
                    <a:pt x="518922" y="1540154"/>
                  </a:lnTo>
                  <a:lnTo>
                    <a:pt x="490931" y="1534325"/>
                  </a:lnTo>
                  <a:lnTo>
                    <a:pt x="466534" y="1518310"/>
                  </a:lnTo>
                  <a:lnTo>
                    <a:pt x="449262" y="1494320"/>
                  </a:lnTo>
                  <a:lnTo>
                    <a:pt x="442722" y="1464564"/>
                  </a:lnTo>
                  <a:lnTo>
                    <a:pt x="449262" y="1434820"/>
                  </a:lnTo>
                  <a:lnTo>
                    <a:pt x="466534" y="1410830"/>
                  </a:lnTo>
                  <a:lnTo>
                    <a:pt x="490931" y="1394815"/>
                  </a:lnTo>
                  <a:lnTo>
                    <a:pt x="518922" y="1388973"/>
                  </a:lnTo>
                  <a:lnTo>
                    <a:pt x="548906" y="1394815"/>
                  </a:lnTo>
                  <a:lnTo>
                    <a:pt x="573087" y="1410830"/>
                  </a:lnTo>
                  <a:lnTo>
                    <a:pt x="589241" y="1434820"/>
                  </a:lnTo>
                  <a:lnTo>
                    <a:pt x="595122" y="1464564"/>
                  </a:lnTo>
                  <a:lnTo>
                    <a:pt x="595122" y="1410970"/>
                  </a:lnTo>
                  <a:lnTo>
                    <a:pt x="586181" y="1397838"/>
                  </a:lnTo>
                  <a:lnTo>
                    <a:pt x="572973" y="1388973"/>
                  </a:lnTo>
                  <a:lnTo>
                    <a:pt x="555904" y="1377543"/>
                  </a:lnTo>
                  <a:lnTo>
                    <a:pt x="518922" y="1370076"/>
                  </a:lnTo>
                  <a:lnTo>
                    <a:pt x="481926" y="1377543"/>
                  </a:lnTo>
                  <a:lnTo>
                    <a:pt x="451650" y="1397838"/>
                  </a:lnTo>
                  <a:lnTo>
                    <a:pt x="431177" y="1427886"/>
                  </a:lnTo>
                  <a:lnTo>
                    <a:pt x="423672" y="1464564"/>
                  </a:lnTo>
                  <a:lnTo>
                    <a:pt x="431177" y="1501254"/>
                  </a:lnTo>
                  <a:lnTo>
                    <a:pt x="451650" y="1531302"/>
                  </a:lnTo>
                  <a:lnTo>
                    <a:pt x="481926" y="1551597"/>
                  </a:lnTo>
                  <a:lnTo>
                    <a:pt x="504444" y="1556143"/>
                  </a:lnTo>
                  <a:lnTo>
                    <a:pt x="504444" y="1792224"/>
                  </a:lnTo>
                  <a:lnTo>
                    <a:pt x="528828" y="1792224"/>
                  </a:lnTo>
                  <a:lnTo>
                    <a:pt x="528828" y="1557058"/>
                  </a:lnTo>
                  <a:lnTo>
                    <a:pt x="555904" y="1551597"/>
                  </a:lnTo>
                  <a:lnTo>
                    <a:pt x="572973" y="1540154"/>
                  </a:lnTo>
                  <a:lnTo>
                    <a:pt x="586181" y="1531302"/>
                  </a:lnTo>
                  <a:lnTo>
                    <a:pt x="606653" y="1501254"/>
                  </a:lnTo>
                  <a:lnTo>
                    <a:pt x="614172" y="1464564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200" y="6431279"/>
              <a:ext cx="190500" cy="18897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0" y="1801367"/>
              <a:ext cx="1228725" cy="4639310"/>
            </a:xfrm>
            <a:custGeom>
              <a:avLst/>
              <a:gdLst/>
              <a:ahLst/>
              <a:cxnLst/>
              <a:rect l="l" t="t" r="r" b="b"/>
              <a:pathLst>
                <a:path w="1228725" h="4639310">
                  <a:moveTo>
                    <a:pt x="190500" y="4348658"/>
                  </a:moveTo>
                  <a:lnTo>
                    <a:pt x="19050" y="4177284"/>
                  </a:lnTo>
                  <a:lnTo>
                    <a:pt x="0" y="4191571"/>
                  </a:lnTo>
                  <a:lnTo>
                    <a:pt x="166687" y="4358183"/>
                  </a:lnTo>
                  <a:lnTo>
                    <a:pt x="166687" y="4639056"/>
                  </a:lnTo>
                  <a:lnTo>
                    <a:pt x="190500" y="4639056"/>
                  </a:lnTo>
                  <a:lnTo>
                    <a:pt x="190500" y="4348658"/>
                  </a:lnTo>
                  <a:close/>
                </a:path>
                <a:path w="1228725" h="4639310">
                  <a:moveTo>
                    <a:pt x="1228344" y="14351"/>
                  </a:moveTo>
                  <a:lnTo>
                    <a:pt x="1214120" y="0"/>
                  </a:lnTo>
                  <a:lnTo>
                    <a:pt x="1014984" y="203327"/>
                  </a:lnTo>
                  <a:lnTo>
                    <a:pt x="1014984" y="755904"/>
                  </a:lnTo>
                  <a:lnTo>
                    <a:pt x="1033945" y="755904"/>
                  </a:lnTo>
                  <a:lnTo>
                    <a:pt x="1033945" y="208026"/>
                  </a:lnTo>
                  <a:lnTo>
                    <a:pt x="1228344" y="14351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8783" y="2548127"/>
              <a:ext cx="166115" cy="16002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95884" y="4571"/>
              <a:ext cx="771525" cy="4026535"/>
            </a:xfrm>
            <a:custGeom>
              <a:avLst/>
              <a:gdLst/>
              <a:ahLst/>
              <a:cxnLst/>
              <a:rect l="l" t="t" r="r" b="b"/>
              <a:pathLst>
                <a:path w="771525" h="4026535">
                  <a:moveTo>
                    <a:pt x="637032" y="3654933"/>
                  </a:moveTo>
                  <a:lnTo>
                    <a:pt x="23774" y="3042031"/>
                  </a:lnTo>
                  <a:lnTo>
                    <a:pt x="23774" y="0"/>
                  </a:lnTo>
                  <a:lnTo>
                    <a:pt x="0" y="0"/>
                  </a:lnTo>
                  <a:lnTo>
                    <a:pt x="0" y="3056382"/>
                  </a:lnTo>
                  <a:lnTo>
                    <a:pt x="613257" y="3669157"/>
                  </a:lnTo>
                  <a:lnTo>
                    <a:pt x="613257" y="4026408"/>
                  </a:lnTo>
                  <a:lnTo>
                    <a:pt x="637032" y="4026408"/>
                  </a:lnTo>
                  <a:lnTo>
                    <a:pt x="637032" y="3654933"/>
                  </a:lnTo>
                  <a:close/>
                </a:path>
                <a:path w="771525" h="4026535">
                  <a:moveTo>
                    <a:pt x="771144" y="1506474"/>
                  </a:moveTo>
                  <a:lnTo>
                    <a:pt x="642213" y="1377696"/>
                  </a:lnTo>
                  <a:lnTo>
                    <a:pt x="627888" y="1392047"/>
                  </a:lnTo>
                  <a:lnTo>
                    <a:pt x="752094" y="1511300"/>
                  </a:lnTo>
                  <a:lnTo>
                    <a:pt x="752094" y="1854708"/>
                  </a:lnTo>
                  <a:lnTo>
                    <a:pt x="771144" y="1854708"/>
                  </a:lnTo>
                  <a:lnTo>
                    <a:pt x="771144" y="1506474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9972" y="1850135"/>
              <a:ext cx="109728" cy="10667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80415" y="3418332"/>
              <a:ext cx="143510" cy="474345"/>
            </a:xfrm>
            <a:custGeom>
              <a:avLst/>
              <a:gdLst/>
              <a:ahLst/>
              <a:cxnLst/>
              <a:rect l="l" t="t" r="r" b="b"/>
              <a:pathLst>
                <a:path w="143509" h="474345">
                  <a:moveTo>
                    <a:pt x="128930" y="0"/>
                  </a:moveTo>
                  <a:lnTo>
                    <a:pt x="0" y="126872"/>
                  </a:lnTo>
                  <a:lnTo>
                    <a:pt x="0" y="473963"/>
                  </a:lnTo>
                  <a:lnTo>
                    <a:pt x="19100" y="473963"/>
                  </a:lnTo>
                  <a:lnTo>
                    <a:pt x="19100" y="131571"/>
                  </a:lnTo>
                  <a:lnTo>
                    <a:pt x="143256" y="12700"/>
                  </a:lnTo>
                  <a:lnTo>
                    <a:pt x="12893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7743" y="3883152"/>
              <a:ext cx="109728" cy="109728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4572" y="2167127"/>
              <a:ext cx="114300" cy="452755"/>
            </a:xfrm>
            <a:custGeom>
              <a:avLst/>
              <a:gdLst/>
              <a:ahLst/>
              <a:cxnLst/>
              <a:rect l="l" t="t" r="r" b="b"/>
              <a:pathLst>
                <a:path w="114300" h="452755">
                  <a:moveTo>
                    <a:pt x="114300" y="0"/>
                  </a:moveTo>
                  <a:lnTo>
                    <a:pt x="95250" y="0"/>
                  </a:lnTo>
                  <a:lnTo>
                    <a:pt x="95250" y="343026"/>
                  </a:lnTo>
                  <a:lnTo>
                    <a:pt x="0" y="438276"/>
                  </a:lnTo>
                  <a:lnTo>
                    <a:pt x="9525" y="452627"/>
                  </a:lnTo>
                  <a:lnTo>
                    <a:pt x="114300" y="3525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815" y="2066544"/>
              <a:ext cx="109728" cy="109727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228344" y="4661915"/>
              <a:ext cx="462280" cy="2182495"/>
            </a:xfrm>
            <a:custGeom>
              <a:avLst/>
              <a:gdLst/>
              <a:ahLst/>
              <a:cxnLst/>
              <a:rect l="l" t="t" r="r" b="b"/>
              <a:pathLst>
                <a:path w="462280" h="2182495">
                  <a:moveTo>
                    <a:pt x="24384" y="0"/>
                  </a:moveTo>
                  <a:lnTo>
                    <a:pt x="0" y="0"/>
                  </a:lnTo>
                  <a:lnTo>
                    <a:pt x="0" y="2182368"/>
                  </a:lnTo>
                  <a:lnTo>
                    <a:pt x="24384" y="2182368"/>
                  </a:lnTo>
                  <a:lnTo>
                    <a:pt x="24384" y="0"/>
                  </a:lnTo>
                  <a:close/>
                </a:path>
                <a:path w="462280" h="2182495">
                  <a:moveTo>
                    <a:pt x="461772" y="389001"/>
                  </a:moveTo>
                  <a:lnTo>
                    <a:pt x="438023" y="379476"/>
                  </a:lnTo>
                  <a:lnTo>
                    <a:pt x="91440" y="1192758"/>
                  </a:lnTo>
                  <a:lnTo>
                    <a:pt x="91440" y="2182368"/>
                  </a:lnTo>
                  <a:lnTo>
                    <a:pt x="115189" y="2182368"/>
                  </a:lnTo>
                  <a:lnTo>
                    <a:pt x="115189" y="1202296"/>
                  </a:lnTo>
                  <a:lnTo>
                    <a:pt x="461772" y="389001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7572" y="4482084"/>
              <a:ext cx="190500" cy="190500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19911" y="3983735"/>
              <a:ext cx="347980" cy="2860675"/>
            </a:xfrm>
            <a:custGeom>
              <a:avLst/>
              <a:gdLst/>
              <a:ahLst/>
              <a:cxnLst/>
              <a:rect l="l" t="t" r="r" b="b"/>
              <a:pathLst>
                <a:path w="347980" h="2860675">
                  <a:moveTo>
                    <a:pt x="23799" y="0"/>
                  </a:moveTo>
                  <a:lnTo>
                    <a:pt x="0" y="4699"/>
                  </a:lnTo>
                  <a:lnTo>
                    <a:pt x="318909" y="1881098"/>
                  </a:lnTo>
                  <a:lnTo>
                    <a:pt x="318909" y="2860547"/>
                  </a:lnTo>
                  <a:lnTo>
                    <a:pt x="347472" y="2860547"/>
                  </a:lnTo>
                  <a:lnTo>
                    <a:pt x="347472" y="1881098"/>
                  </a:lnTo>
                  <a:lnTo>
                    <a:pt x="23799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8472" y="3806952"/>
              <a:ext cx="190500" cy="1905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24583" y="4867655"/>
              <a:ext cx="190499" cy="188975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405128" y="5422391"/>
              <a:ext cx="414655" cy="1435735"/>
            </a:xfrm>
            <a:custGeom>
              <a:avLst/>
              <a:gdLst/>
              <a:ahLst/>
              <a:cxnLst/>
              <a:rect l="l" t="t" r="r" b="b"/>
              <a:pathLst>
                <a:path w="414655" h="1435734">
                  <a:moveTo>
                    <a:pt x="371856" y="9525"/>
                  </a:moveTo>
                  <a:lnTo>
                    <a:pt x="352806" y="0"/>
                  </a:lnTo>
                  <a:lnTo>
                    <a:pt x="0" y="813308"/>
                  </a:lnTo>
                  <a:lnTo>
                    <a:pt x="0" y="1426464"/>
                  </a:lnTo>
                  <a:lnTo>
                    <a:pt x="28575" y="1426464"/>
                  </a:lnTo>
                  <a:lnTo>
                    <a:pt x="28575" y="822833"/>
                  </a:lnTo>
                  <a:lnTo>
                    <a:pt x="371856" y="9525"/>
                  </a:lnTo>
                  <a:close/>
                </a:path>
                <a:path w="414655" h="1435734">
                  <a:moveTo>
                    <a:pt x="414528" y="522732"/>
                  </a:moveTo>
                  <a:lnTo>
                    <a:pt x="390652" y="522732"/>
                  </a:lnTo>
                  <a:lnTo>
                    <a:pt x="390652" y="1130782"/>
                  </a:lnTo>
                  <a:lnTo>
                    <a:pt x="262128" y="1426083"/>
                  </a:lnTo>
                  <a:lnTo>
                    <a:pt x="285877" y="1435608"/>
                  </a:lnTo>
                  <a:lnTo>
                    <a:pt x="414528" y="1135545"/>
                  </a:lnTo>
                  <a:lnTo>
                    <a:pt x="414528" y="522732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09927" y="5247132"/>
              <a:ext cx="190500" cy="1905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09927" y="5763767"/>
              <a:ext cx="190500" cy="190500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766316" y="6330696"/>
              <a:ext cx="419100" cy="527685"/>
            </a:xfrm>
            <a:custGeom>
              <a:avLst/>
              <a:gdLst/>
              <a:ahLst/>
              <a:cxnLst/>
              <a:rect l="l" t="t" r="r" b="b"/>
              <a:pathLst>
                <a:path w="419100" h="527684">
                  <a:moveTo>
                    <a:pt x="404748" y="0"/>
                  </a:moveTo>
                  <a:lnTo>
                    <a:pt x="71373" y="327177"/>
                  </a:lnTo>
                  <a:lnTo>
                    <a:pt x="0" y="517774"/>
                  </a:lnTo>
                  <a:lnTo>
                    <a:pt x="19050" y="527303"/>
                  </a:lnTo>
                  <a:lnTo>
                    <a:pt x="95250" y="341477"/>
                  </a:lnTo>
                  <a:lnTo>
                    <a:pt x="419100" y="19062"/>
                  </a:lnTo>
                  <a:lnTo>
                    <a:pt x="404748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47316" y="6220967"/>
              <a:ext cx="151288" cy="147827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504444" y="9144"/>
              <a:ext cx="233679" cy="5104130"/>
            </a:xfrm>
            <a:custGeom>
              <a:avLst/>
              <a:gdLst/>
              <a:ahLst/>
              <a:cxnLst/>
              <a:rect l="l" t="t" r="r" b="b"/>
              <a:pathLst>
                <a:path w="233679" h="5104130">
                  <a:moveTo>
                    <a:pt x="23787" y="0"/>
                  </a:moveTo>
                  <a:lnTo>
                    <a:pt x="0" y="0"/>
                  </a:lnTo>
                  <a:lnTo>
                    <a:pt x="0" y="3017901"/>
                  </a:lnTo>
                  <a:lnTo>
                    <a:pt x="204622" y="4371975"/>
                  </a:lnTo>
                  <a:lnTo>
                    <a:pt x="209384" y="5103876"/>
                  </a:lnTo>
                  <a:lnTo>
                    <a:pt x="233172" y="5103876"/>
                  </a:lnTo>
                  <a:lnTo>
                    <a:pt x="228409" y="4371975"/>
                  </a:lnTo>
                  <a:lnTo>
                    <a:pt x="23787" y="3013075"/>
                  </a:lnTo>
                  <a:lnTo>
                    <a:pt x="23787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3983" y="5103876"/>
              <a:ext cx="185928" cy="185928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053589" y="528066"/>
              <a:ext cx="1623060" cy="1274445"/>
            </a:xfrm>
            <a:custGeom>
              <a:avLst/>
              <a:gdLst/>
              <a:ahLst/>
              <a:cxnLst/>
              <a:rect l="l" t="t" r="r" b="b"/>
              <a:pathLst>
                <a:path w="1623060" h="1274445">
                  <a:moveTo>
                    <a:pt x="0" y="637032"/>
                  </a:moveTo>
                  <a:lnTo>
                    <a:pt x="1726" y="595150"/>
                  </a:lnTo>
                  <a:lnTo>
                    <a:pt x="6833" y="553992"/>
                  </a:lnTo>
                  <a:lnTo>
                    <a:pt x="15215" y="513640"/>
                  </a:lnTo>
                  <a:lnTo>
                    <a:pt x="26764" y="474179"/>
                  </a:lnTo>
                  <a:lnTo>
                    <a:pt x="41373" y="435693"/>
                  </a:lnTo>
                  <a:lnTo>
                    <a:pt x="58936" y="398265"/>
                  </a:lnTo>
                  <a:lnTo>
                    <a:pt x="79345" y="361981"/>
                  </a:lnTo>
                  <a:lnTo>
                    <a:pt x="102493" y="326923"/>
                  </a:lnTo>
                  <a:lnTo>
                    <a:pt x="128275" y="293176"/>
                  </a:lnTo>
                  <a:lnTo>
                    <a:pt x="156581" y="260823"/>
                  </a:lnTo>
                  <a:lnTo>
                    <a:pt x="187307" y="229949"/>
                  </a:lnTo>
                  <a:lnTo>
                    <a:pt x="220344" y="200638"/>
                  </a:lnTo>
                  <a:lnTo>
                    <a:pt x="255586" y="172973"/>
                  </a:lnTo>
                  <a:lnTo>
                    <a:pt x="292925" y="147039"/>
                  </a:lnTo>
                  <a:lnTo>
                    <a:pt x="332256" y="122919"/>
                  </a:lnTo>
                  <a:lnTo>
                    <a:pt x="373470" y="100698"/>
                  </a:lnTo>
                  <a:lnTo>
                    <a:pt x="416462" y="80460"/>
                  </a:lnTo>
                  <a:lnTo>
                    <a:pt x="461123" y="62288"/>
                  </a:lnTo>
                  <a:lnTo>
                    <a:pt x="507348" y="46266"/>
                  </a:lnTo>
                  <a:lnTo>
                    <a:pt x="555028" y="32479"/>
                  </a:lnTo>
                  <a:lnTo>
                    <a:pt x="604058" y="21010"/>
                  </a:lnTo>
                  <a:lnTo>
                    <a:pt x="654330" y="11944"/>
                  </a:lnTo>
                  <a:lnTo>
                    <a:pt x="705737" y="5364"/>
                  </a:lnTo>
                  <a:lnTo>
                    <a:pt x="758173" y="1355"/>
                  </a:lnTo>
                  <a:lnTo>
                    <a:pt x="811530" y="0"/>
                  </a:lnTo>
                  <a:lnTo>
                    <a:pt x="864886" y="1355"/>
                  </a:lnTo>
                  <a:lnTo>
                    <a:pt x="917322" y="5364"/>
                  </a:lnTo>
                  <a:lnTo>
                    <a:pt x="968729" y="11944"/>
                  </a:lnTo>
                  <a:lnTo>
                    <a:pt x="1019001" y="21010"/>
                  </a:lnTo>
                  <a:lnTo>
                    <a:pt x="1068031" y="32479"/>
                  </a:lnTo>
                  <a:lnTo>
                    <a:pt x="1115711" y="46266"/>
                  </a:lnTo>
                  <a:lnTo>
                    <a:pt x="1161936" y="62288"/>
                  </a:lnTo>
                  <a:lnTo>
                    <a:pt x="1206597" y="80460"/>
                  </a:lnTo>
                  <a:lnTo>
                    <a:pt x="1249589" y="100698"/>
                  </a:lnTo>
                  <a:lnTo>
                    <a:pt x="1290803" y="122919"/>
                  </a:lnTo>
                  <a:lnTo>
                    <a:pt x="1330134" y="147039"/>
                  </a:lnTo>
                  <a:lnTo>
                    <a:pt x="1367473" y="172973"/>
                  </a:lnTo>
                  <a:lnTo>
                    <a:pt x="1402715" y="200638"/>
                  </a:lnTo>
                  <a:lnTo>
                    <a:pt x="1435752" y="229949"/>
                  </a:lnTo>
                  <a:lnTo>
                    <a:pt x="1466478" y="260823"/>
                  </a:lnTo>
                  <a:lnTo>
                    <a:pt x="1494784" y="293176"/>
                  </a:lnTo>
                  <a:lnTo>
                    <a:pt x="1520566" y="326923"/>
                  </a:lnTo>
                  <a:lnTo>
                    <a:pt x="1543714" y="361981"/>
                  </a:lnTo>
                  <a:lnTo>
                    <a:pt x="1564123" y="398265"/>
                  </a:lnTo>
                  <a:lnTo>
                    <a:pt x="1581686" y="435693"/>
                  </a:lnTo>
                  <a:lnTo>
                    <a:pt x="1596295" y="474179"/>
                  </a:lnTo>
                  <a:lnTo>
                    <a:pt x="1607844" y="513640"/>
                  </a:lnTo>
                  <a:lnTo>
                    <a:pt x="1616226" y="553992"/>
                  </a:lnTo>
                  <a:lnTo>
                    <a:pt x="1621333" y="595150"/>
                  </a:lnTo>
                  <a:lnTo>
                    <a:pt x="1623060" y="637032"/>
                  </a:lnTo>
                  <a:lnTo>
                    <a:pt x="1621333" y="678913"/>
                  </a:lnTo>
                  <a:lnTo>
                    <a:pt x="1616226" y="720071"/>
                  </a:lnTo>
                  <a:lnTo>
                    <a:pt x="1607844" y="760423"/>
                  </a:lnTo>
                  <a:lnTo>
                    <a:pt x="1596295" y="799884"/>
                  </a:lnTo>
                  <a:lnTo>
                    <a:pt x="1581686" y="838370"/>
                  </a:lnTo>
                  <a:lnTo>
                    <a:pt x="1564123" y="875798"/>
                  </a:lnTo>
                  <a:lnTo>
                    <a:pt x="1543714" y="912082"/>
                  </a:lnTo>
                  <a:lnTo>
                    <a:pt x="1520566" y="947140"/>
                  </a:lnTo>
                  <a:lnTo>
                    <a:pt x="1494784" y="980887"/>
                  </a:lnTo>
                  <a:lnTo>
                    <a:pt x="1466478" y="1013240"/>
                  </a:lnTo>
                  <a:lnTo>
                    <a:pt x="1435752" y="1044114"/>
                  </a:lnTo>
                  <a:lnTo>
                    <a:pt x="1402715" y="1073425"/>
                  </a:lnTo>
                  <a:lnTo>
                    <a:pt x="1367473" y="1101090"/>
                  </a:lnTo>
                  <a:lnTo>
                    <a:pt x="1330134" y="1127024"/>
                  </a:lnTo>
                  <a:lnTo>
                    <a:pt x="1290803" y="1151144"/>
                  </a:lnTo>
                  <a:lnTo>
                    <a:pt x="1249589" y="1173365"/>
                  </a:lnTo>
                  <a:lnTo>
                    <a:pt x="1206597" y="1193603"/>
                  </a:lnTo>
                  <a:lnTo>
                    <a:pt x="1161936" y="1211775"/>
                  </a:lnTo>
                  <a:lnTo>
                    <a:pt x="1115711" y="1227797"/>
                  </a:lnTo>
                  <a:lnTo>
                    <a:pt x="1068031" y="1241584"/>
                  </a:lnTo>
                  <a:lnTo>
                    <a:pt x="1019001" y="1253053"/>
                  </a:lnTo>
                  <a:lnTo>
                    <a:pt x="968729" y="1262119"/>
                  </a:lnTo>
                  <a:lnTo>
                    <a:pt x="917322" y="1268699"/>
                  </a:lnTo>
                  <a:lnTo>
                    <a:pt x="864886" y="1272708"/>
                  </a:lnTo>
                  <a:lnTo>
                    <a:pt x="811530" y="1274064"/>
                  </a:lnTo>
                  <a:lnTo>
                    <a:pt x="758173" y="1272708"/>
                  </a:lnTo>
                  <a:lnTo>
                    <a:pt x="705737" y="1268699"/>
                  </a:lnTo>
                  <a:lnTo>
                    <a:pt x="654330" y="1262119"/>
                  </a:lnTo>
                  <a:lnTo>
                    <a:pt x="604058" y="1253053"/>
                  </a:lnTo>
                  <a:lnTo>
                    <a:pt x="555028" y="1241584"/>
                  </a:lnTo>
                  <a:lnTo>
                    <a:pt x="507348" y="1227797"/>
                  </a:lnTo>
                  <a:lnTo>
                    <a:pt x="461123" y="1211775"/>
                  </a:lnTo>
                  <a:lnTo>
                    <a:pt x="416462" y="1193603"/>
                  </a:lnTo>
                  <a:lnTo>
                    <a:pt x="373470" y="1173365"/>
                  </a:lnTo>
                  <a:lnTo>
                    <a:pt x="332256" y="1151144"/>
                  </a:lnTo>
                  <a:lnTo>
                    <a:pt x="292925" y="1127024"/>
                  </a:lnTo>
                  <a:lnTo>
                    <a:pt x="255586" y="1101090"/>
                  </a:lnTo>
                  <a:lnTo>
                    <a:pt x="220344" y="1073425"/>
                  </a:lnTo>
                  <a:lnTo>
                    <a:pt x="187307" y="1044114"/>
                  </a:lnTo>
                  <a:lnTo>
                    <a:pt x="156581" y="1013240"/>
                  </a:lnTo>
                  <a:lnTo>
                    <a:pt x="128275" y="980887"/>
                  </a:lnTo>
                  <a:lnTo>
                    <a:pt x="102493" y="947140"/>
                  </a:lnTo>
                  <a:lnTo>
                    <a:pt x="79345" y="912082"/>
                  </a:lnTo>
                  <a:lnTo>
                    <a:pt x="58936" y="875798"/>
                  </a:lnTo>
                  <a:lnTo>
                    <a:pt x="41373" y="838370"/>
                  </a:lnTo>
                  <a:lnTo>
                    <a:pt x="26764" y="799884"/>
                  </a:lnTo>
                  <a:lnTo>
                    <a:pt x="15215" y="760423"/>
                  </a:lnTo>
                  <a:lnTo>
                    <a:pt x="6833" y="720071"/>
                  </a:lnTo>
                  <a:lnTo>
                    <a:pt x="1726" y="678913"/>
                  </a:lnTo>
                  <a:lnTo>
                    <a:pt x="0" y="63703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675888" y="766572"/>
              <a:ext cx="2376170" cy="647700"/>
            </a:xfrm>
            <a:custGeom>
              <a:avLst/>
              <a:gdLst/>
              <a:ahLst/>
              <a:cxnLst/>
              <a:rect l="l" t="t" r="r" b="b"/>
              <a:pathLst>
                <a:path w="2376170" h="647700">
                  <a:moveTo>
                    <a:pt x="2375916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375916" y="647700"/>
                  </a:lnTo>
                  <a:lnTo>
                    <a:pt x="2375916" y="0"/>
                  </a:lnTo>
                  <a:close/>
                </a:path>
              </a:pathLst>
            </a:custGeom>
            <a:solidFill>
              <a:srgbClr val="A6A6A6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24071" y="739152"/>
              <a:ext cx="1178814" cy="51128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24071" y="1013472"/>
              <a:ext cx="2483357" cy="511289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8042275" y="2246248"/>
            <a:ext cx="2878455" cy="2786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080" indent="-228600">
              <a:lnSpc>
                <a:spcPct val="12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New technology</a:t>
            </a:r>
            <a:r>
              <a:rPr dirty="0" sz="1800" spc="-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needs to 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be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tested</a:t>
            </a:r>
            <a:r>
              <a:rPr dirty="0" sz="1800" spc="-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real</a:t>
            </a:r>
            <a:r>
              <a:rPr dirty="0" sz="18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world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setting 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however,</a:t>
            </a:r>
            <a:r>
              <a:rPr dirty="0" sz="18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there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are</a:t>
            </a:r>
            <a:r>
              <a:rPr dirty="0" sz="18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risks</a:t>
            </a:r>
            <a:r>
              <a:rPr dirty="0" sz="1800" spc="-20">
                <a:solidFill>
                  <a:srgbClr val="FFFFFF"/>
                </a:solidFill>
                <a:latin typeface="Tw Cen MT"/>
                <a:cs typeface="Tw Cen MT"/>
              </a:rPr>
              <a:t> with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having</a:t>
            </a:r>
            <a:r>
              <a:rPr dirty="0" sz="1800" spc="-5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impacts</a:t>
            </a:r>
            <a:r>
              <a:rPr dirty="0" sz="18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on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live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traffic</a:t>
            </a:r>
            <a:endParaRPr sz="1800">
              <a:latin typeface="Tw Cen MT"/>
              <a:cs typeface="Tw Cen MT"/>
            </a:endParaRPr>
          </a:p>
          <a:p>
            <a:pPr marL="241300" marR="57150" indent="-228600">
              <a:lnSpc>
                <a:spcPct val="12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Arguably,</a:t>
            </a:r>
            <a:r>
              <a:rPr dirty="0" sz="18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risks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are</a:t>
            </a:r>
            <a:r>
              <a:rPr dirty="0" sz="1800" spc="-2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w Cen MT"/>
                <a:cs typeface="Tw Cen MT"/>
              </a:rPr>
              <a:t>even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greater</a:t>
            </a:r>
            <a:r>
              <a:rPr dirty="0" sz="18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city</a:t>
            </a:r>
            <a:r>
              <a:rPr dirty="0" sz="1800" spc="-1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like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Tw Cen MT"/>
                <a:cs typeface="Tw Cen MT"/>
              </a:rPr>
              <a:t>Toronto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already</a:t>
            </a:r>
            <a:r>
              <a:rPr dirty="0" sz="1800" spc="-8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impacted</a:t>
            </a:r>
            <a:r>
              <a:rPr dirty="0" sz="1800" spc="-7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by</a:t>
            </a:r>
            <a:r>
              <a:rPr dirty="0" sz="18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heavy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traffic</a:t>
            </a:r>
            <a:r>
              <a:rPr dirty="0" sz="1800" spc="-8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congestion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675888" y="766572"/>
            <a:ext cx="2376170" cy="6477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New</a:t>
            </a:r>
            <a:r>
              <a:rPr dirty="0" sz="18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w Cen MT"/>
                <a:cs typeface="Tw Cen MT"/>
              </a:rPr>
              <a:t>Tech</a:t>
            </a:r>
            <a:endParaRPr sz="1800">
              <a:latin typeface="Tw Cen MT"/>
              <a:cs typeface="Tw Cen MT"/>
            </a:endParaRPr>
          </a:p>
          <a:p>
            <a:pPr marL="9207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Installed</a:t>
            </a:r>
            <a:r>
              <a:rPr dirty="0" sz="1800" spc="-5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in</a:t>
            </a:r>
            <a:r>
              <a:rPr dirty="0" sz="1800" spc="-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‘Real</a:t>
            </a:r>
            <a:r>
              <a:rPr dirty="0" sz="18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World’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3376" y="2474976"/>
            <a:ext cx="2884931" cy="384657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672" y="2474976"/>
            <a:ext cx="2839211" cy="38465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7948" y="87751"/>
            <a:ext cx="7974829" cy="23357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170426" y="769746"/>
            <a:ext cx="37649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905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w Cen MT"/>
                <a:cs typeface="Tw Cen MT"/>
              </a:rPr>
              <a:t>Secured</a:t>
            </a:r>
            <a:r>
              <a:rPr dirty="0" sz="1800" spc="-20">
                <a:latin typeface="Tw Cen MT"/>
                <a:cs typeface="Tw Cen MT"/>
              </a:rPr>
              <a:t> </a:t>
            </a:r>
            <a:r>
              <a:rPr dirty="0" sz="1800">
                <a:latin typeface="Tw Cen MT"/>
                <a:cs typeface="Tw Cen MT"/>
              </a:rPr>
              <a:t>Cloud</a:t>
            </a:r>
            <a:r>
              <a:rPr dirty="0" sz="1800" spc="-20">
                <a:latin typeface="Tw Cen MT"/>
                <a:cs typeface="Tw Cen MT"/>
              </a:rPr>
              <a:t> </a:t>
            </a:r>
            <a:r>
              <a:rPr dirty="0" sz="1800" spc="-10">
                <a:latin typeface="Tw Cen MT"/>
                <a:cs typeface="Tw Cen MT"/>
              </a:rPr>
              <a:t>Network </a:t>
            </a:r>
            <a:r>
              <a:rPr dirty="0" sz="1800">
                <a:latin typeface="Tw Cen MT"/>
                <a:cs typeface="Tw Cen MT"/>
              </a:rPr>
              <a:t>Provided</a:t>
            </a:r>
            <a:r>
              <a:rPr dirty="0" sz="1800" spc="-55">
                <a:latin typeface="Tw Cen MT"/>
                <a:cs typeface="Tw Cen MT"/>
              </a:rPr>
              <a:t> </a:t>
            </a:r>
            <a:r>
              <a:rPr dirty="0" sz="1800">
                <a:latin typeface="Tw Cen MT"/>
                <a:cs typeface="Tw Cen MT"/>
              </a:rPr>
              <a:t>by</a:t>
            </a:r>
            <a:r>
              <a:rPr dirty="0" sz="1800" spc="-35">
                <a:latin typeface="Tw Cen MT"/>
                <a:cs typeface="Tw Cen MT"/>
              </a:rPr>
              <a:t> </a:t>
            </a:r>
            <a:r>
              <a:rPr dirty="0" sz="1800" spc="-10">
                <a:latin typeface="Tw Cen MT"/>
                <a:cs typeface="Tw Cen MT"/>
              </a:rPr>
              <a:t>Telecommunications</a:t>
            </a:r>
            <a:r>
              <a:rPr dirty="0" sz="1800" spc="-75">
                <a:latin typeface="Tw Cen MT"/>
                <a:cs typeface="Tw Cen MT"/>
              </a:rPr>
              <a:t> </a:t>
            </a:r>
            <a:r>
              <a:rPr dirty="0" sz="1800" spc="-10">
                <a:latin typeface="Tw Cen MT"/>
                <a:cs typeface="Tw Cen MT"/>
              </a:rPr>
              <a:t>Provider</a:t>
            </a:r>
            <a:endParaRPr sz="1800">
              <a:latin typeface="Tw Cen MT"/>
              <a:cs typeface="Tw Cen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6924" y="6224022"/>
            <a:ext cx="2634233" cy="56769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497" y="6282029"/>
            <a:ext cx="23196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Tw Cen MT"/>
                <a:cs typeface="Tw Cen MT"/>
              </a:rPr>
              <a:t>Technology</a:t>
            </a:r>
            <a:r>
              <a:rPr dirty="0" sz="2000" spc="-5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FFFFFF"/>
                </a:solidFill>
                <a:latin typeface="Tw Cen MT"/>
                <a:cs typeface="Tw Cen MT"/>
              </a:rPr>
              <a:t>in</a:t>
            </a:r>
            <a:r>
              <a:rPr dirty="0" sz="2000" spc="-2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2000" spc="-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w Cen MT"/>
                <a:cs typeface="Tw Cen MT"/>
              </a:rPr>
              <a:t>Field</a:t>
            </a:r>
            <a:endParaRPr sz="2000">
              <a:latin typeface="Tw Cen MT"/>
              <a:cs typeface="Tw Cen MT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8888" y="6224022"/>
            <a:ext cx="3100577" cy="56769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966208" y="6282029"/>
            <a:ext cx="27876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Tw Cen MT"/>
                <a:cs typeface="Tw Cen MT"/>
              </a:rPr>
              <a:t>Traffic</a:t>
            </a:r>
            <a:r>
              <a:rPr dirty="0" sz="2000" spc="-6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FFFFFF"/>
                </a:solidFill>
                <a:latin typeface="Tw Cen MT"/>
                <a:cs typeface="Tw Cen MT"/>
              </a:rPr>
              <a:t>Controller</a:t>
            </a:r>
            <a:r>
              <a:rPr dirty="0" sz="2000" spc="-6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FFFFFF"/>
                </a:solidFill>
                <a:latin typeface="Tw Cen MT"/>
                <a:cs typeface="Tw Cen MT"/>
              </a:rPr>
              <a:t>in</a:t>
            </a:r>
            <a:r>
              <a:rPr dirty="0" sz="20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20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w Cen MT"/>
                <a:cs typeface="Tw Cen MT"/>
              </a:rPr>
              <a:t>Lab</a:t>
            </a:r>
            <a:endParaRPr sz="2000">
              <a:latin typeface="Tw Cen MT"/>
              <a:cs typeface="Tw Cen MT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59368" y="6224022"/>
            <a:ext cx="3266694" cy="56769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807957" y="6282029"/>
            <a:ext cx="29514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Tw Cen MT"/>
                <a:cs typeface="Tw Cen MT"/>
              </a:rPr>
              <a:t>Traffic</a:t>
            </a:r>
            <a:r>
              <a:rPr dirty="0" sz="2000" spc="-5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FFFFFF"/>
                </a:solidFill>
                <a:latin typeface="Tw Cen MT"/>
                <a:cs typeface="Tw Cen MT"/>
              </a:rPr>
              <a:t>Simulator</a:t>
            </a:r>
            <a:r>
              <a:rPr dirty="0" sz="20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FFFFFF"/>
                </a:solidFill>
                <a:latin typeface="Tw Cen MT"/>
                <a:cs typeface="Tw Cen MT"/>
              </a:rPr>
              <a:t>in</a:t>
            </a:r>
            <a:r>
              <a:rPr dirty="0" sz="20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2000" spc="-3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w Cen MT"/>
                <a:cs typeface="Tw Cen MT"/>
              </a:rPr>
              <a:t>Cloud</a:t>
            </a:r>
            <a:endParaRPr sz="2000">
              <a:latin typeface="Tw Cen MT"/>
              <a:cs typeface="Tw Cen MT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38616" y="2485746"/>
            <a:ext cx="3098292" cy="3823979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1129283" y="0"/>
            <a:ext cx="6962140" cy="779145"/>
            <a:chOff x="1129283" y="0"/>
            <a:chExt cx="6962140" cy="779145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82968" y="467868"/>
              <a:ext cx="1107948" cy="23164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57343" y="454151"/>
              <a:ext cx="473963" cy="25907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93080" y="387095"/>
              <a:ext cx="1039368" cy="39166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9283" y="0"/>
              <a:ext cx="1792986" cy="483870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1260475" y="20828"/>
            <a:ext cx="1511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Virtual</a:t>
            </a:r>
            <a:r>
              <a:rPr dirty="0" sz="1800" spc="-10">
                <a:solidFill>
                  <a:srgbClr val="FFFFFF"/>
                </a:solidFill>
                <a:latin typeface="Tw Cen MT"/>
                <a:cs typeface="Tw Cen MT"/>
              </a:rPr>
              <a:t> Sandbox</a:t>
            </a:r>
            <a:endParaRPr sz="1800">
              <a:latin typeface="Tw Cen MT"/>
              <a:cs typeface="Tw Cen MT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9283" y="246900"/>
            <a:ext cx="1753362" cy="51128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60475" y="294843"/>
            <a:ext cx="147320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How</a:t>
            </a:r>
            <a:r>
              <a:rPr dirty="0" sz="1800" spc="-40"/>
              <a:t> </a:t>
            </a:r>
            <a:r>
              <a:rPr dirty="0" sz="1800"/>
              <a:t>it</a:t>
            </a:r>
            <a:r>
              <a:rPr dirty="0" sz="1800" spc="-30"/>
              <a:t> </a:t>
            </a:r>
            <a:r>
              <a:rPr dirty="0" sz="1800" spc="-10"/>
              <a:t>Works…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216" y="770890"/>
            <a:ext cx="881951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NEW</a:t>
            </a:r>
            <a:r>
              <a:rPr dirty="0" spc="-30"/>
              <a:t> </a:t>
            </a:r>
            <a:r>
              <a:rPr dirty="0"/>
              <a:t>REQUEST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SUPPLIER</a:t>
            </a:r>
            <a:r>
              <a:rPr dirty="0" spc="-25"/>
              <a:t> </a:t>
            </a:r>
            <a:r>
              <a:rPr dirty="0" spc="-10"/>
              <a:t>QUALIFICATIONS </a:t>
            </a:r>
            <a:r>
              <a:rPr dirty="0"/>
              <a:t>(RFSQ)</a:t>
            </a:r>
            <a:r>
              <a:rPr dirty="0" spc="-25"/>
              <a:t> </a:t>
            </a:r>
            <a:r>
              <a:rPr dirty="0" spc="-10"/>
              <a:t>PROCESS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17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8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/>
              <a:t>New</a:t>
            </a:r>
            <a:r>
              <a:rPr dirty="0" spc="-50"/>
              <a:t> </a:t>
            </a:r>
            <a:r>
              <a:rPr dirty="0"/>
              <a:t>City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30"/>
              <a:t> </a:t>
            </a:r>
            <a:r>
              <a:rPr dirty="0" spc="-20"/>
              <a:t>Toronto</a:t>
            </a:r>
            <a:r>
              <a:rPr dirty="0" spc="-55"/>
              <a:t> </a:t>
            </a:r>
            <a:r>
              <a:rPr dirty="0"/>
              <a:t>process</a:t>
            </a:r>
            <a:r>
              <a:rPr dirty="0" spc="-45"/>
              <a:t> </a:t>
            </a:r>
            <a:r>
              <a:rPr dirty="0"/>
              <a:t>established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procurement</a:t>
            </a:r>
            <a:r>
              <a:rPr dirty="0" spc="-55"/>
              <a:t> </a:t>
            </a:r>
            <a:r>
              <a:rPr dirty="0" spc="-10"/>
              <a:t>framework</a:t>
            </a: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/>
              <a:t>City</a:t>
            </a:r>
            <a:r>
              <a:rPr dirty="0" spc="-30"/>
              <a:t> </a:t>
            </a:r>
            <a:r>
              <a:rPr dirty="0"/>
              <a:t>puts</a:t>
            </a:r>
            <a:r>
              <a:rPr dirty="0" spc="-30"/>
              <a:t> </a:t>
            </a:r>
            <a:r>
              <a:rPr dirty="0"/>
              <a:t>out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‘call’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new</a:t>
            </a:r>
            <a:r>
              <a:rPr dirty="0" spc="-30"/>
              <a:t> </a:t>
            </a:r>
            <a:r>
              <a:rPr dirty="0"/>
              <a:t>transportation</a:t>
            </a:r>
            <a:r>
              <a:rPr dirty="0" spc="-35"/>
              <a:t> </a:t>
            </a:r>
            <a:r>
              <a:rPr dirty="0"/>
              <a:t>mobility</a:t>
            </a:r>
            <a:r>
              <a:rPr dirty="0" spc="-20"/>
              <a:t> </a:t>
            </a:r>
            <a:r>
              <a:rPr dirty="0" spc="-10"/>
              <a:t>technologies</a:t>
            </a: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/>
              <a:t>Applicants</a:t>
            </a:r>
            <a:r>
              <a:rPr dirty="0" spc="-30"/>
              <a:t> </a:t>
            </a:r>
            <a:r>
              <a:rPr dirty="0"/>
              <a:t>apply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those</a:t>
            </a:r>
            <a:r>
              <a:rPr dirty="0" spc="-15"/>
              <a:t> </a:t>
            </a:r>
            <a:r>
              <a:rPr dirty="0"/>
              <a:t>selected</a:t>
            </a:r>
            <a:r>
              <a:rPr dirty="0" spc="-25"/>
              <a:t> </a:t>
            </a:r>
            <a:r>
              <a:rPr dirty="0"/>
              <a:t>can</a:t>
            </a:r>
            <a:r>
              <a:rPr dirty="0" spc="-15"/>
              <a:t> </a:t>
            </a:r>
            <a:r>
              <a:rPr dirty="0"/>
              <a:t>be</a:t>
            </a:r>
            <a:r>
              <a:rPr dirty="0" spc="-15"/>
              <a:t> </a:t>
            </a:r>
            <a:r>
              <a:rPr dirty="0"/>
              <a:t>evaluated</a:t>
            </a:r>
            <a:r>
              <a:rPr dirty="0" spc="-25"/>
              <a:t> </a:t>
            </a:r>
            <a:r>
              <a:rPr dirty="0"/>
              <a:t>through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 spc="-10"/>
              <a:t>Virtual</a:t>
            </a:r>
          </a:p>
          <a:p>
            <a:pPr marL="241300">
              <a:lnSpc>
                <a:spcPct val="100000"/>
              </a:lnSpc>
              <a:spcBef>
                <a:spcPts val="575"/>
              </a:spcBef>
            </a:pPr>
            <a:r>
              <a:rPr dirty="0" spc="-10"/>
              <a:t>Technology</a:t>
            </a:r>
            <a:r>
              <a:rPr dirty="0" spc="-25"/>
              <a:t> </a:t>
            </a:r>
            <a:r>
              <a:rPr dirty="0"/>
              <a:t>Innovation</a:t>
            </a:r>
            <a:r>
              <a:rPr dirty="0" spc="-40"/>
              <a:t> </a:t>
            </a:r>
            <a:r>
              <a:rPr dirty="0"/>
              <a:t>Zone</a:t>
            </a:r>
            <a:r>
              <a:rPr dirty="0" spc="-5"/>
              <a:t> </a:t>
            </a:r>
            <a:r>
              <a:rPr dirty="0"/>
              <a:t>(aka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Virtual</a:t>
            </a:r>
            <a:r>
              <a:rPr dirty="0" spc="-20"/>
              <a:t> </a:t>
            </a:r>
            <a:r>
              <a:rPr dirty="0" spc="-10"/>
              <a:t>Sandbox)</a:t>
            </a: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/>
              <a:t>Once</a:t>
            </a:r>
            <a:r>
              <a:rPr dirty="0" spc="-55"/>
              <a:t> </a:t>
            </a:r>
            <a:r>
              <a:rPr dirty="0" spc="-10"/>
              <a:t>approved,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vendor</a:t>
            </a:r>
            <a:r>
              <a:rPr dirty="0" spc="-65"/>
              <a:t> </a:t>
            </a:r>
            <a:r>
              <a:rPr dirty="0"/>
              <a:t>may</a:t>
            </a:r>
            <a:r>
              <a:rPr dirty="0" spc="-55"/>
              <a:t> </a:t>
            </a:r>
            <a:r>
              <a:rPr dirty="0"/>
              <a:t>become</a:t>
            </a:r>
            <a:r>
              <a:rPr dirty="0" spc="-50"/>
              <a:t> </a:t>
            </a:r>
            <a:r>
              <a:rPr dirty="0"/>
              <a:t>part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City’s</a:t>
            </a:r>
            <a:r>
              <a:rPr dirty="0" spc="-60"/>
              <a:t> </a:t>
            </a:r>
            <a:r>
              <a:rPr dirty="0"/>
              <a:t>Vendor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5"/>
              <a:t> </a:t>
            </a:r>
            <a:r>
              <a:rPr dirty="0" spc="-10"/>
              <a:t>Record</a:t>
            </a: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/>
              <a:t>The</a:t>
            </a:r>
            <a:r>
              <a:rPr dirty="0" spc="-70"/>
              <a:t> </a:t>
            </a:r>
            <a:r>
              <a:rPr dirty="0"/>
              <a:t>City’s</a:t>
            </a:r>
            <a:r>
              <a:rPr dirty="0" spc="-50"/>
              <a:t> </a:t>
            </a:r>
            <a:r>
              <a:rPr dirty="0"/>
              <a:t>new</a:t>
            </a:r>
            <a:r>
              <a:rPr dirty="0" spc="-55"/>
              <a:t> </a:t>
            </a:r>
            <a:r>
              <a:rPr dirty="0" spc="-10"/>
              <a:t>Vendor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10"/>
              <a:t> </a:t>
            </a:r>
            <a:r>
              <a:rPr dirty="0"/>
              <a:t>Record</a:t>
            </a:r>
            <a:r>
              <a:rPr dirty="0" spc="-45"/>
              <a:t> </a:t>
            </a:r>
            <a:r>
              <a:rPr dirty="0"/>
              <a:t>list</a:t>
            </a:r>
            <a:r>
              <a:rPr dirty="0" spc="-75"/>
              <a:t> </a:t>
            </a:r>
            <a:r>
              <a:rPr dirty="0"/>
              <a:t>can</a:t>
            </a:r>
            <a:r>
              <a:rPr dirty="0" spc="-50"/>
              <a:t> </a:t>
            </a:r>
            <a:r>
              <a:rPr dirty="0"/>
              <a:t>be</a:t>
            </a:r>
            <a:r>
              <a:rPr dirty="0" spc="-50"/>
              <a:t> </a:t>
            </a:r>
            <a:r>
              <a:rPr dirty="0"/>
              <a:t>used</a:t>
            </a:r>
            <a:r>
              <a:rPr dirty="0" spc="-60"/>
              <a:t> </a:t>
            </a:r>
            <a:r>
              <a:rPr dirty="0"/>
              <a:t>by</a:t>
            </a:r>
            <a:r>
              <a:rPr dirty="0" spc="-35"/>
              <a:t> </a:t>
            </a:r>
            <a:r>
              <a:rPr dirty="0" b="1">
                <a:solidFill>
                  <a:srgbClr val="FF0000"/>
                </a:solidFill>
                <a:latin typeface="Tw Cen MT"/>
                <a:cs typeface="Tw Cen MT"/>
              </a:rPr>
              <a:t>other</a:t>
            </a:r>
            <a:r>
              <a:rPr dirty="0" spc="-55" b="1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dirty="0" spc="-10" b="1">
                <a:solidFill>
                  <a:srgbClr val="FF0000"/>
                </a:solidFill>
                <a:latin typeface="Tw Cen MT"/>
                <a:cs typeface="Tw Cen MT"/>
              </a:rPr>
              <a:t>municipalities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" y="59435"/>
              <a:ext cx="12117324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" y="729995"/>
              <a:ext cx="5093970" cy="12291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1914" rIns="0" bIns="0" rtlCol="0" vert="horz">
            <a:spAutoFit/>
          </a:bodyPr>
          <a:lstStyle/>
          <a:p>
            <a:pPr marL="265430" marR="508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NEW</a:t>
            </a:r>
            <a:r>
              <a:rPr dirty="0" sz="4400" spc="-30"/>
              <a:t> </a:t>
            </a:r>
            <a:r>
              <a:rPr dirty="0" sz="4400"/>
              <a:t>TECH</a:t>
            </a:r>
            <a:r>
              <a:rPr dirty="0" sz="4400" spc="-30"/>
              <a:t> </a:t>
            </a:r>
            <a:r>
              <a:rPr dirty="0" sz="4400"/>
              <a:t>TO</a:t>
            </a:r>
            <a:r>
              <a:rPr dirty="0" sz="4400" spc="-50"/>
              <a:t> </a:t>
            </a:r>
            <a:r>
              <a:rPr dirty="0" sz="4400"/>
              <a:t>BE</a:t>
            </a:r>
            <a:r>
              <a:rPr dirty="0" sz="4400" spc="-30"/>
              <a:t> </a:t>
            </a:r>
            <a:r>
              <a:rPr dirty="0" sz="4400"/>
              <a:t>TESTED</a:t>
            </a:r>
            <a:r>
              <a:rPr dirty="0" sz="4400" spc="-50"/>
              <a:t> </a:t>
            </a:r>
            <a:r>
              <a:rPr dirty="0" sz="4400"/>
              <a:t>AND</a:t>
            </a:r>
            <a:r>
              <a:rPr dirty="0" sz="4400" spc="-30"/>
              <a:t> </a:t>
            </a:r>
            <a:r>
              <a:rPr dirty="0" sz="4400"/>
              <a:t>DEVELOPED</a:t>
            </a:r>
            <a:r>
              <a:rPr dirty="0" sz="4400" spc="-55"/>
              <a:t> </a:t>
            </a:r>
            <a:r>
              <a:rPr dirty="0" sz="4400"/>
              <a:t>IN</a:t>
            </a:r>
            <a:r>
              <a:rPr dirty="0" sz="4400" spc="-30"/>
              <a:t> </a:t>
            </a:r>
            <a:r>
              <a:rPr dirty="0" sz="4400" spc="-25"/>
              <a:t>THE </a:t>
            </a:r>
            <a:r>
              <a:rPr dirty="0" sz="4400"/>
              <a:t>VIRTUAL</a:t>
            </a:r>
            <a:r>
              <a:rPr dirty="0" sz="4400" spc="-30"/>
              <a:t> </a:t>
            </a:r>
            <a:r>
              <a:rPr dirty="0" sz="4400" spc="-10"/>
              <a:t>SANDBOX</a:t>
            </a:r>
            <a:endParaRPr sz="4400"/>
          </a:p>
        </p:txBody>
      </p:sp>
      <p:grpSp>
        <p:nvGrpSpPr>
          <p:cNvPr id="7" name="object 7" descr=""/>
          <p:cNvGrpSpPr/>
          <p:nvPr/>
        </p:nvGrpSpPr>
        <p:grpSpPr>
          <a:xfrm>
            <a:off x="318442" y="4564124"/>
            <a:ext cx="3848735" cy="2204720"/>
            <a:chOff x="318442" y="4564124"/>
            <a:chExt cx="3848735" cy="2204720"/>
          </a:xfrm>
        </p:grpSpPr>
        <p:sp>
          <p:nvSpPr>
            <p:cNvPr id="8" name="object 8" descr=""/>
            <p:cNvSpPr/>
            <p:nvPr/>
          </p:nvSpPr>
          <p:spPr>
            <a:xfrm>
              <a:off x="326379" y="4572061"/>
              <a:ext cx="3832860" cy="2188845"/>
            </a:xfrm>
            <a:custGeom>
              <a:avLst/>
              <a:gdLst/>
              <a:ahLst/>
              <a:cxnLst/>
              <a:rect l="l" t="t" r="r" b="b"/>
              <a:pathLst>
                <a:path w="3832860" h="2188845">
                  <a:moveTo>
                    <a:pt x="2986686" y="16"/>
                  </a:moveTo>
                  <a:lnTo>
                    <a:pt x="2939504" y="1033"/>
                  </a:lnTo>
                  <a:lnTo>
                    <a:pt x="2892744" y="6034"/>
                  </a:lnTo>
                  <a:lnTo>
                    <a:pt x="2846862" y="14988"/>
                  </a:lnTo>
                  <a:lnTo>
                    <a:pt x="2802313" y="27868"/>
                  </a:lnTo>
                  <a:lnTo>
                    <a:pt x="2759553" y="44642"/>
                  </a:lnTo>
                  <a:lnTo>
                    <a:pt x="2719037" y="65283"/>
                  </a:lnTo>
                  <a:lnTo>
                    <a:pt x="2681222" y="89762"/>
                  </a:lnTo>
                  <a:lnTo>
                    <a:pt x="2646563" y="118048"/>
                  </a:lnTo>
                  <a:lnTo>
                    <a:pt x="2617754" y="91866"/>
                  </a:lnTo>
                  <a:lnTo>
                    <a:pt x="2585444" y="68518"/>
                  </a:lnTo>
                  <a:lnTo>
                    <a:pt x="2549944" y="48218"/>
                  </a:lnTo>
                  <a:lnTo>
                    <a:pt x="2511562" y="31180"/>
                  </a:lnTo>
                  <a:lnTo>
                    <a:pt x="2463024" y="15387"/>
                  </a:lnTo>
                  <a:lnTo>
                    <a:pt x="2413390" y="5047"/>
                  </a:lnTo>
                  <a:lnTo>
                    <a:pt x="2363277" y="0"/>
                  </a:lnTo>
                  <a:lnTo>
                    <a:pt x="2313305" y="84"/>
                  </a:lnTo>
                  <a:lnTo>
                    <a:pt x="2264092" y="5139"/>
                  </a:lnTo>
                  <a:lnTo>
                    <a:pt x="2216255" y="15003"/>
                  </a:lnTo>
                  <a:lnTo>
                    <a:pt x="2170413" y="29517"/>
                  </a:lnTo>
                  <a:lnTo>
                    <a:pt x="2127185" y="48518"/>
                  </a:lnTo>
                  <a:lnTo>
                    <a:pt x="2087187" y="71846"/>
                  </a:lnTo>
                  <a:lnTo>
                    <a:pt x="2051040" y="99340"/>
                  </a:lnTo>
                  <a:lnTo>
                    <a:pt x="2019360" y="130838"/>
                  </a:lnTo>
                  <a:lnTo>
                    <a:pt x="1992767" y="166181"/>
                  </a:lnTo>
                  <a:lnTo>
                    <a:pt x="1967567" y="148216"/>
                  </a:lnTo>
                  <a:lnTo>
                    <a:pt x="1912596" y="116764"/>
                  </a:lnTo>
                  <a:lnTo>
                    <a:pt x="1836261" y="86533"/>
                  </a:lnTo>
                  <a:lnTo>
                    <a:pt x="1788390" y="73893"/>
                  </a:lnTo>
                  <a:lnTo>
                    <a:pt x="1739814" y="65428"/>
                  </a:lnTo>
                  <a:lnTo>
                    <a:pt x="1690925" y="61048"/>
                  </a:lnTo>
                  <a:lnTo>
                    <a:pt x="1642110" y="60658"/>
                  </a:lnTo>
                  <a:lnTo>
                    <a:pt x="1593761" y="64166"/>
                  </a:lnTo>
                  <a:lnTo>
                    <a:pt x="1546267" y="71480"/>
                  </a:lnTo>
                  <a:lnTo>
                    <a:pt x="1500017" y="82506"/>
                  </a:lnTo>
                  <a:lnTo>
                    <a:pt x="1455401" y="97152"/>
                  </a:lnTo>
                  <a:lnTo>
                    <a:pt x="1412810" y="115325"/>
                  </a:lnTo>
                  <a:lnTo>
                    <a:pt x="1372631" y="136931"/>
                  </a:lnTo>
                  <a:lnTo>
                    <a:pt x="1335256" y="161879"/>
                  </a:lnTo>
                  <a:lnTo>
                    <a:pt x="1301074" y="190076"/>
                  </a:lnTo>
                  <a:lnTo>
                    <a:pt x="1270475" y="221428"/>
                  </a:lnTo>
                  <a:lnTo>
                    <a:pt x="1243848" y="255843"/>
                  </a:lnTo>
                  <a:lnTo>
                    <a:pt x="1199683" y="237573"/>
                  </a:lnTo>
                  <a:lnTo>
                    <a:pt x="1153940" y="222319"/>
                  </a:lnTo>
                  <a:lnTo>
                    <a:pt x="1106877" y="210119"/>
                  </a:lnTo>
                  <a:lnTo>
                    <a:pt x="1058750" y="201011"/>
                  </a:lnTo>
                  <a:lnTo>
                    <a:pt x="1009815" y="195034"/>
                  </a:lnTo>
                  <a:lnTo>
                    <a:pt x="960328" y="192228"/>
                  </a:lnTo>
                  <a:lnTo>
                    <a:pt x="910547" y="192630"/>
                  </a:lnTo>
                  <a:lnTo>
                    <a:pt x="860727" y="196280"/>
                  </a:lnTo>
                  <a:lnTo>
                    <a:pt x="807083" y="203860"/>
                  </a:lnTo>
                  <a:lnTo>
                    <a:pt x="755438" y="214961"/>
                  </a:lnTo>
                  <a:lnTo>
                    <a:pt x="705971" y="229398"/>
                  </a:lnTo>
                  <a:lnTo>
                    <a:pt x="658864" y="246985"/>
                  </a:lnTo>
                  <a:lnTo>
                    <a:pt x="614298" y="267538"/>
                  </a:lnTo>
                  <a:lnTo>
                    <a:pt x="572453" y="290871"/>
                  </a:lnTo>
                  <a:lnTo>
                    <a:pt x="533510" y="316800"/>
                  </a:lnTo>
                  <a:lnTo>
                    <a:pt x="497651" y="345137"/>
                  </a:lnTo>
                  <a:lnTo>
                    <a:pt x="465055" y="375699"/>
                  </a:lnTo>
                  <a:lnTo>
                    <a:pt x="435904" y="408300"/>
                  </a:lnTo>
                  <a:lnTo>
                    <a:pt x="410379" y="442755"/>
                  </a:lnTo>
                  <a:lnTo>
                    <a:pt x="388660" y="478879"/>
                  </a:lnTo>
                  <a:lnTo>
                    <a:pt x="370929" y="516485"/>
                  </a:lnTo>
                  <a:lnTo>
                    <a:pt x="357365" y="555390"/>
                  </a:lnTo>
                  <a:lnTo>
                    <a:pt x="348151" y="595407"/>
                  </a:lnTo>
                  <a:lnTo>
                    <a:pt x="343466" y="636352"/>
                  </a:lnTo>
                  <a:lnTo>
                    <a:pt x="343492" y="678038"/>
                  </a:lnTo>
                  <a:lnTo>
                    <a:pt x="348409" y="720282"/>
                  </a:lnTo>
                  <a:lnTo>
                    <a:pt x="345183" y="727140"/>
                  </a:lnTo>
                  <a:lnTo>
                    <a:pt x="293794" y="734034"/>
                  </a:lnTo>
                  <a:lnTo>
                    <a:pt x="244619" y="746138"/>
                  </a:lnTo>
                  <a:lnTo>
                    <a:pt x="198242" y="763156"/>
                  </a:lnTo>
                  <a:lnTo>
                    <a:pt x="155249" y="784793"/>
                  </a:lnTo>
                  <a:lnTo>
                    <a:pt x="116224" y="810753"/>
                  </a:lnTo>
                  <a:lnTo>
                    <a:pt x="81754" y="840740"/>
                  </a:lnTo>
                  <a:lnTo>
                    <a:pt x="52423" y="874460"/>
                  </a:lnTo>
                  <a:lnTo>
                    <a:pt x="27271" y="914522"/>
                  </a:lnTo>
                  <a:lnTo>
                    <a:pt x="10292" y="955976"/>
                  </a:lnTo>
                  <a:lnTo>
                    <a:pt x="1272" y="998185"/>
                  </a:lnTo>
                  <a:lnTo>
                    <a:pt x="0" y="1040511"/>
                  </a:lnTo>
                  <a:lnTo>
                    <a:pt x="6260" y="1082319"/>
                  </a:lnTo>
                  <a:lnTo>
                    <a:pt x="19842" y="1122969"/>
                  </a:lnTo>
                  <a:lnTo>
                    <a:pt x="40531" y="1161825"/>
                  </a:lnTo>
                  <a:lnTo>
                    <a:pt x="68115" y="1198250"/>
                  </a:lnTo>
                  <a:lnTo>
                    <a:pt x="102380" y="1231606"/>
                  </a:lnTo>
                  <a:lnTo>
                    <a:pt x="143114" y="1261256"/>
                  </a:lnTo>
                  <a:lnTo>
                    <a:pt x="190103" y="1286562"/>
                  </a:lnTo>
                  <a:lnTo>
                    <a:pt x="154665" y="1320615"/>
                  </a:lnTo>
                  <a:lnTo>
                    <a:pt x="126256" y="1357900"/>
                  </a:lnTo>
                  <a:lnTo>
                    <a:pt x="105153" y="1397768"/>
                  </a:lnTo>
                  <a:lnTo>
                    <a:pt x="91632" y="1439570"/>
                  </a:lnTo>
                  <a:lnTo>
                    <a:pt x="85969" y="1482656"/>
                  </a:lnTo>
                  <a:lnTo>
                    <a:pt x="88440" y="1526376"/>
                  </a:lnTo>
                  <a:lnTo>
                    <a:pt x="98056" y="1566463"/>
                  </a:lnTo>
                  <a:lnTo>
                    <a:pt x="114123" y="1604286"/>
                  </a:lnTo>
                  <a:lnTo>
                    <a:pt x="136131" y="1639534"/>
                  </a:lnTo>
                  <a:lnTo>
                    <a:pt x="163568" y="1671893"/>
                  </a:lnTo>
                  <a:lnTo>
                    <a:pt x="195924" y="1701050"/>
                  </a:lnTo>
                  <a:lnTo>
                    <a:pt x="232688" y="1726692"/>
                  </a:lnTo>
                  <a:lnTo>
                    <a:pt x="273349" y="1748506"/>
                  </a:lnTo>
                  <a:lnTo>
                    <a:pt x="317396" y="1766178"/>
                  </a:lnTo>
                  <a:lnTo>
                    <a:pt x="364319" y="1779396"/>
                  </a:lnTo>
                  <a:lnTo>
                    <a:pt x="413606" y="1787846"/>
                  </a:lnTo>
                  <a:lnTo>
                    <a:pt x="464747" y="1791215"/>
                  </a:lnTo>
                  <a:lnTo>
                    <a:pt x="517230" y="1789190"/>
                  </a:lnTo>
                  <a:lnTo>
                    <a:pt x="524456" y="1798804"/>
                  </a:lnTo>
                  <a:lnTo>
                    <a:pt x="552370" y="1832213"/>
                  </a:lnTo>
                  <a:lnTo>
                    <a:pt x="582900" y="1863466"/>
                  </a:lnTo>
                  <a:lnTo>
                    <a:pt x="615864" y="1892528"/>
                  </a:lnTo>
                  <a:lnTo>
                    <a:pt x="651081" y="1919363"/>
                  </a:lnTo>
                  <a:lnTo>
                    <a:pt x="688370" y="1943936"/>
                  </a:lnTo>
                  <a:lnTo>
                    <a:pt x="727549" y="1966212"/>
                  </a:lnTo>
                  <a:lnTo>
                    <a:pt x="768435" y="1986156"/>
                  </a:lnTo>
                  <a:lnTo>
                    <a:pt x="810849" y="2003731"/>
                  </a:lnTo>
                  <a:lnTo>
                    <a:pt x="854608" y="2018904"/>
                  </a:lnTo>
                  <a:lnTo>
                    <a:pt x="899531" y="2031638"/>
                  </a:lnTo>
                  <a:lnTo>
                    <a:pt x="945436" y="2041898"/>
                  </a:lnTo>
                  <a:lnTo>
                    <a:pt x="992142" y="2049649"/>
                  </a:lnTo>
                  <a:lnTo>
                    <a:pt x="1039467" y="2054856"/>
                  </a:lnTo>
                  <a:lnTo>
                    <a:pt x="1087229" y="2057483"/>
                  </a:lnTo>
                  <a:lnTo>
                    <a:pt x="1135248" y="2057495"/>
                  </a:lnTo>
                  <a:lnTo>
                    <a:pt x="1183342" y="2054856"/>
                  </a:lnTo>
                  <a:lnTo>
                    <a:pt x="1231328" y="2049532"/>
                  </a:lnTo>
                  <a:lnTo>
                    <a:pt x="1279026" y="2041487"/>
                  </a:lnTo>
                  <a:lnTo>
                    <a:pt x="1326254" y="2030686"/>
                  </a:lnTo>
                  <a:lnTo>
                    <a:pt x="1372831" y="2017093"/>
                  </a:lnTo>
                  <a:lnTo>
                    <a:pt x="1418575" y="2000674"/>
                  </a:lnTo>
                  <a:lnTo>
                    <a:pt x="1463304" y="1981392"/>
                  </a:lnTo>
                  <a:lnTo>
                    <a:pt x="1493888" y="2013948"/>
                  </a:lnTo>
                  <a:lnTo>
                    <a:pt x="1527766" y="2044159"/>
                  </a:lnTo>
                  <a:lnTo>
                    <a:pt x="1564707" y="2071892"/>
                  </a:lnTo>
                  <a:lnTo>
                    <a:pt x="1604480" y="2097014"/>
                  </a:lnTo>
                  <a:lnTo>
                    <a:pt x="1646855" y="2119393"/>
                  </a:lnTo>
                  <a:lnTo>
                    <a:pt x="1691600" y="2138897"/>
                  </a:lnTo>
                  <a:lnTo>
                    <a:pt x="1738486" y="2155393"/>
                  </a:lnTo>
                  <a:lnTo>
                    <a:pt x="1787281" y="2168750"/>
                  </a:lnTo>
                  <a:lnTo>
                    <a:pt x="1837341" y="2178782"/>
                  </a:lnTo>
                  <a:lnTo>
                    <a:pt x="1887471" y="2185349"/>
                  </a:lnTo>
                  <a:lnTo>
                    <a:pt x="1937447" y="2188542"/>
                  </a:lnTo>
                  <a:lnTo>
                    <a:pt x="1987045" y="2188456"/>
                  </a:lnTo>
                  <a:lnTo>
                    <a:pt x="2036040" y="2185185"/>
                  </a:lnTo>
                  <a:lnTo>
                    <a:pt x="2084210" y="2178821"/>
                  </a:lnTo>
                  <a:lnTo>
                    <a:pt x="2131330" y="2169459"/>
                  </a:lnTo>
                  <a:lnTo>
                    <a:pt x="2177176" y="2157191"/>
                  </a:lnTo>
                  <a:lnTo>
                    <a:pt x="2221525" y="2142111"/>
                  </a:lnTo>
                  <a:lnTo>
                    <a:pt x="2264153" y="2124313"/>
                  </a:lnTo>
                  <a:lnTo>
                    <a:pt x="2304835" y="2103891"/>
                  </a:lnTo>
                  <a:lnTo>
                    <a:pt x="2343348" y="2080937"/>
                  </a:lnTo>
                  <a:lnTo>
                    <a:pt x="2379469" y="2055545"/>
                  </a:lnTo>
                  <a:lnTo>
                    <a:pt x="2412973" y="2027809"/>
                  </a:lnTo>
                  <a:lnTo>
                    <a:pt x="2443636" y="1997822"/>
                  </a:lnTo>
                  <a:lnTo>
                    <a:pt x="2471235" y="1965678"/>
                  </a:lnTo>
                  <a:lnTo>
                    <a:pt x="2495545" y="1931470"/>
                  </a:lnTo>
                  <a:lnTo>
                    <a:pt x="2516344" y="1895292"/>
                  </a:lnTo>
                  <a:lnTo>
                    <a:pt x="2533406" y="1857237"/>
                  </a:lnTo>
                  <a:lnTo>
                    <a:pt x="2582947" y="1878420"/>
                  </a:lnTo>
                  <a:lnTo>
                    <a:pt x="2634933" y="1895169"/>
                  </a:lnTo>
                  <a:lnTo>
                    <a:pt x="2688881" y="1907372"/>
                  </a:lnTo>
                  <a:lnTo>
                    <a:pt x="2744311" y="1914916"/>
                  </a:lnTo>
                  <a:lnTo>
                    <a:pt x="2800741" y="1917689"/>
                  </a:lnTo>
                  <a:lnTo>
                    <a:pt x="2853170" y="1915958"/>
                  </a:lnTo>
                  <a:lnTo>
                    <a:pt x="2904128" y="1910237"/>
                  </a:lnTo>
                  <a:lnTo>
                    <a:pt x="2953354" y="1900723"/>
                  </a:lnTo>
                  <a:lnTo>
                    <a:pt x="3000589" y="1887616"/>
                  </a:lnTo>
                  <a:lnTo>
                    <a:pt x="3045573" y="1871115"/>
                  </a:lnTo>
                  <a:lnTo>
                    <a:pt x="3088047" y="1851417"/>
                  </a:lnTo>
                  <a:lnTo>
                    <a:pt x="3127749" y="1828722"/>
                  </a:lnTo>
                  <a:lnTo>
                    <a:pt x="3164421" y="1803228"/>
                  </a:lnTo>
                  <a:lnTo>
                    <a:pt x="3197802" y="1775135"/>
                  </a:lnTo>
                  <a:lnTo>
                    <a:pt x="3227633" y="1744640"/>
                  </a:lnTo>
                  <a:lnTo>
                    <a:pt x="3253654" y="1711943"/>
                  </a:lnTo>
                  <a:lnTo>
                    <a:pt x="3275604" y="1677243"/>
                  </a:lnTo>
                  <a:lnTo>
                    <a:pt x="3293224" y="1640737"/>
                  </a:lnTo>
                  <a:lnTo>
                    <a:pt x="3306254" y="1602625"/>
                  </a:lnTo>
                  <a:lnTo>
                    <a:pt x="3314434" y="1563105"/>
                  </a:lnTo>
                  <a:lnTo>
                    <a:pt x="3317504" y="1522376"/>
                  </a:lnTo>
                  <a:lnTo>
                    <a:pt x="3368069" y="1515015"/>
                  </a:lnTo>
                  <a:lnTo>
                    <a:pt x="3417476" y="1504354"/>
                  </a:lnTo>
                  <a:lnTo>
                    <a:pt x="3465459" y="1490480"/>
                  </a:lnTo>
                  <a:lnTo>
                    <a:pt x="3511748" y="1473477"/>
                  </a:lnTo>
                  <a:lnTo>
                    <a:pt x="3556076" y="1453431"/>
                  </a:lnTo>
                  <a:lnTo>
                    <a:pt x="3598174" y="1430428"/>
                  </a:lnTo>
                  <a:lnTo>
                    <a:pt x="3640026" y="1403017"/>
                  </a:lnTo>
                  <a:lnTo>
                    <a:pt x="3677883" y="1373319"/>
                  </a:lnTo>
                  <a:lnTo>
                    <a:pt x="3711707" y="1341563"/>
                  </a:lnTo>
                  <a:lnTo>
                    <a:pt x="3741458" y="1307982"/>
                  </a:lnTo>
                  <a:lnTo>
                    <a:pt x="3767099" y="1272806"/>
                  </a:lnTo>
                  <a:lnTo>
                    <a:pt x="3788589" y="1236266"/>
                  </a:lnTo>
                  <a:lnTo>
                    <a:pt x="3805891" y="1198594"/>
                  </a:lnTo>
                  <a:lnTo>
                    <a:pt x="3818966" y="1160019"/>
                  </a:lnTo>
                  <a:lnTo>
                    <a:pt x="3827774" y="1120775"/>
                  </a:lnTo>
                  <a:lnTo>
                    <a:pt x="3832277" y="1081091"/>
                  </a:lnTo>
                  <a:lnTo>
                    <a:pt x="3832437" y="1041198"/>
                  </a:lnTo>
                  <a:lnTo>
                    <a:pt x="3828213" y="1001329"/>
                  </a:lnTo>
                  <a:lnTo>
                    <a:pt x="3819568" y="961713"/>
                  </a:lnTo>
                  <a:lnTo>
                    <a:pt x="3806463" y="922582"/>
                  </a:lnTo>
                  <a:lnTo>
                    <a:pt x="3788859" y="884166"/>
                  </a:lnTo>
                  <a:lnTo>
                    <a:pt x="3766717" y="846698"/>
                  </a:lnTo>
                  <a:lnTo>
                    <a:pt x="3739998" y="810408"/>
                  </a:lnTo>
                  <a:lnTo>
                    <a:pt x="3708664" y="775527"/>
                  </a:lnTo>
                  <a:lnTo>
                    <a:pt x="3714877" y="763645"/>
                  </a:lnTo>
                  <a:lnTo>
                    <a:pt x="3730254" y="727140"/>
                  </a:lnTo>
                  <a:lnTo>
                    <a:pt x="3741667" y="685028"/>
                  </a:lnTo>
                  <a:lnTo>
                    <a:pt x="3746682" y="643065"/>
                  </a:lnTo>
                  <a:lnTo>
                    <a:pt x="3745547" y="601591"/>
                  </a:lnTo>
                  <a:lnTo>
                    <a:pt x="3738512" y="560945"/>
                  </a:lnTo>
                  <a:lnTo>
                    <a:pt x="3725827" y="521468"/>
                  </a:lnTo>
                  <a:lnTo>
                    <a:pt x="3707740" y="483498"/>
                  </a:lnTo>
                  <a:lnTo>
                    <a:pt x="3684502" y="447375"/>
                  </a:lnTo>
                  <a:lnTo>
                    <a:pt x="3656361" y="413439"/>
                  </a:lnTo>
                  <a:lnTo>
                    <a:pt x="3623567" y="382029"/>
                  </a:lnTo>
                  <a:lnTo>
                    <a:pt x="3586370" y="353486"/>
                  </a:lnTo>
                  <a:lnTo>
                    <a:pt x="3545018" y="328148"/>
                  </a:lnTo>
                  <a:lnTo>
                    <a:pt x="3499761" y="306356"/>
                  </a:lnTo>
                  <a:lnTo>
                    <a:pt x="3450849" y="288449"/>
                  </a:lnTo>
                  <a:lnTo>
                    <a:pt x="3398530" y="274766"/>
                  </a:lnTo>
                  <a:lnTo>
                    <a:pt x="3383907" y="229932"/>
                  </a:lnTo>
                  <a:lnTo>
                    <a:pt x="3361645" y="187396"/>
                  </a:lnTo>
                  <a:lnTo>
                    <a:pt x="3332154" y="147719"/>
                  </a:lnTo>
                  <a:lnTo>
                    <a:pt x="3295841" y="111462"/>
                  </a:lnTo>
                  <a:lnTo>
                    <a:pt x="3253115" y="79186"/>
                  </a:lnTo>
                  <a:lnTo>
                    <a:pt x="3212972" y="55693"/>
                  </a:lnTo>
                  <a:lnTo>
                    <a:pt x="3170517" y="36358"/>
                  </a:lnTo>
                  <a:lnTo>
                    <a:pt x="3126205" y="21152"/>
                  </a:lnTo>
                  <a:lnTo>
                    <a:pt x="3080492" y="10046"/>
                  </a:lnTo>
                  <a:lnTo>
                    <a:pt x="3033834" y="3010"/>
                  </a:lnTo>
                  <a:lnTo>
                    <a:pt x="2986686" y="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6379" y="4572061"/>
              <a:ext cx="3832860" cy="2188845"/>
            </a:xfrm>
            <a:custGeom>
              <a:avLst/>
              <a:gdLst/>
              <a:ahLst/>
              <a:cxnLst/>
              <a:rect l="l" t="t" r="r" b="b"/>
              <a:pathLst>
                <a:path w="3832860" h="2188845">
                  <a:moveTo>
                    <a:pt x="348409" y="720282"/>
                  </a:moveTo>
                  <a:lnTo>
                    <a:pt x="343492" y="678038"/>
                  </a:lnTo>
                  <a:lnTo>
                    <a:pt x="343466" y="636352"/>
                  </a:lnTo>
                  <a:lnTo>
                    <a:pt x="348151" y="595407"/>
                  </a:lnTo>
                  <a:lnTo>
                    <a:pt x="357365" y="555390"/>
                  </a:lnTo>
                  <a:lnTo>
                    <a:pt x="370929" y="516485"/>
                  </a:lnTo>
                  <a:lnTo>
                    <a:pt x="388660" y="478879"/>
                  </a:lnTo>
                  <a:lnTo>
                    <a:pt x="410379" y="442755"/>
                  </a:lnTo>
                  <a:lnTo>
                    <a:pt x="435904" y="408300"/>
                  </a:lnTo>
                  <a:lnTo>
                    <a:pt x="465055" y="375699"/>
                  </a:lnTo>
                  <a:lnTo>
                    <a:pt x="497651" y="345137"/>
                  </a:lnTo>
                  <a:lnTo>
                    <a:pt x="533510" y="316800"/>
                  </a:lnTo>
                  <a:lnTo>
                    <a:pt x="572453" y="290871"/>
                  </a:lnTo>
                  <a:lnTo>
                    <a:pt x="614298" y="267538"/>
                  </a:lnTo>
                  <a:lnTo>
                    <a:pt x="658864" y="246985"/>
                  </a:lnTo>
                  <a:lnTo>
                    <a:pt x="705971" y="229398"/>
                  </a:lnTo>
                  <a:lnTo>
                    <a:pt x="755438" y="214961"/>
                  </a:lnTo>
                  <a:lnTo>
                    <a:pt x="807083" y="203860"/>
                  </a:lnTo>
                  <a:lnTo>
                    <a:pt x="860727" y="196280"/>
                  </a:lnTo>
                  <a:lnTo>
                    <a:pt x="910547" y="192630"/>
                  </a:lnTo>
                  <a:lnTo>
                    <a:pt x="960328" y="192228"/>
                  </a:lnTo>
                  <a:lnTo>
                    <a:pt x="1009815" y="195034"/>
                  </a:lnTo>
                  <a:lnTo>
                    <a:pt x="1058750" y="201011"/>
                  </a:lnTo>
                  <a:lnTo>
                    <a:pt x="1106877" y="210119"/>
                  </a:lnTo>
                  <a:lnTo>
                    <a:pt x="1153940" y="222319"/>
                  </a:lnTo>
                  <a:lnTo>
                    <a:pt x="1199683" y="237573"/>
                  </a:lnTo>
                  <a:lnTo>
                    <a:pt x="1243848" y="255843"/>
                  </a:lnTo>
                  <a:lnTo>
                    <a:pt x="1270475" y="221428"/>
                  </a:lnTo>
                  <a:lnTo>
                    <a:pt x="1301074" y="190076"/>
                  </a:lnTo>
                  <a:lnTo>
                    <a:pt x="1335256" y="161879"/>
                  </a:lnTo>
                  <a:lnTo>
                    <a:pt x="1372631" y="136931"/>
                  </a:lnTo>
                  <a:lnTo>
                    <a:pt x="1412810" y="115325"/>
                  </a:lnTo>
                  <a:lnTo>
                    <a:pt x="1455401" y="97152"/>
                  </a:lnTo>
                  <a:lnTo>
                    <a:pt x="1500017" y="82506"/>
                  </a:lnTo>
                  <a:lnTo>
                    <a:pt x="1546267" y="71480"/>
                  </a:lnTo>
                  <a:lnTo>
                    <a:pt x="1593761" y="64166"/>
                  </a:lnTo>
                  <a:lnTo>
                    <a:pt x="1642110" y="60658"/>
                  </a:lnTo>
                  <a:lnTo>
                    <a:pt x="1690925" y="61048"/>
                  </a:lnTo>
                  <a:lnTo>
                    <a:pt x="1739814" y="65428"/>
                  </a:lnTo>
                  <a:lnTo>
                    <a:pt x="1788390" y="73893"/>
                  </a:lnTo>
                  <a:lnTo>
                    <a:pt x="1836261" y="86533"/>
                  </a:lnTo>
                  <a:lnTo>
                    <a:pt x="1883039" y="103443"/>
                  </a:lnTo>
                  <a:lnTo>
                    <a:pt x="1940808" y="131716"/>
                  </a:lnTo>
                  <a:lnTo>
                    <a:pt x="1992767" y="166181"/>
                  </a:lnTo>
                  <a:lnTo>
                    <a:pt x="2019360" y="130838"/>
                  </a:lnTo>
                  <a:lnTo>
                    <a:pt x="2051040" y="99340"/>
                  </a:lnTo>
                  <a:lnTo>
                    <a:pt x="2087187" y="71846"/>
                  </a:lnTo>
                  <a:lnTo>
                    <a:pt x="2127185" y="48518"/>
                  </a:lnTo>
                  <a:lnTo>
                    <a:pt x="2170413" y="29517"/>
                  </a:lnTo>
                  <a:lnTo>
                    <a:pt x="2216255" y="15003"/>
                  </a:lnTo>
                  <a:lnTo>
                    <a:pt x="2264092" y="5139"/>
                  </a:lnTo>
                  <a:lnTo>
                    <a:pt x="2313305" y="84"/>
                  </a:lnTo>
                  <a:lnTo>
                    <a:pt x="2363277" y="0"/>
                  </a:lnTo>
                  <a:lnTo>
                    <a:pt x="2413390" y="5047"/>
                  </a:lnTo>
                  <a:lnTo>
                    <a:pt x="2463024" y="15387"/>
                  </a:lnTo>
                  <a:lnTo>
                    <a:pt x="2511562" y="31180"/>
                  </a:lnTo>
                  <a:lnTo>
                    <a:pt x="2549944" y="48218"/>
                  </a:lnTo>
                  <a:lnTo>
                    <a:pt x="2585444" y="68518"/>
                  </a:lnTo>
                  <a:lnTo>
                    <a:pt x="2617754" y="91866"/>
                  </a:lnTo>
                  <a:lnTo>
                    <a:pt x="2646563" y="118048"/>
                  </a:lnTo>
                  <a:lnTo>
                    <a:pt x="2681222" y="89762"/>
                  </a:lnTo>
                  <a:lnTo>
                    <a:pt x="2719037" y="65283"/>
                  </a:lnTo>
                  <a:lnTo>
                    <a:pt x="2759553" y="44642"/>
                  </a:lnTo>
                  <a:lnTo>
                    <a:pt x="2802313" y="27868"/>
                  </a:lnTo>
                  <a:lnTo>
                    <a:pt x="2846862" y="14988"/>
                  </a:lnTo>
                  <a:lnTo>
                    <a:pt x="2892744" y="6034"/>
                  </a:lnTo>
                  <a:lnTo>
                    <a:pt x="2939504" y="1033"/>
                  </a:lnTo>
                  <a:lnTo>
                    <a:pt x="2986686" y="16"/>
                  </a:lnTo>
                  <a:lnTo>
                    <a:pt x="3033834" y="3010"/>
                  </a:lnTo>
                  <a:lnTo>
                    <a:pt x="3080492" y="10046"/>
                  </a:lnTo>
                  <a:lnTo>
                    <a:pt x="3126205" y="21152"/>
                  </a:lnTo>
                  <a:lnTo>
                    <a:pt x="3170517" y="36358"/>
                  </a:lnTo>
                  <a:lnTo>
                    <a:pt x="3212972" y="55693"/>
                  </a:lnTo>
                  <a:lnTo>
                    <a:pt x="3253115" y="79186"/>
                  </a:lnTo>
                  <a:lnTo>
                    <a:pt x="3295841" y="111462"/>
                  </a:lnTo>
                  <a:lnTo>
                    <a:pt x="3332154" y="147719"/>
                  </a:lnTo>
                  <a:lnTo>
                    <a:pt x="3361645" y="187396"/>
                  </a:lnTo>
                  <a:lnTo>
                    <a:pt x="3383907" y="229932"/>
                  </a:lnTo>
                  <a:lnTo>
                    <a:pt x="3398530" y="274766"/>
                  </a:lnTo>
                  <a:lnTo>
                    <a:pt x="3450849" y="288449"/>
                  </a:lnTo>
                  <a:lnTo>
                    <a:pt x="3499761" y="306356"/>
                  </a:lnTo>
                  <a:lnTo>
                    <a:pt x="3545018" y="328148"/>
                  </a:lnTo>
                  <a:lnTo>
                    <a:pt x="3586370" y="353486"/>
                  </a:lnTo>
                  <a:lnTo>
                    <a:pt x="3623567" y="382029"/>
                  </a:lnTo>
                  <a:lnTo>
                    <a:pt x="3656361" y="413439"/>
                  </a:lnTo>
                  <a:lnTo>
                    <a:pt x="3684502" y="447375"/>
                  </a:lnTo>
                  <a:lnTo>
                    <a:pt x="3707740" y="483498"/>
                  </a:lnTo>
                  <a:lnTo>
                    <a:pt x="3725827" y="521468"/>
                  </a:lnTo>
                  <a:lnTo>
                    <a:pt x="3738512" y="560945"/>
                  </a:lnTo>
                  <a:lnTo>
                    <a:pt x="3745547" y="601591"/>
                  </a:lnTo>
                  <a:lnTo>
                    <a:pt x="3746682" y="643065"/>
                  </a:lnTo>
                  <a:lnTo>
                    <a:pt x="3741667" y="685028"/>
                  </a:lnTo>
                  <a:lnTo>
                    <a:pt x="3730254" y="727140"/>
                  </a:lnTo>
                  <a:lnTo>
                    <a:pt x="3714877" y="763645"/>
                  </a:lnTo>
                  <a:lnTo>
                    <a:pt x="3708664" y="775527"/>
                  </a:lnTo>
                  <a:lnTo>
                    <a:pt x="3739998" y="810408"/>
                  </a:lnTo>
                  <a:lnTo>
                    <a:pt x="3766717" y="846698"/>
                  </a:lnTo>
                  <a:lnTo>
                    <a:pt x="3788859" y="884166"/>
                  </a:lnTo>
                  <a:lnTo>
                    <a:pt x="3806463" y="922582"/>
                  </a:lnTo>
                  <a:lnTo>
                    <a:pt x="3819568" y="961713"/>
                  </a:lnTo>
                  <a:lnTo>
                    <a:pt x="3828213" y="1001329"/>
                  </a:lnTo>
                  <a:lnTo>
                    <a:pt x="3832437" y="1041198"/>
                  </a:lnTo>
                  <a:lnTo>
                    <a:pt x="3832277" y="1081091"/>
                  </a:lnTo>
                  <a:lnTo>
                    <a:pt x="3827774" y="1120775"/>
                  </a:lnTo>
                  <a:lnTo>
                    <a:pt x="3818966" y="1160019"/>
                  </a:lnTo>
                  <a:lnTo>
                    <a:pt x="3805891" y="1198594"/>
                  </a:lnTo>
                  <a:lnTo>
                    <a:pt x="3788589" y="1236266"/>
                  </a:lnTo>
                  <a:lnTo>
                    <a:pt x="3767099" y="1272806"/>
                  </a:lnTo>
                  <a:lnTo>
                    <a:pt x="3741458" y="1307982"/>
                  </a:lnTo>
                  <a:lnTo>
                    <a:pt x="3711707" y="1341563"/>
                  </a:lnTo>
                  <a:lnTo>
                    <a:pt x="3677883" y="1373319"/>
                  </a:lnTo>
                  <a:lnTo>
                    <a:pt x="3640026" y="1403017"/>
                  </a:lnTo>
                  <a:lnTo>
                    <a:pt x="3598174" y="1430428"/>
                  </a:lnTo>
                  <a:lnTo>
                    <a:pt x="3556076" y="1453431"/>
                  </a:lnTo>
                  <a:lnTo>
                    <a:pt x="3511748" y="1473477"/>
                  </a:lnTo>
                  <a:lnTo>
                    <a:pt x="3465459" y="1490480"/>
                  </a:lnTo>
                  <a:lnTo>
                    <a:pt x="3417476" y="1504354"/>
                  </a:lnTo>
                  <a:lnTo>
                    <a:pt x="3368069" y="1515015"/>
                  </a:lnTo>
                  <a:lnTo>
                    <a:pt x="3317504" y="1522376"/>
                  </a:lnTo>
                  <a:lnTo>
                    <a:pt x="3314434" y="1563105"/>
                  </a:lnTo>
                  <a:lnTo>
                    <a:pt x="3306254" y="1602625"/>
                  </a:lnTo>
                  <a:lnTo>
                    <a:pt x="3293224" y="1640737"/>
                  </a:lnTo>
                  <a:lnTo>
                    <a:pt x="3275604" y="1677243"/>
                  </a:lnTo>
                  <a:lnTo>
                    <a:pt x="3253654" y="1711943"/>
                  </a:lnTo>
                  <a:lnTo>
                    <a:pt x="3227633" y="1744640"/>
                  </a:lnTo>
                  <a:lnTo>
                    <a:pt x="3197802" y="1775135"/>
                  </a:lnTo>
                  <a:lnTo>
                    <a:pt x="3164421" y="1803228"/>
                  </a:lnTo>
                  <a:lnTo>
                    <a:pt x="3127749" y="1828722"/>
                  </a:lnTo>
                  <a:lnTo>
                    <a:pt x="3088047" y="1851417"/>
                  </a:lnTo>
                  <a:lnTo>
                    <a:pt x="3045573" y="1871115"/>
                  </a:lnTo>
                  <a:lnTo>
                    <a:pt x="3000589" y="1887616"/>
                  </a:lnTo>
                  <a:lnTo>
                    <a:pt x="2953354" y="1900723"/>
                  </a:lnTo>
                  <a:lnTo>
                    <a:pt x="2904128" y="1910237"/>
                  </a:lnTo>
                  <a:lnTo>
                    <a:pt x="2853170" y="1915958"/>
                  </a:lnTo>
                  <a:lnTo>
                    <a:pt x="2800741" y="1917689"/>
                  </a:lnTo>
                  <a:lnTo>
                    <a:pt x="2744311" y="1914916"/>
                  </a:lnTo>
                  <a:lnTo>
                    <a:pt x="2688881" y="1907372"/>
                  </a:lnTo>
                  <a:lnTo>
                    <a:pt x="2634933" y="1895169"/>
                  </a:lnTo>
                  <a:lnTo>
                    <a:pt x="2582947" y="1878420"/>
                  </a:lnTo>
                  <a:lnTo>
                    <a:pt x="2533406" y="1857237"/>
                  </a:lnTo>
                  <a:lnTo>
                    <a:pt x="2516344" y="1895292"/>
                  </a:lnTo>
                  <a:lnTo>
                    <a:pt x="2495545" y="1931470"/>
                  </a:lnTo>
                  <a:lnTo>
                    <a:pt x="2471235" y="1965678"/>
                  </a:lnTo>
                  <a:lnTo>
                    <a:pt x="2443636" y="1997822"/>
                  </a:lnTo>
                  <a:lnTo>
                    <a:pt x="2412973" y="2027809"/>
                  </a:lnTo>
                  <a:lnTo>
                    <a:pt x="2379469" y="2055545"/>
                  </a:lnTo>
                  <a:lnTo>
                    <a:pt x="2343348" y="2080937"/>
                  </a:lnTo>
                  <a:lnTo>
                    <a:pt x="2304835" y="2103891"/>
                  </a:lnTo>
                  <a:lnTo>
                    <a:pt x="2264153" y="2124313"/>
                  </a:lnTo>
                  <a:lnTo>
                    <a:pt x="2221525" y="2142111"/>
                  </a:lnTo>
                  <a:lnTo>
                    <a:pt x="2177176" y="2157191"/>
                  </a:lnTo>
                  <a:lnTo>
                    <a:pt x="2131330" y="2169459"/>
                  </a:lnTo>
                  <a:lnTo>
                    <a:pt x="2084210" y="2178821"/>
                  </a:lnTo>
                  <a:lnTo>
                    <a:pt x="2036040" y="2185185"/>
                  </a:lnTo>
                  <a:lnTo>
                    <a:pt x="1987045" y="2188456"/>
                  </a:lnTo>
                  <a:lnTo>
                    <a:pt x="1937447" y="2188542"/>
                  </a:lnTo>
                  <a:lnTo>
                    <a:pt x="1887471" y="2185349"/>
                  </a:lnTo>
                  <a:lnTo>
                    <a:pt x="1837341" y="2178782"/>
                  </a:lnTo>
                  <a:lnTo>
                    <a:pt x="1787281" y="2168750"/>
                  </a:lnTo>
                  <a:lnTo>
                    <a:pt x="1738486" y="2155393"/>
                  </a:lnTo>
                  <a:lnTo>
                    <a:pt x="1691600" y="2138897"/>
                  </a:lnTo>
                  <a:lnTo>
                    <a:pt x="1646855" y="2119393"/>
                  </a:lnTo>
                  <a:lnTo>
                    <a:pt x="1604480" y="2097014"/>
                  </a:lnTo>
                  <a:lnTo>
                    <a:pt x="1564707" y="2071892"/>
                  </a:lnTo>
                  <a:lnTo>
                    <a:pt x="1527766" y="2044159"/>
                  </a:lnTo>
                  <a:lnTo>
                    <a:pt x="1493888" y="2013948"/>
                  </a:lnTo>
                  <a:lnTo>
                    <a:pt x="1463304" y="1981392"/>
                  </a:lnTo>
                  <a:lnTo>
                    <a:pt x="1418575" y="2000674"/>
                  </a:lnTo>
                  <a:lnTo>
                    <a:pt x="1372831" y="2017093"/>
                  </a:lnTo>
                  <a:lnTo>
                    <a:pt x="1326254" y="2030686"/>
                  </a:lnTo>
                  <a:lnTo>
                    <a:pt x="1279026" y="2041487"/>
                  </a:lnTo>
                  <a:lnTo>
                    <a:pt x="1231328" y="2049532"/>
                  </a:lnTo>
                  <a:lnTo>
                    <a:pt x="1183342" y="2054856"/>
                  </a:lnTo>
                  <a:lnTo>
                    <a:pt x="1135248" y="2057495"/>
                  </a:lnTo>
                  <a:lnTo>
                    <a:pt x="1087229" y="2057483"/>
                  </a:lnTo>
                  <a:lnTo>
                    <a:pt x="1039467" y="2054856"/>
                  </a:lnTo>
                  <a:lnTo>
                    <a:pt x="992142" y="2049649"/>
                  </a:lnTo>
                  <a:lnTo>
                    <a:pt x="945436" y="2041898"/>
                  </a:lnTo>
                  <a:lnTo>
                    <a:pt x="899531" y="2031638"/>
                  </a:lnTo>
                  <a:lnTo>
                    <a:pt x="854608" y="2018904"/>
                  </a:lnTo>
                  <a:lnTo>
                    <a:pt x="810849" y="2003731"/>
                  </a:lnTo>
                  <a:lnTo>
                    <a:pt x="768435" y="1986156"/>
                  </a:lnTo>
                  <a:lnTo>
                    <a:pt x="727549" y="1966212"/>
                  </a:lnTo>
                  <a:lnTo>
                    <a:pt x="688370" y="1943936"/>
                  </a:lnTo>
                  <a:lnTo>
                    <a:pt x="651081" y="1919363"/>
                  </a:lnTo>
                  <a:lnTo>
                    <a:pt x="615864" y="1892528"/>
                  </a:lnTo>
                  <a:lnTo>
                    <a:pt x="582900" y="1863466"/>
                  </a:lnTo>
                  <a:lnTo>
                    <a:pt x="552370" y="1832213"/>
                  </a:lnTo>
                  <a:lnTo>
                    <a:pt x="524456" y="1798804"/>
                  </a:lnTo>
                  <a:lnTo>
                    <a:pt x="517230" y="1789190"/>
                  </a:lnTo>
                  <a:lnTo>
                    <a:pt x="464747" y="1791215"/>
                  </a:lnTo>
                  <a:lnTo>
                    <a:pt x="413606" y="1787846"/>
                  </a:lnTo>
                  <a:lnTo>
                    <a:pt x="364319" y="1779396"/>
                  </a:lnTo>
                  <a:lnTo>
                    <a:pt x="317396" y="1766178"/>
                  </a:lnTo>
                  <a:lnTo>
                    <a:pt x="273349" y="1748506"/>
                  </a:lnTo>
                  <a:lnTo>
                    <a:pt x="232688" y="1726692"/>
                  </a:lnTo>
                  <a:lnTo>
                    <a:pt x="195924" y="1701050"/>
                  </a:lnTo>
                  <a:lnTo>
                    <a:pt x="163568" y="1671893"/>
                  </a:lnTo>
                  <a:lnTo>
                    <a:pt x="136131" y="1639534"/>
                  </a:lnTo>
                  <a:lnTo>
                    <a:pt x="114123" y="1604286"/>
                  </a:lnTo>
                  <a:lnTo>
                    <a:pt x="98056" y="1566463"/>
                  </a:lnTo>
                  <a:lnTo>
                    <a:pt x="88440" y="1526376"/>
                  </a:lnTo>
                  <a:lnTo>
                    <a:pt x="85969" y="1482656"/>
                  </a:lnTo>
                  <a:lnTo>
                    <a:pt x="91632" y="1439570"/>
                  </a:lnTo>
                  <a:lnTo>
                    <a:pt x="105153" y="1397768"/>
                  </a:lnTo>
                  <a:lnTo>
                    <a:pt x="126256" y="1357900"/>
                  </a:lnTo>
                  <a:lnTo>
                    <a:pt x="154665" y="1320615"/>
                  </a:lnTo>
                  <a:lnTo>
                    <a:pt x="190103" y="1286562"/>
                  </a:lnTo>
                  <a:lnTo>
                    <a:pt x="143114" y="1261256"/>
                  </a:lnTo>
                  <a:lnTo>
                    <a:pt x="102380" y="1231606"/>
                  </a:lnTo>
                  <a:lnTo>
                    <a:pt x="68115" y="1198250"/>
                  </a:lnTo>
                  <a:lnTo>
                    <a:pt x="40531" y="1161825"/>
                  </a:lnTo>
                  <a:lnTo>
                    <a:pt x="19842" y="1122969"/>
                  </a:lnTo>
                  <a:lnTo>
                    <a:pt x="6260" y="1082319"/>
                  </a:lnTo>
                  <a:lnTo>
                    <a:pt x="0" y="1040511"/>
                  </a:lnTo>
                  <a:lnTo>
                    <a:pt x="1272" y="998185"/>
                  </a:lnTo>
                  <a:lnTo>
                    <a:pt x="10292" y="955976"/>
                  </a:lnTo>
                  <a:lnTo>
                    <a:pt x="27271" y="914522"/>
                  </a:lnTo>
                  <a:lnTo>
                    <a:pt x="52423" y="874460"/>
                  </a:lnTo>
                  <a:lnTo>
                    <a:pt x="81754" y="840740"/>
                  </a:lnTo>
                  <a:lnTo>
                    <a:pt x="116224" y="810753"/>
                  </a:lnTo>
                  <a:lnTo>
                    <a:pt x="155249" y="784793"/>
                  </a:lnTo>
                  <a:lnTo>
                    <a:pt x="198242" y="763156"/>
                  </a:lnTo>
                  <a:lnTo>
                    <a:pt x="244619" y="746138"/>
                  </a:lnTo>
                  <a:lnTo>
                    <a:pt x="293794" y="734034"/>
                  </a:lnTo>
                  <a:lnTo>
                    <a:pt x="345183" y="727140"/>
                  </a:lnTo>
                  <a:lnTo>
                    <a:pt x="348409" y="720282"/>
                  </a:lnTo>
                  <a:close/>
                </a:path>
                <a:path w="3832860" h="2188845">
                  <a:moveTo>
                    <a:pt x="418691" y="1318414"/>
                  </a:moveTo>
                  <a:lnTo>
                    <a:pt x="371769" y="1319031"/>
                  </a:lnTo>
                  <a:lnTo>
                    <a:pt x="325354" y="1315212"/>
                  </a:lnTo>
                  <a:lnTo>
                    <a:pt x="279952" y="1307047"/>
                  </a:lnTo>
                  <a:lnTo>
                    <a:pt x="236068" y="1294626"/>
                  </a:lnTo>
                  <a:lnTo>
                    <a:pt x="194206" y="1278041"/>
                  </a:lnTo>
                </a:path>
                <a:path w="3832860" h="2188845">
                  <a:moveTo>
                    <a:pt x="616747" y="1760260"/>
                  </a:moveTo>
                  <a:lnTo>
                    <a:pt x="592846" y="1766968"/>
                  </a:lnTo>
                  <a:lnTo>
                    <a:pt x="568457" y="1772434"/>
                  </a:lnTo>
                  <a:lnTo>
                    <a:pt x="543661" y="1776646"/>
                  </a:lnTo>
                  <a:lnTo>
                    <a:pt x="518538" y="1779589"/>
                  </a:lnTo>
                </a:path>
                <a:path w="3832860" h="2188845">
                  <a:moveTo>
                    <a:pt x="1463050" y="1972578"/>
                  </a:moveTo>
                  <a:lnTo>
                    <a:pt x="1445980" y="1951486"/>
                  </a:lnTo>
                  <a:lnTo>
                    <a:pt x="1430411" y="1929732"/>
                  </a:lnTo>
                  <a:lnTo>
                    <a:pt x="1416365" y="1907363"/>
                  </a:lnTo>
                  <a:lnTo>
                    <a:pt x="1403868" y="1884427"/>
                  </a:lnTo>
                </a:path>
                <a:path w="3832860" h="2188845">
                  <a:moveTo>
                    <a:pt x="2557409" y="1752767"/>
                  </a:moveTo>
                  <a:lnTo>
                    <a:pt x="2553932" y="1777288"/>
                  </a:lnTo>
                  <a:lnTo>
                    <a:pt x="2548836" y="1801614"/>
                  </a:lnTo>
                  <a:lnTo>
                    <a:pt x="2542121" y="1825697"/>
                  </a:lnTo>
                  <a:lnTo>
                    <a:pt x="2533787" y="1849490"/>
                  </a:lnTo>
                </a:path>
                <a:path w="3832860" h="2188845">
                  <a:moveTo>
                    <a:pt x="3027182" y="1155143"/>
                  </a:moveTo>
                  <a:lnTo>
                    <a:pt x="3078470" y="1177461"/>
                  </a:lnTo>
                  <a:lnTo>
                    <a:pt x="3125536" y="1203819"/>
                  </a:lnTo>
                  <a:lnTo>
                    <a:pt x="3168091" y="1233854"/>
                  </a:lnTo>
                  <a:lnTo>
                    <a:pt x="3205845" y="1267205"/>
                  </a:lnTo>
                  <a:lnTo>
                    <a:pt x="3238510" y="1303507"/>
                  </a:lnTo>
                  <a:lnTo>
                    <a:pt x="3265795" y="1342400"/>
                  </a:lnTo>
                  <a:lnTo>
                    <a:pt x="3287410" y="1383520"/>
                  </a:lnTo>
                  <a:lnTo>
                    <a:pt x="3303066" y="1426506"/>
                  </a:lnTo>
                  <a:lnTo>
                    <a:pt x="3312475" y="1470994"/>
                  </a:lnTo>
                  <a:lnTo>
                    <a:pt x="3315345" y="1516623"/>
                  </a:lnTo>
                </a:path>
                <a:path w="3832860" h="2188845">
                  <a:moveTo>
                    <a:pt x="3706886" y="770193"/>
                  </a:moveTo>
                  <a:lnTo>
                    <a:pt x="3682484" y="808208"/>
                  </a:lnTo>
                  <a:lnTo>
                    <a:pt x="3652736" y="843710"/>
                  </a:lnTo>
                  <a:lnTo>
                    <a:pt x="3617964" y="876331"/>
                  </a:lnTo>
                  <a:lnTo>
                    <a:pt x="3578489" y="905702"/>
                  </a:lnTo>
                </a:path>
                <a:path w="3832860" h="2188845">
                  <a:moveTo>
                    <a:pt x="3399038" y="267146"/>
                  </a:moveTo>
                  <a:lnTo>
                    <a:pt x="3402179" y="283077"/>
                  </a:lnTo>
                  <a:lnTo>
                    <a:pt x="3404356" y="299055"/>
                  </a:lnTo>
                  <a:lnTo>
                    <a:pt x="3405557" y="315081"/>
                  </a:lnTo>
                  <a:lnTo>
                    <a:pt x="3405769" y="331154"/>
                  </a:lnTo>
                </a:path>
                <a:path w="3832860" h="2188845">
                  <a:moveTo>
                    <a:pt x="2579634" y="192470"/>
                  </a:moveTo>
                  <a:lnTo>
                    <a:pt x="2593199" y="170747"/>
                  </a:lnTo>
                  <a:lnTo>
                    <a:pt x="2608717" y="149846"/>
                  </a:lnTo>
                  <a:lnTo>
                    <a:pt x="2626140" y="129873"/>
                  </a:lnTo>
                  <a:lnTo>
                    <a:pt x="2645420" y="110936"/>
                  </a:lnTo>
                </a:path>
                <a:path w="3832860" h="2188845">
                  <a:moveTo>
                    <a:pt x="1964827" y="231459"/>
                  </a:moveTo>
                  <a:lnTo>
                    <a:pt x="1970683" y="213302"/>
                  </a:lnTo>
                  <a:lnTo>
                    <a:pt x="1977955" y="195454"/>
                  </a:lnTo>
                  <a:lnTo>
                    <a:pt x="1986633" y="177988"/>
                  </a:lnTo>
                  <a:lnTo>
                    <a:pt x="1996704" y="160974"/>
                  </a:lnTo>
                </a:path>
                <a:path w="3832860" h="2188845">
                  <a:moveTo>
                    <a:pt x="1243467" y="255335"/>
                  </a:moveTo>
                  <a:lnTo>
                    <a:pt x="1274217" y="270351"/>
                  </a:lnTo>
                  <a:lnTo>
                    <a:pt x="1303728" y="286783"/>
                  </a:lnTo>
                  <a:lnTo>
                    <a:pt x="1331906" y="304573"/>
                  </a:lnTo>
                  <a:lnTo>
                    <a:pt x="1358656" y="323661"/>
                  </a:lnTo>
                </a:path>
                <a:path w="3832860" h="2188845">
                  <a:moveTo>
                    <a:pt x="368526" y="792164"/>
                  </a:moveTo>
                  <a:lnTo>
                    <a:pt x="362136" y="774449"/>
                  </a:lnTo>
                  <a:lnTo>
                    <a:pt x="356650" y="756556"/>
                  </a:lnTo>
                  <a:lnTo>
                    <a:pt x="352075" y="738497"/>
                  </a:lnTo>
                  <a:lnTo>
                    <a:pt x="348422" y="72028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49858" y="4945507"/>
            <a:ext cx="231330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w Cen MT"/>
                <a:cs typeface="Tw Cen MT"/>
              </a:rPr>
              <a:t>Creates</a:t>
            </a:r>
            <a:r>
              <a:rPr dirty="0" sz="1400" spc="-15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a</a:t>
            </a:r>
            <a:r>
              <a:rPr dirty="0" sz="1400" spc="-30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‘real-</a:t>
            </a:r>
            <a:r>
              <a:rPr dirty="0" sz="1400" spc="-10">
                <a:latin typeface="Tw Cen MT"/>
                <a:cs typeface="Tw Cen MT"/>
              </a:rPr>
              <a:t>world’ </a:t>
            </a:r>
            <a:r>
              <a:rPr dirty="0" sz="1400">
                <a:latin typeface="Tw Cen MT"/>
                <a:cs typeface="Tw Cen MT"/>
              </a:rPr>
              <a:t>environment</a:t>
            </a:r>
            <a:r>
              <a:rPr dirty="0" sz="1400" spc="-65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where</a:t>
            </a:r>
            <a:r>
              <a:rPr dirty="0" sz="1400" spc="-35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products</a:t>
            </a:r>
            <a:r>
              <a:rPr dirty="0" sz="1400" spc="-75">
                <a:latin typeface="Tw Cen MT"/>
                <a:cs typeface="Tw Cen MT"/>
              </a:rPr>
              <a:t> </a:t>
            </a:r>
            <a:r>
              <a:rPr dirty="0" sz="1400" spc="-25">
                <a:latin typeface="Tw Cen MT"/>
                <a:cs typeface="Tw Cen MT"/>
              </a:rPr>
              <a:t>and </a:t>
            </a:r>
            <a:r>
              <a:rPr dirty="0" sz="1400">
                <a:latin typeface="Tw Cen MT"/>
                <a:cs typeface="Tw Cen MT"/>
              </a:rPr>
              <a:t>be</a:t>
            </a:r>
            <a:r>
              <a:rPr dirty="0" sz="1400" spc="-15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tested</a:t>
            </a:r>
            <a:r>
              <a:rPr dirty="0" sz="1400" spc="-10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and</a:t>
            </a:r>
            <a:r>
              <a:rPr dirty="0" sz="1400" spc="-40">
                <a:latin typeface="Tw Cen MT"/>
                <a:cs typeface="Tw Cen MT"/>
              </a:rPr>
              <a:t> </a:t>
            </a:r>
            <a:r>
              <a:rPr dirty="0" sz="1400" spc="-10">
                <a:latin typeface="Tw Cen MT"/>
                <a:cs typeface="Tw Cen MT"/>
              </a:rPr>
              <a:t>developed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400">
              <a:latin typeface="Tw Cen MT"/>
              <a:cs typeface="Tw Cen MT"/>
            </a:endParaRPr>
          </a:p>
          <a:p>
            <a:pPr algn="ctr" marL="74930" marR="64135">
              <a:lnSpc>
                <a:spcPct val="100000"/>
              </a:lnSpc>
            </a:pPr>
            <a:r>
              <a:rPr dirty="0" sz="1400">
                <a:latin typeface="Tw Cen MT"/>
                <a:cs typeface="Tw Cen MT"/>
              </a:rPr>
              <a:t>Provides</a:t>
            </a:r>
            <a:r>
              <a:rPr dirty="0" sz="1400" spc="-5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a</a:t>
            </a:r>
            <a:r>
              <a:rPr dirty="0" sz="1400" spc="-25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try-</a:t>
            </a:r>
            <a:r>
              <a:rPr dirty="0" sz="1400" spc="-10">
                <a:latin typeface="Tw Cen MT"/>
                <a:cs typeface="Tw Cen MT"/>
              </a:rPr>
              <a:t>before-</a:t>
            </a:r>
            <a:r>
              <a:rPr dirty="0" sz="1400" spc="-20">
                <a:latin typeface="Tw Cen MT"/>
                <a:cs typeface="Tw Cen MT"/>
              </a:rPr>
              <a:t>you-</a:t>
            </a:r>
            <a:r>
              <a:rPr dirty="0" sz="1400" spc="-25">
                <a:latin typeface="Tw Cen MT"/>
                <a:cs typeface="Tw Cen MT"/>
              </a:rPr>
              <a:t>buy </a:t>
            </a:r>
            <a:r>
              <a:rPr dirty="0" sz="1400">
                <a:latin typeface="Tw Cen MT"/>
                <a:cs typeface="Tw Cen MT"/>
              </a:rPr>
              <a:t>opportunity</a:t>
            </a:r>
            <a:r>
              <a:rPr dirty="0" sz="1400" spc="-45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for</a:t>
            </a:r>
            <a:r>
              <a:rPr dirty="0" sz="1400" spc="-35">
                <a:latin typeface="Tw Cen MT"/>
                <a:cs typeface="Tw Cen MT"/>
              </a:rPr>
              <a:t> </a:t>
            </a:r>
            <a:r>
              <a:rPr dirty="0" sz="1400">
                <a:latin typeface="Tw Cen MT"/>
                <a:cs typeface="Tw Cen MT"/>
              </a:rPr>
              <a:t>the</a:t>
            </a:r>
            <a:r>
              <a:rPr dirty="0" sz="1400" spc="-15">
                <a:latin typeface="Tw Cen MT"/>
                <a:cs typeface="Tw Cen MT"/>
              </a:rPr>
              <a:t> </a:t>
            </a:r>
            <a:r>
              <a:rPr dirty="0" sz="1400" spc="-20">
                <a:latin typeface="Tw Cen MT"/>
                <a:cs typeface="Tw Cen MT"/>
              </a:rPr>
              <a:t>City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41148"/>
              <a:ext cx="5008626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083" rIns="0" bIns="0" rtlCol="0" vert="horz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55"/>
              <a:t> </a:t>
            </a:r>
            <a:r>
              <a:rPr dirty="0"/>
              <a:t>OVIN</a:t>
            </a:r>
            <a:r>
              <a:rPr dirty="0" spc="-35"/>
              <a:t> </a:t>
            </a:r>
            <a:r>
              <a:rPr dirty="0" spc="-30"/>
              <a:t>PARTNERSHIP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6907" rIns="0" bIns="0" rtlCol="0" vert="horz">
            <a:spAutoFit/>
          </a:bodyPr>
          <a:lstStyle/>
          <a:p>
            <a:pPr marL="107696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110"/>
              <a:t> </a:t>
            </a:r>
            <a:r>
              <a:rPr dirty="0"/>
              <a:t>OVIN</a:t>
            </a:r>
            <a:r>
              <a:rPr dirty="0" spc="-114"/>
              <a:t> </a:t>
            </a:r>
            <a:r>
              <a:rPr dirty="0" spc="-10"/>
              <a:t>PARTNERSHIP</a:t>
            </a:r>
            <a:r>
              <a:rPr dirty="0" spc="-100"/>
              <a:t> </a:t>
            </a:r>
            <a:r>
              <a:rPr dirty="0" spc="-10"/>
              <a:t>BENEFITS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80"/>
              </a:spcBef>
              <a:buSzPct val="125000"/>
              <a:buAutoNum type="arabicPeriod"/>
              <a:tabLst>
                <a:tab pos="469265" algn="l"/>
              </a:tabLst>
            </a:pPr>
            <a:r>
              <a:rPr dirty="0"/>
              <a:t>The</a:t>
            </a:r>
            <a:r>
              <a:rPr dirty="0" spc="-45"/>
              <a:t> </a:t>
            </a:r>
            <a:r>
              <a:rPr dirty="0"/>
              <a:t>City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55"/>
              <a:t> </a:t>
            </a:r>
            <a:r>
              <a:rPr dirty="0" spc="-20"/>
              <a:t>Toronto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/>
              <a:t>now</a:t>
            </a:r>
            <a:r>
              <a:rPr dirty="0" spc="-20"/>
              <a:t> </a:t>
            </a:r>
            <a:r>
              <a:rPr dirty="0"/>
              <a:t>officially</a:t>
            </a:r>
            <a:r>
              <a:rPr dirty="0" spc="-20"/>
              <a:t> </a:t>
            </a:r>
            <a:r>
              <a:rPr dirty="0"/>
              <a:t>part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province’s</a:t>
            </a:r>
            <a:r>
              <a:rPr dirty="0" spc="-20"/>
              <a:t> </a:t>
            </a:r>
            <a:r>
              <a:rPr dirty="0" spc="-10"/>
              <a:t>Regional</a:t>
            </a:r>
          </a:p>
          <a:p>
            <a:pPr marL="469900">
              <a:lnSpc>
                <a:spcPct val="100000"/>
              </a:lnSpc>
              <a:spcBef>
                <a:spcPts val="455"/>
              </a:spcBef>
            </a:pPr>
            <a:r>
              <a:rPr dirty="0"/>
              <a:t>Technology</a:t>
            </a:r>
            <a:r>
              <a:rPr dirty="0" spc="-110"/>
              <a:t> </a:t>
            </a:r>
            <a:r>
              <a:rPr dirty="0"/>
              <a:t>Development</a:t>
            </a:r>
            <a:r>
              <a:rPr dirty="0" spc="-105"/>
              <a:t> </a:t>
            </a:r>
            <a:r>
              <a:rPr dirty="0" spc="-10"/>
              <a:t>Sites</a:t>
            </a:r>
          </a:p>
          <a:p>
            <a:pPr marL="469900" marR="5080" indent="-457200">
              <a:lnSpc>
                <a:spcPct val="116399"/>
              </a:lnSpc>
              <a:spcBef>
                <a:spcPts val="385"/>
              </a:spcBef>
              <a:buSzPct val="125000"/>
              <a:buAutoNum type="arabicPeriod" startAt="2"/>
              <a:tabLst>
                <a:tab pos="469900" algn="l"/>
              </a:tabLst>
            </a:pPr>
            <a:r>
              <a:rPr dirty="0"/>
              <a:t>Ontario</a:t>
            </a:r>
            <a:r>
              <a:rPr dirty="0" spc="-30"/>
              <a:t> </a:t>
            </a:r>
            <a:r>
              <a:rPr dirty="0"/>
              <a:t>based</a:t>
            </a:r>
            <a:r>
              <a:rPr dirty="0" spc="-15"/>
              <a:t> </a:t>
            </a:r>
            <a:r>
              <a:rPr dirty="0"/>
              <a:t>Small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Medium</a:t>
            </a:r>
            <a:r>
              <a:rPr dirty="0" spc="-25"/>
              <a:t> </a:t>
            </a:r>
            <a:r>
              <a:rPr dirty="0"/>
              <a:t>Enterprises</a:t>
            </a:r>
            <a:r>
              <a:rPr dirty="0" spc="-30"/>
              <a:t> </a:t>
            </a:r>
            <a:r>
              <a:rPr dirty="0"/>
              <a:t>(SME)</a:t>
            </a:r>
            <a:r>
              <a:rPr dirty="0" spc="-25"/>
              <a:t> </a:t>
            </a:r>
            <a:r>
              <a:rPr dirty="0"/>
              <a:t>who</a:t>
            </a:r>
            <a:r>
              <a:rPr dirty="0" spc="-25"/>
              <a:t> </a:t>
            </a:r>
            <a:r>
              <a:rPr dirty="0"/>
              <a:t>apply</a:t>
            </a:r>
            <a:r>
              <a:rPr dirty="0" spc="-20"/>
              <a:t> </a:t>
            </a:r>
            <a:r>
              <a:rPr dirty="0"/>
              <a:t>through</a:t>
            </a:r>
            <a:r>
              <a:rPr dirty="0" spc="-35"/>
              <a:t> </a:t>
            </a:r>
            <a:r>
              <a:rPr dirty="0" spc="-25"/>
              <a:t>the </a:t>
            </a:r>
            <a:r>
              <a:rPr dirty="0"/>
              <a:t>City’s</a:t>
            </a:r>
            <a:r>
              <a:rPr dirty="0" spc="-45"/>
              <a:t> </a:t>
            </a:r>
            <a:r>
              <a:rPr dirty="0"/>
              <a:t>new</a:t>
            </a:r>
            <a:r>
              <a:rPr dirty="0" spc="-40"/>
              <a:t> </a:t>
            </a:r>
            <a:r>
              <a:rPr dirty="0"/>
              <a:t>RFSQ</a:t>
            </a:r>
            <a:r>
              <a:rPr dirty="0" spc="-45"/>
              <a:t> </a:t>
            </a:r>
            <a:r>
              <a:rPr dirty="0"/>
              <a:t>process</a:t>
            </a:r>
            <a:r>
              <a:rPr dirty="0" spc="-35"/>
              <a:t> </a:t>
            </a:r>
            <a:r>
              <a:rPr dirty="0"/>
              <a:t>can</a:t>
            </a:r>
            <a:r>
              <a:rPr dirty="0" spc="-35"/>
              <a:t> </a:t>
            </a:r>
            <a:r>
              <a:rPr dirty="0"/>
              <a:t>request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be</a:t>
            </a:r>
            <a:r>
              <a:rPr dirty="0" spc="-35"/>
              <a:t> </a:t>
            </a:r>
            <a:r>
              <a:rPr dirty="0"/>
              <a:t>considered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50"/>
              <a:t> </a:t>
            </a:r>
            <a:r>
              <a:rPr dirty="0"/>
              <a:t>funding</a:t>
            </a:r>
            <a:r>
              <a:rPr dirty="0" spc="-50"/>
              <a:t> </a:t>
            </a:r>
            <a:r>
              <a:rPr dirty="0" spc="-20"/>
              <a:t>from </a:t>
            </a:r>
            <a:r>
              <a:rPr dirty="0"/>
              <a:t>OVIN</a:t>
            </a:r>
            <a:r>
              <a:rPr dirty="0" spc="-50"/>
              <a:t> </a:t>
            </a:r>
            <a:r>
              <a:rPr dirty="0"/>
              <a:t>as</a:t>
            </a:r>
            <a:r>
              <a:rPr dirty="0" spc="-35"/>
              <a:t> </a:t>
            </a:r>
            <a:r>
              <a:rPr dirty="0"/>
              <a:t>well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cover</a:t>
            </a:r>
            <a:r>
              <a:rPr dirty="0" spc="-50"/>
              <a:t> </a:t>
            </a:r>
            <a:r>
              <a:rPr dirty="0"/>
              <a:t>costs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/>
              <a:t>testing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development</a:t>
            </a:r>
          </a:p>
          <a:p>
            <a:pPr marL="469265" indent="-456565">
              <a:lnSpc>
                <a:spcPct val="100000"/>
              </a:lnSpc>
              <a:spcBef>
                <a:spcPts val="985"/>
              </a:spcBef>
              <a:buSzPct val="125000"/>
              <a:buAutoNum type="arabicPeriod" startAt="2"/>
              <a:tabLst>
                <a:tab pos="469265" algn="l"/>
              </a:tabLst>
            </a:pPr>
            <a:r>
              <a:rPr dirty="0"/>
              <a:t>City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OVIN</a:t>
            </a:r>
            <a:r>
              <a:rPr dirty="0" spc="-10"/>
              <a:t> </a:t>
            </a:r>
            <a:r>
              <a:rPr dirty="0"/>
              <a:t>working</a:t>
            </a:r>
            <a:r>
              <a:rPr dirty="0" spc="-20"/>
              <a:t> </a:t>
            </a:r>
            <a:r>
              <a:rPr dirty="0"/>
              <a:t>collaboratively</a:t>
            </a:r>
            <a:r>
              <a:rPr dirty="0" spc="-15"/>
              <a:t> 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RFSQ</a:t>
            </a:r>
            <a:r>
              <a:rPr dirty="0" spc="-15"/>
              <a:t> </a:t>
            </a:r>
            <a:r>
              <a:rPr dirty="0"/>
              <a:t>‘calls’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 spc="-10"/>
              <a:t>determine</a:t>
            </a:r>
          </a:p>
          <a:p>
            <a:pPr marL="469900">
              <a:lnSpc>
                <a:spcPct val="100000"/>
              </a:lnSpc>
              <a:spcBef>
                <a:spcPts val="455"/>
              </a:spcBef>
            </a:pPr>
            <a:r>
              <a:rPr dirty="0"/>
              <a:t>relevant</a:t>
            </a:r>
            <a:r>
              <a:rPr dirty="0" spc="-65"/>
              <a:t> </a:t>
            </a:r>
            <a:r>
              <a:rPr dirty="0" spc="-10"/>
              <a:t>topics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0283" y="3794759"/>
            <a:ext cx="2750820" cy="20650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6907" rIns="0" bIns="0" rtlCol="0" vert="horz">
            <a:spAutoFit/>
          </a:bodyPr>
          <a:lstStyle/>
          <a:p>
            <a:pPr marL="107696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dirty="0" spc="-35"/>
              <a:t> </a:t>
            </a:r>
            <a:r>
              <a:rPr dirty="0"/>
              <a:t>HELPS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ASSESS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5"/>
              <a:t> EVALUATE?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20216" y="2237701"/>
            <a:ext cx="7460615" cy="3514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102235" indent="-228600">
              <a:lnSpc>
                <a:spcPct val="120000"/>
              </a:lnSpc>
              <a:spcBef>
                <a:spcPts val="10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Depending</a:t>
            </a:r>
            <a:r>
              <a:rPr dirty="0" sz="22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on</a:t>
            </a:r>
            <a:r>
              <a:rPr dirty="0" sz="2200" spc="-5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22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nature</a:t>
            </a:r>
            <a:r>
              <a:rPr dirty="0" sz="22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of</a:t>
            </a:r>
            <a:r>
              <a:rPr dirty="0" sz="2200" spc="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22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applicant,</a:t>
            </a:r>
            <a:r>
              <a:rPr dirty="0" sz="22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22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City</a:t>
            </a:r>
            <a:r>
              <a:rPr dirty="0" sz="22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may</a:t>
            </a:r>
            <a:r>
              <a:rPr dirty="0" sz="22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opt</a:t>
            </a:r>
            <a:r>
              <a:rPr dirty="0" sz="22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Tw Cen MT"/>
                <a:cs typeface="Tw Cen MT"/>
              </a:rPr>
              <a:t>to </a:t>
            </a:r>
            <a:r>
              <a:rPr dirty="0" sz="2200" spc="-10">
                <a:solidFill>
                  <a:srgbClr val="FFFFFF"/>
                </a:solidFill>
                <a:latin typeface="Tw Cen MT"/>
                <a:cs typeface="Tw Cen MT"/>
              </a:rPr>
              <a:t>engage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dirty="0" sz="2200" spc="-7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w Cen MT"/>
                <a:cs typeface="Tw Cen MT"/>
              </a:rPr>
              <a:t>post-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secondary</a:t>
            </a:r>
            <a:r>
              <a:rPr dirty="0" sz="22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institute</a:t>
            </a:r>
            <a:r>
              <a:rPr dirty="0" sz="22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College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or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University</a:t>
            </a:r>
            <a:r>
              <a:rPr dirty="0" sz="22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to</a:t>
            </a:r>
            <a:r>
              <a:rPr dirty="0" sz="22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w Cen MT"/>
                <a:cs typeface="Tw Cen MT"/>
              </a:rPr>
              <a:t>assist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with</a:t>
            </a:r>
            <a:r>
              <a:rPr dirty="0" sz="22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testing,</a:t>
            </a:r>
            <a:r>
              <a:rPr dirty="0" sz="22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evaluation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and</a:t>
            </a:r>
            <a:r>
              <a:rPr dirty="0" sz="22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provide</a:t>
            </a:r>
            <a:r>
              <a:rPr dirty="0" sz="22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feedback</a:t>
            </a:r>
            <a:r>
              <a:rPr dirty="0" sz="2200" spc="-7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into</a:t>
            </a:r>
            <a:r>
              <a:rPr dirty="0" sz="22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Tw Cen MT"/>
                <a:cs typeface="Tw Cen MT"/>
              </a:rPr>
              <a:t>the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development</a:t>
            </a:r>
            <a:r>
              <a:rPr dirty="0" sz="2200" spc="-1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w Cen MT"/>
                <a:cs typeface="Tw Cen MT"/>
              </a:rPr>
              <a:t>process</a:t>
            </a:r>
            <a:endParaRPr sz="2200">
              <a:latin typeface="Tw Cen MT"/>
              <a:cs typeface="Tw Cen MT"/>
            </a:endParaRPr>
          </a:p>
          <a:p>
            <a:pPr marL="240029" marR="484505" indent="-227329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Opportunity</a:t>
            </a:r>
            <a:r>
              <a:rPr dirty="0" sz="2200" spc="-5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for</a:t>
            </a:r>
            <a:r>
              <a:rPr dirty="0" sz="2200" spc="-5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academia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to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get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involved</a:t>
            </a:r>
            <a:r>
              <a:rPr dirty="0" sz="22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and</a:t>
            </a:r>
            <a:r>
              <a:rPr dirty="0" sz="22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train</a:t>
            </a:r>
            <a:r>
              <a:rPr dirty="0" sz="22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Tw Cen MT"/>
                <a:cs typeface="Tw Cen MT"/>
              </a:rPr>
              <a:t>next </a:t>
            </a:r>
            <a:r>
              <a:rPr dirty="0" sz="2200" spc="-20">
                <a:solidFill>
                  <a:srgbClr val="FFFFFF"/>
                </a:solidFill>
                <a:latin typeface="Tw Cen MT"/>
                <a:cs typeface="Tw Cen MT"/>
              </a:rPr>
              <a:t>	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generation</a:t>
            </a:r>
            <a:r>
              <a:rPr dirty="0" sz="2200" spc="-7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of</a:t>
            </a:r>
            <a:r>
              <a:rPr dirty="0" sz="2200" spc="-1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transportation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technology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engineers</a:t>
            </a:r>
            <a:r>
              <a:rPr dirty="0" sz="2200" spc="-7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Tw Cen MT"/>
                <a:cs typeface="Tw Cen MT"/>
              </a:rPr>
              <a:t>and </a:t>
            </a:r>
            <a:r>
              <a:rPr dirty="0" sz="2200" spc="-25">
                <a:solidFill>
                  <a:srgbClr val="FFFFFF"/>
                </a:solidFill>
                <a:latin typeface="Tw Cen MT"/>
                <a:cs typeface="Tw Cen MT"/>
              </a:rPr>
              <a:t>	</a:t>
            </a:r>
            <a:r>
              <a:rPr dirty="0" sz="2200" spc="-10">
                <a:solidFill>
                  <a:srgbClr val="FFFFFF"/>
                </a:solidFill>
                <a:latin typeface="Tw Cen MT"/>
                <a:cs typeface="Tw Cen MT"/>
              </a:rPr>
              <a:t>technologists</a:t>
            </a:r>
            <a:endParaRPr sz="2200">
              <a:latin typeface="Tw Cen MT"/>
              <a:cs typeface="Tw Cen MT"/>
            </a:endParaRPr>
          </a:p>
          <a:p>
            <a:pPr marL="240029" indent="-227329">
              <a:lnSpc>
                <a:spcPct val="100000"/>
              </a:lnSpc>
              <a:spcBef>
                <a:spcPts val="1535"/>
              </a:spcBef>
              <a:buSzPct val="125000"/>
              <a:buFont typeface="Arial"/>
              <a:buChar char="•"/>
              <a:tabLst>
                <a:tab pos="240029" algn="l"/>
              </a:tabLst>
            </a:pP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Already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have</a:t>
            </a:r>
            <a:r>
              <a:rPr dirty="0" sz="2200" spc="-3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agreements</a:t>
            </a:r>
            <a:r>
              <a:rPr dirty="0" sz="22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with</a:t>
            </a:r>
            <a:r>
              <a:rPr dirty="0" sz="2200" spc="-4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UofT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and</a:t>
            </a:r>
            <a:r>
              <a:rPr dirty="0" sz="22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UBC</a:t>
            </a:r>
            <a:r>
              <a:rPr dirty="0" sz="2200" spc="-6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but,</a:t>
            </a:r>
            <a:r>
              <a:rPr dirty="0" sz="2200" spc="-5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more</a:t>
            </a:r>
            <a:r>
              <a:rPr dirty="0" sz="2200" spc="-5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>
                <a:solidFill>
                  <a:srgbClr val="FFFFFF"/>
                </a:solidFill>
                <a:latin typeface="Tw Cen MT"/>
                <a:cs typeface="Tw Cen MT"/>
              </a:rPr>
              <a:t>to</a:t>
            </a:r>
            <a:r>
              <a:rPr dirty="0" sz="2200" spc="-45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w Cen MT"/>
                <a:cs typeface="Tw Cen MT"/>
              </a:rPr>
              <a:t>come!</a:t>
            </a:r>
            <a:endParaRPr sz="2200">
              <a:latin typeface="Tw Cen MT"/>
              <a:cs typeface="Tw Cen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1995" y="1950720"/>
            <a:ext cx="2769107" cy="17099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424AD53F54D45B8ACD1CD04F991FC" ma:contentTypeVersion="17" ma:contentTypeDescription="Create a new document." ma:contentTypeScope="" ma:versionID="78b07ab6a8ae4c29266433776bf0a3f2">
  <xsd:schema xmlns:xsd="http://www.w3.org/2001/XMLSchema" xmlns:xs="http://www.w3.org/2001/XMLSchema" xmlns:p="http://schemas.microsoft.com/office/2006/metadata/properties" xmlns:ns2="bc94490f-f257-4ce2-9fe3-9c576c175052" xmlns:ns3="6f566e0f-ec8e-4085-8f66-b6c0b33e60bc" targetNamespace="http://schemas.microsoft.com/office/2006/metadata/properties" ma:root="true" ma:fieldsID="3adf91078b035ac85ca631ff1fd24c4a" ns2:_="" ns3:_="">
    <xsd:import namespace="bc94490f-f257-4ce2-9fe3-9c576c175052"/>
    <xsd:import namespace="6f566e0f-ec8e-4085-8f66-b6c0b33e60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4490f-f257-4ce2-9fe3-9c576c175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e238dfb-e8b7-4c72-af15-47b3658373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66e0f-ec8e-4085-8f66-b6c0b33e60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6e36590-83b8-4747-b13e-9564d6969745}" ma:internalName="TaxCatchAll" ma:showField="CatchAllData" ma:web="6f566e0f-ec8e-4085-8f66-b6c0b33e6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566e0f-ec8e-4085-8f66-b6c0b33e60bc" xsi:nil="true"/>
    <lcf76f155ced4ddcb4097134ff3c332f xmlns="bc94490f-f257-4ce2-9fe3-9c576c1750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37C5F9-8D63-4D8A-A4F4-E46EE3559AA3}"/>
</file>

<file path=customXml/itemProps2.xml><?xml version="1.0" encoding="utf-8"?>
<ds:datastoreItem xmlns:ds="http://schemas.openxmlformats.org/officeDocument/2006/customXml" ds:itemID="{23011BA2-70DF-43DA-803D-E0C3E7F233A1}"/>
</file>

<file path=customXml/itemProps3.xml><?xml version="1.0" encoding="utf-8"?>
<ds:datastoreItem xmlns:ds="http://schemas.openxmlformats.org/officeDocument/2006/customXml" ds:itemID="{D6D9E813-3B67-4916-9B68-EB7B2901EA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F3 - Innovative ITS Projects through Innovative Procurement</dc:title>
  <dc:creator>Roger Browne</dc:creator>
  <dcterms:created xsi:type="dcterms:W3CDTF">2024-06-25T20:43:28Z</dcterms:created>
  <dcterms:modified xsi:type="dcterms:W3CDTF">2024-06-25T20:43:28Z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2024-06-25T00:00:00Z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0x010100C5B424AD53F54D45B8ACD1CD04F991FC</vt:lpwstr>
  </property>
</Properties>
</file>