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ags/tag2.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74" r:id="rId5"/>
    <p:sldMasterId id="2147483884" r:id="rId6"/>
  </p:sldMasterIdLst>
  <p:notesMasterIdLst>
    <p:notesMasterId r:id="rId23"/>
  </p:notesMasterIdLst>
  <p:handoutMasterIdLst>
    <p:handoutMasterId r:id="rId24"/>
  </p:handoutMasterIdLst>
  <p:sldIdLst>
    <p:sldId id="447" r:id="rId7"/>
    <p:sldId id="390" r:id="rId8"/>
    <p:sldId id="406" r:id="rId9"/>
    <p:sldId id="420" r:id="rId10"/>
    <p:sldId id="407" r:id="rId11"/>
    <p:sldId id="415" r:id="rId12"/>
    <p:sldId id="451" r:id="rId13"/>
    <p:sldId id="409" r:id="rId14"/>
    <p:sldId id="421" r:id="rId15"/>
    <p:sldId id="426" r:id="rId16"/>
    <p:sldId id="425" r:id="rId17"/>
    <p:sldId id="408" r:id="rId18"/>
    <p:sldId id="418" r:id="rId19"/>
    <p:sldId id="422" r:id="rId20"/>
    <p:sldId id="452" r:id="rId21"/>
    <p:sldId id="450" r:id="rId22"/>
  </p:sldIdLst>
  <p:sldSz cx="12192000" cy="6858000"/>
  <p:notesSz cx="7010400" cy="9296400"/>
  <p:custDataLst>
    <p:tags r:id="rId25"/>
  </p:custData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Bamgbade, Olufunke" initials="BO" lastIdx="35" clrIdx="0">
    <p:extLst>
      <p:ext uri="{19B8F6BF-5375-455C-9EA6-DF929625EA0E}">
        <p15:presenceInfo xmlns:p15="http://schemas.microsoft.com/office/powerpoint/2012/main" userId="S-1-5-21-823518204-362288127-1606980848-498887" providerId="AD"/>
      </p:ext>
    </p:extLst>
  </p:cmAuthor>
  <p:cmAuthor id="4" name="Chanda, Noemi (CA - Toronto)" initials="CN(-T" lastIdx="20" clrIdx="1">
    <p:extLst>
      <p:ext uri="{19B8F6BF-5375-455C-9EA6-DF929625EA0E}">
        <p15:presenceInfo xmlns:p15="http://schemas.microsoft.com/office/powerpoint/2012/main" userId="Chanda, Noemi (CA - Toronto)" providerId="None"/>
      </p:ext>
    </p:extLst>
  </p:cmAuthor>
  <p:cmAuthor id="5" name="Sherin Abdelhamid" initials="SA" lastIdx="6" clrIdx="2">
    <p:extLst>
      <p:ext uri="{19B8F6BF-5375-455C-9EA6-DF929625EA0E}">
        <p15:presenceInfo xmlns:p15="http://schemas.microsoft.com/office/powerpoint/2012/main" userId="S::Sherin.Abdelhamid@oce-ontario.org::0555f192-d518-4a1e-98c5-8f7aa2c126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A4CF"/>
    <a:srgbClr val="48B6E6"/>
    <a:srgbClr val="3AB0E4"/>
    <a:srgbClr val="5B5B5B"/>
    <a:srgbClr val="E1EBE6"/>
    <a:srgbClr val="2392D2"/>
    <a:srgbClr val="6FC5EB"/>
    <a:srgbClr val="0D5D8D"/>
    <a:srgbClr val="606366"/>
    <a:srgbClr val="5356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98" autoAdjust="0"/>
    <p:restoredTop sz="89141" autoAdjust="0"/>
  </p:normalViewPr>
  <p:slideViewPr>
    <p:cSldViewPr snapToGrid="0" showGuides="1">
      <p:cViewPr>
        <p:scale>
          <a:sx n="110" d="100"/>
          <a:sy n="110" d="100"/>
        </p:scale>
        <p:origin x="365" y="586"/>
      </p:cViewPr>
      <p:guideLst/>
    </p:cSldViewPr>
  </p:slideViewPr>
  <p:outlineViewPr>
    <p:cViewPr>
      <p:scale>
        <a:sx n="33" d="100"/>
        <a:sy n="33" d="100"/>
      </p:scale>
      <p:origin x="0" y="-59190"/>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57" d="100"/>
          <a:sy n="57" d="100"/>
        </p:scale>
        <p:origin x="199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038049" cy="464316"/>
          </a:xfrm>
          <a:prstGeom prst="rect">
            <a:avLst/>
          </a:prstGeom>
        </p:spPr>
        <p:txBody>
          <a:bodyPr vert="horz" lIns="87631" tIns="43816" rIns="87631" bIns="43816"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970784" y="1"/>
            <a:ext cx="3038049" cy="464316"/>
          </a:xfrm>
          <a:prstGeom prst="rect">
            <a:avLst/>
          </a:prstGeom>
        </p:spPr>
        <p:txBody>
          <a:bodyPr vert="horz" lIns="87631" tIns="43816" rIns="87631" bIns="43816" rtlCol="0"/>
          <a:lstStyle>
            <a:lvl1pPr algn="r">
              <a:defRPr sz="1100"/>
            </a:lvl1pPr>
          </a:lstStyle>
          <a:p>
            <a:fld id="{B4AD245C-091B-44E2-BFB0-BD94217887F7}" type="datetimeFigureOut">
              <a:rPr lang="en-US" smtClean="0">
                <a:latin typeface="Arial" panose="020B0604020202020204" pitchFamily="34" charset="0"/>
              </a:rPr>
              <a:t>2/24/2020</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4" y="8830644"/>
            <a:ext cx="3038049" cy="464316"/>
          </a:xfrm>
          <a:prstGeom prst="rect">
            <a:avLst/>
          </a:prstGeom>
        </p:spPr>
        <p:txBody>
          <a:bodyPr vert="horz" lIns="87631" tIns="43816" rIns="87631" bIns="43816"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970784" y="8830644"/>
            <a:ext cx="3038049" cy="464316"/>
          </a:xfrm>
          <a:prstGeom prst="rect">
            <a:avLst/>
          </a:prstGeom>
        </p:spPr>
        <p:txBody>
          <a:bodyPr vert="horz" lIns="87631" tIns="43816" rIns="87631" bIns="43816"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4923" tIns="47461" rIns="94923" bIns="47461"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970939" y="1"/>
            <a:ext cx="3037840" cy="464820"/>
          </a:xfrm>
          <a:prstGeom prst="rect">
            <a:avLst/>
          </a:prstGeom>
        </p:spPr>
        <p:txBody>
          <a:bodyPr vert="horz" lIns="94923" tIns="47461" rIns="94923" bIns="47461" rtlCol="0"/>
          <a:lstStyle>
            <a:lvl1pPr algn="r">
              <a:defRPr sz="1200">
                <a:latin typeface="Arial" panose="020B0604020202020204" pitchFamily="34" charset="0"/>
              </a:defRPr>
            </a:lvl1pPr>
          </a:lstStyle>
          <a:p>
            <a:fld id="{0BA5BBE4-AEA3-489A-A28E-0C2FAF2506E3}" type="datetimeFigureOut">
              <a:rPr lang="en-US" smtClean="0"/>
              <a:pPr/>
              <a:t>2/24/2020</a:t>
            </a:fld>
            <a:endParaRPr lang="en-US" dirty="0"/>
          </a:p>
        </p:txBody>
      </p:sp>
      <p:sp>
        <p:nvSpPr>
          <p:cNvPr id="4" name="Slide Image Placeholder 3"/>
          <p:cNvSpPr>
            <a:spLocks noGrp="1" noRot="1" noChangeAspect="1"/>
          </p:cNvSpPr>
          <p:nvPr>
            <p:ph type="sldImg" idx="2"/>
          </p:nvPr>
        </p:nvSpPr>
        <p:spPr>
          <a:xfrm>
            <a:off x="407988" y="698500"/>
            <a:ext cx="6194425" cy="3484563"/>
          </a:xfrm>
          <a:prstGeom prst="rect">
            <a:avLst/>
          </a:prstGeom>
          <a:noFill/>
          <a:ln w="12700">
            <a:solidFill>
              <a:prstClr val="black"/>
            </a:solidFill>
          </a:ln>
        </p:spPr>
        <p:txBody>
          <a:bodyPr vert="horz" lIns="94923" tIns="47461" rIns="94923" bIns="47461" rtlCol="0" anchor="ctr"/>
          <a:lstStyle/>
          <a:p>
            <a:endParaRPr lang="en-GB"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4923" tIns="47461" rIns="94923" bIns="47461"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4923" tIns="47461" rIns="94923" bIns="47461"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4923" tIns="47461" rIns="94923" bIns="47461"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1219170" rtl="0" eaLnBrk="1" latinLnBrk="0" hangingPunct="1">
      <a:defRPr sz="1600" kern="1200">
        <a:solidFill>
          <a:schemeClr val="tx1"/>
        </a:solidFill>
        <a:latin typeface="Arial" panose="020B0604020202020204" pitchFamily="34" charset="0"/>
        <a:ea typeface="+mn-ea"/>
        <a:cs typeface="+mn-cs"/>
      </a:defRPr>
    </a:lvl1pPr>
    <a:lvl2pPr marL="609585" algn="l" defTabSz="1219170" rtl="0" eaLnBrk="1" latinLnBrk="0" hangingPunct="1">
      <a:defRPr sz="1600" kern="1200">
        <a:solidFill>
          <a:schemeClr val="tx1"/>
        </a:solidFill>
        <a:latin typeface="Arial" panose="020B0604020202020204" pitchFamily="34" charset="0"/>
        <a:ea typeface="+mn-ea"/>
        <a:cs typeface="+mn-cs"/>
      </a:defRPr>
    </a:lvl2pPr>
    <a:lvl3pPr marL="1219170" algn="l" defTabSz="1219170" rtl="0" eaLnBrk="1" latinLnBrk="0" hangingPunct="1">
      <a:defRPr sz="1600" kern="1200">
        <a:solidFill>
          <a:schemeClr val="tx1"/>
        </a:solidFill>
        <a:latin typeface="Arial" panose="020B0604020202020204" pitchFamily="34" charset="0"/>
        <a:ea typeface="+mn-ea"/>
        <a:cs typeface="+mn-cs"/>
      </a:defRPr>
    </a:lvl3pPr>
    <a:lvl4pPr marL="1828754" algn="l" defTabSz="1219170" rtl="0" eaLnBrk="1" latinLnBrk="0" hangingPunct="1">
      <a:defRPr sz="1600" kern="1200">
        <a:solidFill>
          <a:schemeClr val="tx1"/>
        </a:solidFill>
        <a:latin typeface="Arial" panose="020B0604020202020204" pitchFamily="34" charset="0"/>
        <a:ea typeface="+mn-ea"/>
        <a:cs typeface="+mn-cs"/>
      </a:defRPr>
    </a:lvl4pPr>
    <a:lvl5pPr marL="2438339" algn="l" defTabSz="1219170" rtl="0" eaLnBrk="1" latinLnBrk="0" hangingPunct="1">
      <a:defRPr sz="160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a:t>
            </a:fld>
            <a:endParaRPr lang="en-US" dirty="0"/>
          </a:p>
        </p:txBody>
      </p:sp>
    </p:spTree>
    <p:extLst>
      <p:ext uri="{BB962C8B-B14F-4D97-AF65-F5344CB8AC3E}">
        <p14:creationId xmlns:p14="http://schemas.microsoft.com/office/powerpoint/2010/main" val="1925330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11</a:t>
            </a:fld>
            <a:endParaRPr lang="en-US" dirty="0"/>
          </a:p>
        </p:txBody>
      </p:sp>
    </p:spTree>
    <p:extLst>
      <p:ext uri="{BB962C8B-B14F-4D97-AF65-F5344CB8AC3E}">
        <p14:creationId xmlns:p14="http://schemas.microsoft.com/office/powerpoint/2010/main" val="435590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12</a:t>
            </a:fld>
            <a:endParaRPr lang="en-US" dirty="0"/>
          </a:p>
        </p:txBody>
      </p:sp>
    </p:spTree>
    <p:extLst>
      <p:ext uri="{BB962C8B-B14F-4D97-AF65-F5344CB8AC3E}">
        <p14:creationId xmlns:p14="http://schemas.microsoft.com/office/powerpoint/2010/main" val="443163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13</a:t>
            </a:fld>
            <a:endParaRPr lang="en-US" dirty="0"/>
          </a:p>
        </p:txBody>
      </p:sp>
    </p:spTree>
    <p:extLst>
      <p:ext uri="{BB962C8B-B14F-4D97-AF65-F5344CB8AC3E}">
        <p14:creationId xmlns:p14="http://schemas.microsoft.com/office/powerpoint/2010/main" val="1524597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15</a:t>
            </a:fld>
            <a:endParaRPr lang="en-US" dirty="0"/>
          </a:p>
        </p:txBody>
      </p:sp>
    </p:spTree>
    <p:extLst>
      <p:ext uri="{BB962C8B-B14F-4D97-AF65-F5344CB8AC3E}">
        <p14:creationId xmlns:p14="http://schemas.microsoft.com/office/powerpoint/2010/main" val="3396575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16</a:t>
            </a:fld>
            <a:endParaRPr lang="en-US" dirty="0"/>
          </a:p>
        </p:txBody>
      </p:sp>
    </p:spTree>
    <p:extLst>
      <p:ext uri="{BB962C8B-B14F-4D97-AF65-F5344CB8AC3E}">
        <p14:creationId xmlns:p14="http://schemas.microsoft.com/office/powerpoint/2010/main" val="1341871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3</a:t>
            </a:fld>
            <a:endParaRPr lang="en-US" dirty="0"/>
          </a:p>
        </p:txBody>
      </p:sp>
    </p:spTree>
    <p:extLst>
      <p:ext uri="{BB962C8B-B14F-4D97-AF65-F5344CB8AC3E}">
        <p14:creationId xmlns:p14="http://schemas.microsoft.com/office/powerpoint/2010/main" val="402636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4</a:t>
            </a:fld>
            <a:endParaRPr lang="en-US" dirty="0"/>
          </a:p>
        </p:txBody>
      </p:sp>
    </p:spTree>
    <p:extLst>
      <p:ext uri="{BB962C8B-B14F-4D97-AF65-F5344CB8AC3E}">
        <p14:creationId xmlns:p14="http://schemas.microsoft.com/office/powerpoint/2010/main" val="853483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5</a:t>
            </a:fld>
            <a:endParaRPr lang="en-US" dirty="0"/>
          </a:p>
        </p:txBody>
      </p:sp>
    </p:spTree>
    <p:extLst>
      <p:ext uri="{BB962C8B-B14F-4D97-AF65-F5344CB8AC3E}">
        <p14:creationId xmlns:p14="http://schemas.microsoft.com/office/powerpoint/2010/main" val="2757570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6</a:t>
            </a:fld>
            <a:endParaRPr lang="en-US" dirty="0"/>
          </a:p>
        </p:txBody>
      </p:sp>
    </p:spTree>
    <p:extLst>
      <p:ext uri="{BB962C8B-B14F-4D97-AF65-F5344CB8AC3E}">
        <p14:creationId xmlns:p14="http://schemas.microsoft.com/office/powerpoint/2010/main" val="567703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7</a:t>
            </a:fld>
            <a:endParaRPr lang="en-US" dirty="0"/>
          </a:p>
        </p:txBody>
      </p:sp>
    </p:spTree>
    <p:extLst>
      <p:ext uri="{BB962C8B-B14F-4D97-AF65-F5344CB8AC3E}">
        <p14:creationId xmlns:p14="http://schemas.microsoft.com/office/powerpoint/2010/main" val="1386871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8</a:t>
            </a:fld>
            <a:endParaRPr lang="en-US" dirty="0"/>
          </a:p>
        </p:txBody>
      </p:sp>
    </p:spTree>
    <p:extLst>
      <p:ext uri="{BB962C8B-B14F-4D97-AF65-F5344CB8AC3E}">
        <p14:creationId xmlns:p14="http://schemas.microsoft.com/office/powerpoint/2010/main" val="681312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0F4A2C8-6C88-4E71-83EE-698B9D4FE22F}" type="slidenum">
              <a:rPr lang="en-US" smtClean="0"/>
              <a:pPr/>
              <a:t>9</a:t>
            </a:fld>
            <a:endParaRPr lang="en-US" dirty="0"/>
          </a:p>
        </p:txBody>
      </p:sp>
    </p:spTree>
    <p:extLst>
      <p:ext uri="{BB962C8B-B14F-4D97-AF65-F5344CB8AC3E}">
        <p14:creationId xmlns:p14="http://schemas.microsoft.com/office/powerpoint/2010/main" val="3358862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10</a:t>
            </a:fld>
            <a:endParaRPr lang="en-US" dirty="0"/>
          </a:p>
        </p:txBody>
      </p:sp>
    </p:spTree>
    <p:extLst>
      <p:ext uri="{BB962C8B-B14F-4D97-AF65-F5344CB8AC3E}">
        <p14:creationId xmlns:p14="http://schemas.microsoft.com/office/powerpoint/2010/main" val="20915411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200" y="5845180"/>
            <a:ext cx="5592011"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bg1"/>
                </a:solidFill>
              </a:defRPr>
            </a:lvl1pPr>
            <a:lvl2pPr marL="0" indent="0" algn="l">
              <a:buNone/>
              <a:defRPr sz="1600" b="0">
                <a:solidFill>
                  <a:schemeClr val="bg1"/>
                </a:solidFill>
              </a:defRPr>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CA" noProof="0" dirty="0"/>
              <a:t>Click to edit Master title style</a:t>
            </a:r>
          </a:p>
          <a:p>
            <a:pPr lvl="1"/>
            <a:r>
              <a:rPr lang="en-CA" noProof="0" dirty="0"/>
              <a:t>Click to edit Master subtitle style</a:t>
            </a:r>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22" name="Group 21"/>
          <p:cNvGrpSpPr>
            <a:grpSpLocks noChangeAspect="1"/>
          </p:cNvGrpSpPr>
          <p:nvPr userDrawn="1"/>
        </p:nvGrpSpPr>
        <p:grpSpPr>
          <a:xfrm>
            <a:off x="469900" y="457761"/>
            <a:ext cx="1998000" cy="374400"/>
            <a:chOff x="398463" y="404813"/>
            <a:chExt cx="1627187" cy="307976"/>
          </a:xfrm>
          <a:solidFill>
            <a:schemeClr val="tx1"/>
          </a:solidFill>
        </p:grpSpPr>
        <p:sp>
          <p:nvSpPr>
            <p:cNvPr id="23"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4"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5"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6"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7"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8"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9"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0"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1"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2"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grpSp>
      <p:sp>
        <p:nvSpPr>
          <p:cNvPr id="33" name="Picture Placeholder 8"/>
          <p:cNvSpPr>
            <a:spLocks noGrp="1"/>
          </p:cNvSpPr>
          <p:nvPr>
            <p:ph type="pic" sz="quarter" idx="11"/>
          </p:nvPr>
        </p:nvSpPr>
        <p:spPr>
          <a:xfrm>
            <a:off x="3393716" y="727595"/>
            <a:ext cx="5400000" cy="5400000"/>
          </a:xfrm>
          <a:prstGeom prst="rect">
            <a:avLst/>
          </a:prstGeom>
        </p:spPr>
        <p:txBody>
          <a:bodyPr/>
          <a:lstStyle/>
          <a:p>
            <a:r>
              <a:rPr lang="en-US" noProof="0" dirty="0"/>
              <a:t>Click icon to add picture</a:t>
            </a:r>
            <a:endParaRPr lang="en-CA" noProof="0" dirty="0"/>
          </a:p>
        </p:txBody>
      </p:sp>
    </p:spTree>
    <p:extLst>
      <p:ext uri="{BB962C8B-B14F-4D97-AF65-F5344CB8AC3E}">
        <p14:creationId xmlns:p14="http://schemas.microsoft.com/office/powerpoint/2010/main" val="210455783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1" y="1705668"/>
            <a:ext cx="10418233"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CA" noProof="0" dirty="0"/>
          </a:p>
        </p:txBody>
      </p:sp>
      <p:sp>
        <p:nvSpPr>
          <p:cNvPr id="3" name="Text Placeholder 2"/>
          <p:cNvSpPr>
            <a:spLocks noGrp="1"/>
          </p:cNvSpPr>
          <p:nvPr>
            <p:ph type="body" idx="1"/>
          </p:nvPr>
        </p:nvSpPr>
        <p:spPr bwMode="gray">
          <a:xfrm>
            <a:off x="469900" y="3429000"/>
            <a:ext cx="10541000" cy="1566532"/>
          </a:xfrm>
        </p:spPr>
        <p:txBody>
          <a:bodyPr lIns="0" tIns="0" rIns="0" bIns="0">
            <a:noAutofit/>
          </a:bodyPr>
          <a:lstStyle>
            <a:lvl1pPr marL="0" indent="0">
              <a:lnSpc>
                <a:spcPct val="95000"/>
              </a:lnSpc>
              <a:spcAft>
                <a:spcPts val="0"/>
              </a:spcAft>
              <a:buNone/>
              <a:defRPr sz="385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
        <p:nvSpPr>
          <p:cNvPr id="4"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5"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2879515099"/>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4_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698500"/>
          </a:xfrm>
        </p:spPr>
        <p:txBody>
          <a:bodyPr/>
          <a:lstStyle/>
          <a:p>
            <a:r>
              <a:rPr lang="en-US" noProof="0"/>
              <a:t>Click to edit Master title style</a:t>
            </a:r>
            <a:endParaRPr lang="en-CA" noProof="0" dirty="0"/>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4"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5"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1984239239"/>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5_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698500"/>
          </a:xfrm>
        </p:spPr>
        <p:txBody>
          <a:bodyPr/>
          <a:lstStyle/>
          <a:p>
            <a:r>
              <a:rPr lang="en-US" noProof="0"/>
              <a:t>Click to edit Master title style</a:t>
            </a:r>
            <a:endParaRPr lang="en-CA" noProof="0" dirty="0"/>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4"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5"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699511016"/>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7_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698500"/>
          </a:xfrm>
        </p:spPr>
        <p:txBody>
          <a:bodyPr/>
          <a:lstStyle/>
          <a:p>
            <a:r>
              <a:rPr lang="en-US" noProof="0"/>
              <a:t>Click to edit Master title style</a:t>
            </a:r>
            <a:endParaRPr lang="en-CA" noProof="0" dirty="0"/>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4"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5"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1865206552"/>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8_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698500"/>
          </a:xfrm>
        </p:spPr>
        <p:txBody>
          <a:bodyPr/>
          <a:lstStyle/>
          <a:p>
            <a:r>
              <a:rPr lang="en-US" noProof="0"/>
              <a:t>Click to edit Master title style</a:t>
            </a:r>
            <a:endParaRPr lang="en-CA" noProof="0" dirty="0"/>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4"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5"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3764883306"/>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9_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698500"/>
          </a:xfrm>
        </p:spPr>
        <p:txBody>
          <a:bodyPr/>
          <a:lstStyle/>
          <a:p>
            <a:r>
              <a:rPr lang="en-US" noProof="0"/>
              <a:t>Click to edit Master title style</a:t>
            </a:r>
            <a:endParaRPr lang="en-CA" noProof="0" dirty="0"/>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4"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5"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3670117417"/>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DF5E8-BDF3-4D6F-9985-82B1E9F79A39}"/>
              </a:ext>
            </a:extLst>
          </p:cNvPr>
          <p:cNvSpPr>
            <a:spLocks noGrp="1"/>
          </p:cNvSpPr>
          <p:nvPr>
            <p:ph type="ctrTitle"/>
          </p:nvPr>
        </p:nvSpPr>
        <p:spPr>
          <a:xfrm>
            <a:off x="1524000" y="246063"/>
            <a:ext cx="9144000" cy="2387600"/>
          </a:xfrm>
        </p:spPr>
        <p:txBody>
          <a:bodyPr anchor="b"/>
          <a:lstStyle>
            <a:lvl1pPr algn="ctr">
              <a:defRPr sz="6000">
                <a:solidFill>
                  <a:schemeClr val="bg1"/>
                </a:solidFill>
              </a:defRPr>
            </a:lvl1pPr>
          </a:lstStyle>
          <a:p>
            <a:endParaRPr lang="en-US" b="1" dirty="0"/>
          </a:p>
        </p:txBody>
      </p:sp>
      <p:sp>
        <p:nvSpPr>
          <p:cNvPr id="3" name="Subtitle 2">
            <a:extLst>
              <a:ext uri="{FF2B5EF4-FFF2-40B4-BE49-F238E27FC236}">
                <a16:creationId xmlns:a16="http://schemas.microsoft.com/office/drawing/2014/main" id="{CA00529D-1681-4757-9AD5-5DE88310E2E6}"/>
              </a:ext>
            </a:extLst>
          </p:cNvPr>
          <p:cNvSpPr>
            <a:spLocks noGrp="1"/>
          </p:cNvSpPr>
          <p:nvPr>
            <p:ph type="subTitle" idx="1"/>
          </p:nvPr>
        </p:nvSpPr>
        <p:spPr>
          <a:xfrm>
            <a:off x="1524000" y="2725738"/>
            <a:ext cx="9144000" cy="1655762"/>
          </a:xfrm>
        </p:spPr>
        <p:txBody>
          <a:bodyPr/>
          <a:lstStyle>
            <a:lvl1pPr marL="0" indent="0" algn="ctr">
              <a:buNone/>
              <a:defRPr sz="2400">
                <a:solidFill>
                  <a:srgbClr val="FFC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6" name="Slide Number Placeholder 5">
            <a:extLst>
              <a:ext uri="{FF2B5EF4-FFF2-40B4-BE49-F238E27FC236}">
                <a16:creationId xmlns:a16="http://schemas.microsoft.com/office/drawing/2014/main" id="{B17C9EBA-44B3-49B0-B4C2-29F2465467B8}"/>
              </a:ext>
            </a:extLst>
          </p:cNvPr>
          <p:cNvSpPr>
            <a:spLocks noGrp="1"/>
          </p:cNvSpPr>
          <p:nvPr>
            <p:ph type="sldNum" sz="quarter" idx="12"/>
          </p:nvPr>
        </p:nvSpPr>
        <p:spPr>
          <a:xfrm>
            <a:off x="9448800" y="6492875"/>
            <a:ext cx="2743200" cy="365125"/>
          </a:xfrm>
        </p:spPr>
        <p:txBody>
          <a:bodyPr/>
          <a:lstStyle/>
          <a:p>
            <a:fld id="{7E38DFCF-2A6A-428E-A189-2A7A5C36A7D1}" type="slidenum">
              <a:rPr lang="en-US" smtClean="0"/>
              <a:t>‹#›</a:t>
            </a:fld>
            <a:endParaRPr lang="en-US" dirty="0"/>
          </a:p>
        </p:txBody>
      </p:sp>
    </p:spTree>
    <p:extLst>
      <p:ext uri="{BB962C8B-B14F-4D97-AF65-F5344CB8AC3E}">
        <p14:creationId xmlns:p14="http://schemas.microsoft.com/office/powerpoint/2010/main" val="28919970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DF5E8-BDF3-4D6F-9985-82B1E9F79A39}"/>
              </a:ext>
            </a:extLst>
          </p:cNvPr>
          <p:cNvSpPr>
            <a:spLocks noGrp="1"/>
          </p:cNvSpPr>
          <p:nvPr>
            <p:ph type="ctrTitle"/>
          </p:nvPr>
        </p:nvSpPr>
        <p:spPr>
          <a:xfrm>
            <a:off x="1524000" y="246063"/>
            <a:ext cx="9144000" cy="2387600"/>
          </a:xfrm>
        </p:spPr>
        <p:txBody>
          <a:bodyPr anchor="b"/>
          <a:lstStyle>
            <a:lvl1pPr algn="ctr">
              <a:defRPr sz="6000">
                <a:solidFill>
                  <a:schemeClr val="bg1"/>
                </a:solidFill>
              </a:defRPr>
            </a:lvl1pPr>
          </a:lstStyle>
          <a:p>
            <a:endParaRPr lang="en-US" b="1" dirty="0"/>
          </a:p>
        </p:txBody>
      </p:sp>
      <p:sp>
        <p:nvSpPr>
          <p:cNvPr id="3" name="Subtitle 2">
            <a:extLst>
              <a:ext uri="{FF2B5EF4-FFF2-40B4-BE49-F238E27FC236}">
                <a16:creationId xmlns:a16="http://schemas.microsoft.com/office/drawing/2014/main" id="{CA00529D-1681-4757-9AD5-5DE88310E2E6}"/>
              </a:ext>
            </a:extLst>
          </p:cNvPr>
          <p:cNvSpPr>
            <a:spLocks noGrp="1"/>
          </p:cNvSpPr>
          <p:nvPr>
            <p:ph type="subTitle" idx="1"/>
          </p:nvPr>
        </p:nvSpPr>
        <p:spPr>
          <a:xfrm>
            <a:off x="1524000" y="2725738"/>
            <a:ext cx="9144000" cy="1655762"/>
          </a:xfrm>
        </p:spPr>
        <p:txBody>
          <a:bodyPr/>
          <a:lstStyle>
            <a:lvl1pPr marL="0" indent="0" algn="ctr">
              <a:buNone/>
              <a:defRPr sz="2400">
                <a:solidFill>
                  <a:srgbClr val="FFC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6" name="Slide Number Placeholder 5">
            <a:extLst>
              <a:ext uri="{FF2B5EF4-FFF2-40B4-BE49-F238E27FC236}">
                <a16:creationId xmlns:a16="http://schemas.microsoft.com/office/drawing/2014/main" id="{B17C9EBA-44B3-49B0-B4C2-29F2465467B8}"/>
              </a:ext>
            </a:extLst>
          </p:cNvPr>
          <p:cNvSpPr>
            <a:spLocks noGrp="1"/>
          </p:cNvSpPr>
          <p:nvPr>
            <p:ph type="sldNum" sz="quarter" idx="12"/>
          </p:nvPr>
        </p:nvSpPr>
        <p:spPr>
          <a:xfrm>
            <a:off x="9448800" y="6492875"/>
            <a:ext cx="2743200" cy="365125"/>
          </a:xfrm>
        </p:spPr>
        <p:txBody>
          <a:bodyPr/>
          <a:lstStyle/>
          <a:p>
            <a:fld id="{7E38DFCF-2A6A-428E-A189-2A7A5C36A7D1}" type="slidenum">
              <a:rPr lang="en-US" smtClean="0"/>
              <a:t>‹#›</a:t>
            </a:fld>
            <a:endParaRPr lang="en-US" dirty="0"/>
          </a:p>
        </p:txBody>
      </p:sp>
    </p:spTree>
    <p:extLst>
      <p:ext uri="{BB962C8B-B14F-4D97-AF65-F5344CB8AC3E}">
        <p14:creationId xmlns:p14="http://schemas.microsoft.com/office/powerpoint/2010/main" val="83756026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87685-F0BB-4D43-82EE-6C78C355C72B}"/>
              </a:ext>
            </a:extLst>
          </p:cNvPr>
          <p:cNvSpPr>
            <a:spLocks noGrp="1"/>
          </p:cNvSpPr>
          <p:nvPr>
            <p:ph type="title"/>
          </p:nvPr>
        </p:nvSpPr>
        <p:spPr/>
        <p:txBody>
          <a:bodyPr/>
          <a:lstStyle>
            <a:lvl1pPr>
              <a:defRPr>
                <a:solidFill>
                  <a:srgbClr val="FFC00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B40174D-8D7B-4A04-9873-6B4069BB562C}"/>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7FFD30F-FE6F-418A-AB50-FC396D44F476}"/>
              </a:ext>
            </a:extLst>
          </p:cNvPr>
          <p:cNvSpPr>
            <a:spLocks noGrp="1"/>
          </p:cNvSpPr>
          <p:nvPr>
            <p:ph type="sldNum" sz="quarter" idx="12"/>
          </p:nvPr>
        </p:nvSpPr>
        <p:spPr>
          <a:xfrm>
            <a:off x="9448800" y="6492875"/>
            <a:ext cx="2743200" cy="365125"/>
          </a:xfrm>
        </p:spPr>
        <p:txBody>
          <a:bodyPr/>
          <a:lstStyle/>
          <a:p>
            <a:fld id="{7E38DFCF-2A6A-428E-A189-2A7A5C36A7D1}" type="slidenum">
              <a:rPr lang="en-US" smtClean="0"/>
              <a:t>‹#›</a:t>
            </a:fld>
            <a:endParaRPr lang="en-US" dirty="0"/>
          </a:p>
        </p:txBody>
      </p:sp>
      <p:pic>
        <p:nvPicPr>
          <p:cNvPr id="7" name="Picture 6" descr="A picture containing drawing&#10;&#10;Description automatically generated">
            <a:extLst>
              <a:ext uri="{FF2B5EF4-FFF2-40B4-BE49-F238E27FC236}">
                <a16:creationId xmlns:a16="http://schemas.microsoft.com/office/drawing/2014/main" id="{456835A5-E4DC-410F-8EDF-7A20DC9349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44797" y="6372225"/>
            <a:ext cx="1415106" cy="365125"/>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6CB4BA7C-E416-4C1E-8D14-A33C9ACCAF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0890" y="6374993"/>
            <a:ext cx="837810" cy="359588"/>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0F4BACBA-4873-48D7-8CF6-6F125E691EC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876000" y="6476546"/>
            <a:ext cx="838200" cy="156482"/>
          </a:xfrm>
          <a:prstGeom prst="rect">
            <a:avLst/>
          </a:prstGeom>
        </p:spPr>
      </p:pic>
    </p:spTree>
    <p:extLst>
      <p:ext uri="{BB962C8B-B14F-4D97-AF65-F5344CB8AC3E}">
        <p14:creationId xmlns:p14="http://schemas.microsoft.com/office/powerpoint/2010/main" val="344984458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9ED2F-0AF5-4E08-B337-E9308A08FCDC}"/>
              </a:ext>
            </a:extLst>
          </p:cNvPr>
          <p:cNvSpPr>
            <a:spLocks noGrp="1"/>
          </p:cNvSpPr>
          <p:nvPr>
            <p:ph type="title"/>
          </p:nvPr>
        </p:nvSpPr>
        <p:spPr/>
        <p:txBody>
          <a:bodyPr/>
          <a:lstStyle>
            <a:lvl1pPr>
              <a:defRPr>
                <a:solidFill>
                  <a:srgbClr val="FFC00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6C24795-A3DE-4BEB-8055-FA618258C317}"/>
              </a:ext>
            </a:extLst>
          </p:cNvPr>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95CD55-4770-4B4D-8148-5159EFD5FF5E}"/>
              </a:ext>
            </a:extLst>
          </p:cNvPr>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5C4A941-DEF5-4834-B904-B120A45F49BE}"/>
              </a:ext>
            </a:extLst>
          </p:cNvPr>
          <p:cNvSpPr>
            <a:spLocks noGrp="1"/>
          </p:cNvSpPr>
          <p:nvPr>
            <p:ph type="sldNum" sz="quarter" idx="12"/>
          </p:nvPr>
        </p:nvSpPr>
        <p:spPr>
          <a:xfrm>
            <a:off x="9448800" y="6492875"/>
            <a:ext cx="2743200" cy="365125"/>
          </a:xfrm>
        </p:spPr>
        <p:txBody>
          <a:bodyPr/>
          <a:lstStyle/>
          <a:p>
            <a:fld id="{7E38DFCF-2A6A-428E-A189-2A7A5C36A7D1}" type="slidenum">
              <a:rPr lang="en-US" smtClean="0"/>
              <a:t>‹#›</a:t>
            </a:fld>
            <a:endParaRPr lang="en-US" dirty="0"/>
          </a:p>
        </p:txBody>
      </p:sp>
      <p:pic>
        <p:nvPicPr>
          <p:cNvPr id="9" name="Picture 8" descr="A picture containing drawing&#10;&#10;Description automatically generated">
            <a:extLst>
              <a:ext uri="{FF2B5EF4-FFF2-40B4-BE49-F238E27FC236}">
                <a16:creationId xmlns:a16="http://schemas.microsoft.com/office/drawing/2014/main" id="{FB77C155-EBCC-45F5-A28F-2320E1D8316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44797" y="6372225"/>
            <a:ext cx="1415106" cy="365125"/>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FE6B0EF6-1438-405D-AAB7-06D805E19E0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0890" y="6374993"/>
            <a:ext cx="837810" cy="359588"/>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B4533200-992F-48DF-BFB6-6CB1A3538AD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876000" y="6476546"/>
            <a:ext cx="838200" cy="156482"/>
          </a:xfrm>
          <a:prstGeom prst="rect">
            <a:avLst/>
          </a:prstGeom>
        </p:spPr>
      </p:pic>
    </p:spTree>
    <p:extLst>
      <p:ext uri="{BB962C8B-B14F-4D97-AF65-F5344CB8AC3E}">
        <p14:creationId xmlns:p14="http://schemas.microsoft.com/office/powerpoint/2010/main" val="71923465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6E35B-2ACC-408B-BD5A-36C9600244C6}"/>
              </a:ext>
            </a:extLst>
          </p:cNvPr>
          <p:cNvSpPr>
            <a:spLocks noGrp="1"/>
          </p:cNvSpPr>
          <p:nvPr>
            <p:ph type="title"/>
          </p:nvPr>
        </p:nvSpPr>
        <p:spPr>
          <a:xfrm>
            <a:off x="839788" y="365125"/>
            <a:ext cx="10515600" cy="1325563"/>
          </a:xfrm>
        </p:spPr>
        <p:txBody>
          <a:bodyPr/>
          <a:lstStyle>
            <a:lvl1pPr>
              <a:defRPr>
                <a:solidFill>
                  <a:srgbClr val="FFC000"/>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A1F24B8B-D5AA-4C9E-816D-D79CF95415B4}"/>
              </a:ext>
            </a:extLst>
          </p:cNvPr>
          <p:cNvSpPr>
            <a:spLocks noGrp="1"/>
          </p:cNvSpPr>
          <p:nvPr>
            <p:ph type="body" idx="1"/>
          </p:nvPr>
        </p:nvSpPr>
        <p:spPr>
          <a:xfrm>
            <a:off x="839788" y="1681163"/>
            <a:ext cx="5157787" cy="623887"/>
          </a:xfrm>
        </p:spPr>
        <p:txBody>
          <a:bodyPr anchor="b">
            <a:normAutofit/>
          </a:bodyPr>
          <a:lstStyle>
            <a:lvl1pPr marL="0" indent="0">
              <a:buNone/>
              <a:defRPr sz="28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941A15E-670E-49E7-A902-292EE823B1A4}"/>
              </a:ext>
            </a:extLst>
          </p:cNvPr>
          <p:cNvSpPr>
            <a:spLocks noGrp="1"/>
          </p:cNvSpPr>
          <p:nvPr>
            <p:ph sz="half" idx="2"/>
          </p:nvPr>
        </p:nvSpPr>
        <p:spPr>
          <a:xfrm>
            <a:off x="839788" y="2505075"/>
            <a:ext cx="5157787" cy="3684588"/>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5F53165-A385-4CE7-8B11-8B2D60DBA510}"/>
              </a:ext>
            </a:extLst>
          </p:cNvPr>
          <p:cNvSpPr>
            <a:spLocks noGrp="1"/>
          </p:cNvSpPr>
          <p:nvPr>
            <p:ph type="body" sz="quarter" idx="3"/>
          </p:nvPr>
        </p:nvSpPr>
        <p:spPr>
          <a:xfrm>
            <a:off x="6172200" y="1681163"/>
            <a:ext cx="5183188" cy="623887"/>
          </a:xfrm>
        </p:spPr>
        <p:txBody>
          <a:bodyPr anchor="b">
            <a:normAutofit/>
          </a:bodyPr>
          <a:lstStyle>
            <a:lvl1pPr marL="0" indent="0">
              <a:buNone/>
              <a:defRPr sz="28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4FEBF6-D9CA-4F0E-9A8B-33E1855BF4B3}"/>
              </a:ext>
            </a:extLst>
          </p:cNvPr>
          <p:cNvSpPr>
            <a:spLocks noGrp="1"/>
          </p:cNvSpPr>
          <p:nvPr>
            <p:ph sz="quarter" idx="4"/>
          </p:nvPr>
        </p:nvSpPr>
        <p:spPr>
          <a:xfrm>
            <a:off x="6172200" y="2505075"/>
            <a:ext cx="5183188" cy="3684588"/>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95CAA7E-531D-4ECA-A2C1-DB3B0DB68475}"/>
              </a:ext>
            </a:extLst>
          </p:cNvPr>
          <p:cNvSpPr>
            <a:spLocks noGrp="1"/>
          </p:cNvSpPr>
          <p:nvPr>
            <p:ph type="sldNum" sz="quarter" idx="12"/>
          </p:nvPr>
        </p:nvSpPr>
        <p:spPr>
          <a:xfrm>
            <a:off x="9448800" y="6492875"/>
            <a:ext cx="2743200" cy="365125"/>
          </a:xfrm>
        </p:spPr>
        <p:txBody>
          <a:bodyPr/>
          <a:lstStyle/>
          <a:p>
            <a:fld id="{7E38DFCF-2A6A-428E-A189-2A7A5C36A7D1}" type="slidenum">
              <a:rPr lang="en-US" smtClean="0"/>
              <a:t>‹#›</a:t>
            </a:fld>
            <a:endParaRPr lang="en-US" dirty="0"/>
          </a:p>
        </p:txBody>
      </p:sp>
      <p:pic>
        <p:nvPicPr>
          <p:cNvPr id="11" name="Picture 10" descr="A picture containing drawing&#10;&#10;Description automatically generated">
            <a:extLst>
              <a:ext uri="{FF2B5EF4-FFF2-40B4-BE49-F238E27FC236}">
                <a16:creationId xmlns:a16="http://schemas.microsoft.com/office/drawing/2014/main" id="{0A2A3AFA-25CC-4FE6-A717-59A82064A8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44797" y="6372225"/>
            <a:ext cx="1415106" cy="365125"/>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FDCDFE7F-41E7-4A62-BDEA-B45746A2122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0890" y="6374993"/>
            <a:ext cx="837810" cy="35958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BB14B0E6-9DF0-4CF1-A5A7-CA830665ACE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876000" y="6476546"/>
            <a:ext cx="838200" cy="156482"/>
          </a:xfrm>
          <a:prstGeom prst="rect">
            <a:avLst/>
          </a:prstGeom>
        </p:spPr>
      </p:pic>
    </p:spTree>
    <p:extLst>
      <p:ext uri="{BB962C8B-B14F-4D97-AF65-F5344CB8AC3E}">
        <p14:creationId xmlns:p14="http://schemas.microsoft.com/office/powerpoint/2010/main" val="270376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a:t>Cybersecurity for connected and autonomous vehicles | Considerations and opportunities for growth in Ontario</a:t>
            </a:r>
            <a:endParaRPr lang="en-CA" dirty="0"/>
          </a:p>
        </p:txBody>
      </p:sp>
      <p:sp>
        <p:nvSpPr>
          <p:cNvPr id="7"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pPr/>
              <a:t>‹#›</a:t>
            </a:fld>
            <a:endParaRPr lang="en-CA" dirty="0"/>
          </a:p>
        </p:txBody>
      </p:sp>
      <p:sp>
        <p:nvSpPr>
          <p:cNvPr id="8" name="TextBox 7"/>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CA" sz="650" noProof="0" dirty="0">
                <a:solidFill>
                  <a:schemeClr val="bg1"/>
                </a:solidFill>
              </a:rPr>
              <a:t>© Deloitte LLP and affiliated entities.</a:t>
            </a:r>
          </a:p>
        </p:txBody>
      </p:sp>
    </p:spTree>
    <p:extLst>
      <p:ext uri="{BB962C8B-B14F-4D97-AF65-F5344CB8AC3E}">
        <p14:creationId xmlns:p14="http://schemas.microsoft.com/office/powerpoint/2010/main" val="88688157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a:t>Cybersecurity for connected and autonomous vehicles | Considerations and opportunities for growth in Ontario</a:t>
            </a:r>
            <a:endParaRPr lang="en-CA" dirty="0"/>
          </a:p>
        </p:txBody>
      </p:sp>
      <p:sp>
        <p:nvSpPr>
          <p:cNvPr id="7"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pPr/>
              <a:t>‹#›</a:t>
            </a:fld>
            <a:endParaRPr lang="en-CA" dirty="0"/>
          </a:p>
        </p:txBody>
      </p:sp>
      <p:sp>
        <p:nvSpPr>
          <p:cNvPr id="8" name="TextBox 7"/>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CA" sz="650" noProof="0" dirty="0">
                <a:solidFill>
                  <a:schemeClr val="bg1"/>
                </a:solidFill>
              </a:rPr>
              <a:t>© Deloitte LLP and affiliated entities.</a:t>
            </a:r>
          </a:p>
        </p:txBody>
      </p:sp>
    </p:spTree>
    <p:extLst>
      <p:ext uri="{BB962C8B-B14F-4D97-AF65-F5344CB8AC3E}">
        <p14:creationId xmlns:p14="http://schemas.microsoft.com/office/powerpoint/2010/main" val="183856764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a:t>Cybersecurity for connected and autonomous vehicles | Considerations and opportunities for growth in Ontario</a:t>
            </a:r>
            <a:endParaRPr lang="en-CA" dirty="0"/>
          </a:p>
        </p:txBody>
      </p:sp>
      <p:sp>
        <p:nvSpPr>
          <p:cNvPr id="7"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pPr/>
              <a:t>‹#›</a:t>
            </a:fld>
            <a:endParaRPr lang="en-CA" dirty="0"/>
          </a:p>
        </p:txBody>
      </p:sp>
      <p:sp>
        <p:nvSpPr>
          <p:cNvPr id="8" name="TextBox 7"/>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CA" sz="650" noProof="0" dirty="0">
                <a:solidFill>
                  <a:schemeClr val="bg1"/>
                </a:solidFill>
              </a:rPr>
              <a:t>© Deloitte LLP and affiliated entities.</a:t>
            </a:r>
          </a:p>
        </p:txBody>
      </p:sp>
    </p:spTree>
    <p:extLst>
      <p:ext uri="{BB962C8B-B14F-4D97-AF65-F5344CB8AC3E}">
        <p14:creationId xmlns:p14="http://schemas.microsoft.com/office/powerpoint/2010/main" val="12673754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a:t>Cybersecurity for connected and autonomous vehicles | Considerations and opportunities for growth in Ontario</a:t>
            </a:r>
            <a:endParaRPr lang="en-CA" dirty="0"/>
          </a:p>
        </p:txBody>
      </p:sp>
      <p:sp>
        <p:nvSpPr>
          <p:cNvPr id="7"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pPr/>
              <a:t>‹#›</a:t>
            </a:fld>
            <a:endParaRPr lang="en-CA" dirty="0"/>
          </a:p>
        </p:txBody>
      </p:sp>
      <p:sp>
        <p:nvSpPr>
          <p:cNvPr id="8" name="TextBox 7"/>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CA" sz="650" noProof="0" dirty="0">
                <a:solidFill>
                  <a:schemeClr val="bg1"/>
                </a:solidFill>
              </a:rPr>
              <a:t>© Deloitte LLP and affiliated entities.</a:t>
            </a:r>
          </a:p>
        </p:txBody>
      </p:sp>
    </p:spTree>
    <p:extLst>
      <p:ext uri="{BB962C8B-B14F-4D97-AF65-F5344CB8AC3E}">
        <p14:creationId xmlns:p14="http://schemas.microsoft.com/office/powerpoint/2010/main" val="252248670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69900" y="1590675"/>
            <a:ext cx="9029604" cy="4708525"/>
          </a:xfrm>
          <a:prstGeom prst="rect">
            <a:avLst/>
          </a:prstGeom>
        </p:spPr>
        <p:txBody>
          <a:bodyPr>
            <a:noAutofit/>
          </a:bodyPr>
          <a:lstStyle>
            <a:lvl1pPr>
              <a:spcBef>
                <a:spcPts val="4800"/>
              </a:spcBef>
              <a:defRPr sz="2800">
                <a:solidFill>
                  <a:schemeClr val="tx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3"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4"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2510221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0" y="1665291"/>
            <a:ext cx="9348787" cy="4633910"/>
          </a:xfrm>
          <a:prstGeom prst="rect">
            <a:avLst/>
          </a:prstGeom>
        </p:spPr>
        <p:txBody>
          <a:bodyPr/>
          <a:lstStyle>
            <a:lvl1pPr>
              <a:tabLst>
                <a:tab pos="8972326" algn="r"/>
              </a:tabLst>
              <a:defRPr/>
            </a:lvl1pPr>
            <a:lvl2pPr>
              <a:tabLst>
                <a:tab pos="8972326" algn="r"/>
              </a:tabLst>
              <a:defRPr/>
            </a:lvl2pPr>
            <a:lvl3pPr>
              <a:tabLst>
                <a:tab pos="8972326" algn="r"/>
              </a:tabLst>
              <a:defRPr/>
            </a:lvl3pPr>
            <a:lvl4pPr>
              <a:tabLst>
                <a:tab pos="8972326" algn="r"/>
              </a:tabLst>
              <a:defRPr/>
            </a:lvl4pPr>
            <a:lvl5pPr>
              <a:tabLst>
                <a:tab pos="6705432" algn="r"/>
              </a:tabLst>
              <a:defRPr baseline="0"/>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23651087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5604867" y="1700213"/>
            <a:ext cx="6117233" cy="4598988"/>
          </a:xfrm>
        </p:spPr>
        <p:txBody>
          <a:bodyPr/>
          <a:lstStyle/>
          <a:p>
            <a:r>
              <a:rPr lang="en-US" noProof="0" dirty="0"/>
              <a:t>Click icon to add picture</a:t>
            </a:r>
            <a:endParaRPr lang="en-CA" noProof="0" dirty="0"/>
          </a:p>
        </p:txBody>
      </p:sp>
      <p:sp>
        <p:nvSpPr>
          <p:cNvPr id="6" name="Content Placeholder 3"/>
          <p:cNvSpPr>
            <a:spLocks noGrp="1"/>
          </p:cNvSpPr>
          <p:nvPr>
            <p:ph sz="quarter" idx="10"/>
          </p:nvPr>
        </p:nvSpPr>
        <p:spPr>
          <a:xfrm>
            <a:off x="469900" y="1665290"/>
            <a:ext cx="4333663" cy="4633911"/>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10"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46397904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0"/>
            <a:ext cx="11252200" cy="4633911"/>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CA" noProof="0" dirty="0"/>
          </a:p>
        </p:txBody>
      </p:sp>
      <p:sp>
        <p:nvSpPr>
          <p:cNvPr id="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7"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388109111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CA" noProof="0" dirty="0"/>
          </a:p>
        </p:txBody>
      </p:sp>
      <p:sp>
        <p:nvSpPr>
          <p:cNvPr id="8" name="Text Placeholder 18"/>
          <p:cNvSpPr>
            <a:spLocks noGrp="1"/>
          </p:cNvSpPr>
          <p:nvPr>
            <p:ph idx="1"/>
          </p:nvPr>
        </p:nvSpPr>
        <p:spPr>
          <a:xfrm>
            <a:off x="469900" y="1665818"/>
            <a:ext cx="11252200" cy="4633383"/>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5"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6"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327264712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CA" noProof="0" dirty="0"/>
              <a:t>Click to edit Master title style</a:t>
            </a:r>
          </a:p>
          <a:p>
            <a:pPr lvl="1"/>
            <a:r>
              <a:rPr lang="en-CA" noProof="0" dirty="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19" name="Group 18"/>
          <p:cNvGrpSpPr>
            <a:grpSpLocks noChangeAspect="1"/>
          </p:cNvGrpSpPr>
          <p:nvPr userDrawn="1"/>
        </p:nvGrpSpPr>
        <p:grpSpPr>
          <a:xfrm>
            <a:off x="475325" y="457200"/>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gr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dirty="0"/>
              <a:t>Click icon to add picture</a:t>
            </a:r>
            <a:endParaRPr lang="en-CA" noProof="0" dirty="0"/>
          </a:p>
        </p:txBody>
      </p:sp>
    </p:spTree>
    <p:extLst>
      <p:ext uri="{BB962C8B-B14F-4D97-AF65-F5344CB8AC3E}">
        <p14:creationId xmlns:p14="http://schemas.microsoft.com/office/powerpoint/2010/main" val="2783079461"/>
      </p:ext>
    </p:extLst>
  </p:cSld>
  <p:clrMapOvr>
    <a:masterClrMapping/>
  </p:clrMapOvr>
  <p:transition>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469900" y="1676402"/>
            <a:ext cx="11252200" cy="4622799"/>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9"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41277893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4581"/>
            <a:ext cx="11252200" cy="3928209"/>
          </a:xfrm>
          <a:prstGeom prst="rect">
            <a:avLst/>
          </a:prstGeom>
        </p:spPr>
        <p:txBody>
          <a:bodyPr/>
          <a:lstStyle/>
          <a:p>
            <a:r>
              <a:rPr lang="en-US" noProof="0" dirty="0"/>
              <a:t>Click icon to add chart</a:t>
            </a:r>
            <a:endParaRPr lang="en-CA" noProof="0" dirty="0"/>
          </a:p>
        </p:txBody>
      </p:sp>
      <p:sp>
        <p:nvSpPr>
          <p:cNvPr id="18" name="Text Placeholder 8"/>
          <p:cNvSpPr>
            <a:spLocks noGrp="1"/>
          </p:cNvSpPr>
          <p:nvPr>
            <p:ph type="body" sz="quarter" idx="18"/>
          </p:nvPr>
        </p:nvSpPr>
        <p:spPr>
          <a:xfrm>
            <a:off x="468000" y="1659816"/>
            <a:ext cx="11252200" cy="357187"/>
          </a:xfrm>
        </p:spPr>
        <p:txBody>
          <a:bodyPr/>
          <a:lstStyle/>
          <a:p>
            <a:pPr lvl="0"/>
            <a:r>
              <a:rPr lang="en-US" noProof="0"/>
              <a:t>Edit Master text styles</a:t>
            </a:r>
          </a:p>
        </p:txBody>
      </p:sp>
      <p:sp>
        <p:nvSpPr>
          <p:cNvPr id="19"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a:t>Edit Master text styles</a:t>
            </a:r>
          </a:p>
        </p:txBody>
      </p:sp>
      <p:sp>
        <p:nvSpPr>
          <p:cNvPr id="7"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8"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CA" noProof="0" dirty="0"/>
          </a:p>
        </p:txBody>
      </p:sp>
      <p:sp>
        <p:nvSpPr>
          <p:cNvPr id="9"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10"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182970294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1999"/>
            <a:ext cx="3600000" cy="3930791"/>
          </a:xfrm>
          <a:prstGeom prst="rect">
            <a:avLst/>
          </a:prstGeom>
        </p:spPr>
        <p:txBody>
          <a:bodyPr/>
          <a:lstStyle/>
          <a:p>
            <a:r>
              <a:rPr lang="en-US" noProof="0" dirty="0"/>
              <a:t>Click icon to add chart</a:t>
            </a:r>
            <a:endParaRPr lang="en-CA" noProof="0" dirty="0"/>
          </a:p>
        </p:txBody>
      </p:sp>
      <p:sp>
        <p:nvSpPr>
          <p:cNvPr id="18" name="Text Placeholder 8"/>
          <p:cNvSpPr>
            <a:spLocks noGrp="1"/>
          </p:cNvSpPr>
          <p:nvPr>
            <p:ph type="body" sz="quarter" idx="18"/>
          </p:nvPr>
        </p:nvSpPr>
        <p:spPr>
          <a:xfrm>
            <a:off x="468000" y="1665289"/>
            <a:ext cx="3600000" cy="392112"/>
          </a:xfrm>
        </p:spPr>
        <p:txBody>
          <a:bodyPr/>
          <a:lstStyle/>
          <a:p>
            <a:pPr lvl="0"/>
            <a:r>
              <a:rPr lang="en-US" noProof="0"/>
              <a:t>Edit Master text styles</a:t>
            </a:r>
          </a:p>
        </p:txBody>
      </p:sp>
      <p:sp>
        <p:nvSpPr>
          <p:cNvPr id="7" name="Chart Placeholder 3"/>
          <p:cNvSpPr>
            <a:spLocks noGrp="1"/>
          </p:cNvSpPr>
          <p:nvPr>
            <p:ph type="chart" sz="quarter" idx="19"/>
          </p:nvPr>
        </p:nvSpPr>
        <p:spPr>
          <a:xfrm>
            <a:off x="4296000" y="2051998"/>
            <a:ext cx="3600000" cy="3930791"/>
          </a:xfrm>
          <a:prstGeom prst="rect">
            <a:avLst/>
          </a:prstGeom>
        </p:spPr>
        <p:txBody>
          <a:bodyPr/>
          <a:lstStyle/>
          <a:p>
            <a:r>
              <a:rPr lang="en-US" noProof="0" dirty="0"/>
              <a:t>Click icon to add chart</a:t>
            </a:r>
            <a:endParaRPr lang="en-CA" noProof="0" dirty="0"/>
          </a:p>
        </p:txBody>
      </p:sp>
      <p:sp>
        <p:nvSpPr>
          <p:cNvPr id="8" name="Text Placeholder 8"/>
          <p:cNvSpPr>
            <a:spLocks noGrp="1"/>
          </p:cNvSpPr>
          <p:nvPr>
            <p:ph type="body" sz="quarter" idx="20"/>
          </p:nvPr>
        </p:nvSpPr>
        <p:spPr>
          <a:xfrm>
            <a:off x="4296003" y="1665288"/>
            <a:ext cx="3600000" cy="392112"/>
          </a:xfrm>
        </p:spPr>
        <p:txBody>
          <a:bodyPr/>
          <a:lstStyle/>
          <a:p>
            <a:pPr lvl="0"/>
            <a:r>
              <a:rPr lang="en-US" noProof="0"/>
              <a:t>Edit Master text styles</a:t>
            </a:r>
          </a:p>
        </p:txBody>
      </p:sp>
      <p:sp>
        <p:nvSpPr>
          <p:cNvPr id="9" name="Chart Placeholder 3"/>
          <p:cNvSpPr>
            <a:spLocks noGrp="1"/>
          </p:cNvSpPr>
          <p:nvPr>
            <p:ph type="chart" sz="quarter" idx="21"/>
          </p:nvPr>
        </p:nvSpPr>
        <p:spPr>
          <a:xfrm>
            <a:off x="8086960" y="2051999"/>
            <a:ext cx="3600000" cy="3930791"/>
          </a:xfrm>
          <a:prstGeom prst="rect">
            <a:avLst/>
          </a:prstGeom>
        </p:spPr>
        <p:txBody>
          <a:bodyPr/>
          <a:lstStyle/>
          <a:p>
            <a:r>
              <a:rPr lang="en-US" noProof="0" dirty="0"/>
              <a:t>Click icon to add chart</a:t>
            </a:r>
            <a:endParaRPr lang="en-CA" noProof="0" dirty="0"/>
          </a:p>
        </p:txBody>
      </p:sp>
      <p:sp>
        <p:nvSpPr>
          <p:cNvPr id="10" name="Text Placeholder 8"/>
          <p:cNvSpPr>
            <a:spLocks noGrp="1"/>
          </p:cNvSpPr>
          <p:nvPr>
            <p:ph type="body" sz="quarter" idx="22"/>
          </p:nvPr>
        </p:nvSpPr>
        <p:spPr>
          <a:xfrm>
            <a:off x="8086959" y="1659145"/>
            <a:ext cx="3600000" cy="398256"/>
          </a:xfrm>
        </p:spPr>
        <p:txBody>
          <a:bodyPr/>
          <a:lstStyle/>
          <a:p>
            <a:pPr lvl="0"/>
            <a:r>
              <a:rPr lang="en-US" noProof="0"/>
              <a:t>Edit Master text styles</a:t>
            </a:r>
          </a:p>
        </p:txBody>
      </p:sp>
      <p:sp>
        <p:nvSpPr>
          <p:cNvPr id="11"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a:t>Edit Master text styles</a:t>
            </a:r>
          </a:p>
        </p:txBody>
      </p:sp>
      <p:sp>
        <p:nvSpPr>
          <p:cNvPr id="13"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14" name="Title Placeholder 1"/>
          <p:cNvSpPr>
            <a:spLocks noGrp="1"/>
          </p:cNvSpPr>
          <p:nvPr>
            <p:ph type="title"/>
          </p:nvPr>
        </p:nvSpPr>
        <p:spPr>
          <a:xfrm>
            <a:off x="469900" y="402586"/>
            <a:ext cx="11252200" cy="3341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CA" noProof="0" dirty="0"/>
          </a:p>
        </p:txBody>
      </p:sp>
      <p:sp>
        <p:nvSpPr>
          <p:cNvPr id="12"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15"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221508164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468000" y="1665288"/>
            <a:ext cx="5328000" cy="4622507"/>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15" name="Content Placeholder 3"/>
          <p:cNvSpPr>
            <a:spLocks noGrp="1"/>
          </p:cNvSpPr>
          <p:nvPr>
            <p:ph sz="quarter" idx="20"/>
          </p:nvPr>
        </p:nvSpPr>
        <p:spPr>
          <a:xfrm>
            <a:off x="6394100" y="1656000"/>
            <a:ext cx="5328000" cy="4631795"/>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CA" noProof="0" dirty="0"/>
          </a:p>
        </p:txBody>
      </p:sp>
      <p:sp>
        <p:nvSpPr>
          <p:cNvPr id="8"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9"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184289120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4699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13" name="Content Placeholder 3"/>
          <p:cNvSpPr>
            <a:spLocks noGrp="1"/>
          </p:cNvSpPr>
          <p:nvPr>
            <p:ph sz="quarter" idx="20"/>
          </p:nvPr>
        </p:nvSpPr>
        <p:spPr>
          <a:xfrm>
            <a:off x="63941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103103631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469900" y="1665288"/>
            <a:ext cx="5480400" cy="4317502"/>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3" name="Chart Placeholder 2"/>
          <p:cNvSpPr>
            <a:spLocks noGrp="1"/>
          </p:cNvSpPr>
          <p:nvPr>
            <p:ph type="chart" sz="quarter" idx="21"/>
          </p:nvPr>
        </p:nvSpPr>
        <p:spPr>
          <a:xfrm>
            <a:off x="6239584" y="2125013"/>
            <a:ext cx="5482516" cy="3857777"/>
          </a:xfrm>
        </p:spPr>
        <p:txBody>
          <a:bodyPr>
            <a:noAutofit/>
          </a:bodyPr>
          <a:lstStyle/>
          <a:p>
            <a:r>
              <a:rPr lang="en-US" noProof="0" dirty="0"/>
              <a:t>Click icon to add chart</a:t>
            </a:r>
            <a:endParaRPr lang="en-CA" noProof="0" dirty="0"/>
          </a:p>
        </p:txBody>
      </p:sp>
      <p:sp>
        <p:nvSpPr>
          <p:cNvPr id="6" name="Text Placeholder 5"/>
          <p:cNvSpPr>
            <a:spLocks noGrp="1"/>
          </p:cNvSpPr>
          <p:nvPr>
            <p:ph type="body" sz="quarter" idx="22"/>
          </p:nvPr>
        </p:nvSpPr>
        <p:spPr>
          <a:xfrm>
            <a:off x="6239584" y="1655763"/>
            <a:ext cx="5482516" cy="420687"/>
          </a:xfrm>
        </p:spPr>
        <p:txBody>
          <a:bodyPr>
            <a:noAutofit/>
          </a:bodyPr>
          <a:lstStyle/>
          <a:p>
            <a:pPr lvl="0"/>
            <a:r>
              <a:rPr lang="en-US" noProof="0"/>
              <a:t>Edit Master text styles</a:t>
            </a:r>
          </a:p>
        </p:txBody>
      </p:sp>
      <p:sp>
        <p:nvSpPr>
          <p:cNvPr id="9"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a:t>Edit Master text styles</a:t>
            </a:r>
          </a:p>
        </p:txBody>
      </p:sp>
      <p:sp>
        <p:nvSpPr>
          <p:cNvPr id="12"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CA" noProof="0" dirty="0"/>
          </a:p>
        </p:txBody>
      </p:sp>
      <p:sp>
        <p:nvSpPr>
          <p:cNvPr id="8"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11"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217946623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239584" y="2125013"/>
            <a:ext cx="5482516" cy="3857777"/>
          </a:xfrm>
        </p:spPr>
        <p:txBody>
          <a:bodyPr>
            <a:noAutofit/>
          </a:bodyPr>
          <a:lstStyle/>
          <a:p>
            <a:r>
              <a:rPr lang="en-US" noProof="0" dirty="0"/>
              <a:t>Click icon to add chart</a:t>
            </a:r>
            <a:endParaRPr lang="en-CA" noProof="0" dirty="0"/>
          </a:p>
        </p:txBody>
      </p:sp>
      <p:sp>
        <p:nvSpPr>
          <p:cNvPr id="6" name="Text Placeholder 5"/>
          <p:cNvSpPr>
            <a:spLocks noGrp="1"/>
          </p:cNvSpPr>
          <p:nvPr>
            <p:ph type="body" sz="quarter" idx="22"/>
          </p:nvPr>
        </p:nvSpPr>
        <p:spPr>
          <a:xfrm>
            <a:off x="6239585" y="1654028"/>
            <a:ext cx="5482516" cy="420687"/>
          </a:xfrm>
        </p:spPr>
        <p:txBody>
          <a:bodyPr>
            <a:noAutofit/>
          </a:bodyPr>
          <a:lstStyle/>
          <a:p>
            <a:pPr lvl="0"/>
            <a:r>
              <a:rPr lang="en-US" noProof="0"/>
              <a:t>Edit Master text styles</a:t>
            </a:r>
          </a:p>
        </p:txBody>
      </p:sp>
      <p:sp>
        <p:nvSpPr>
          <p:cNvPr id="9" name="Chart Placeholder 2"/>
          <p:cNvSpPr>
            <a:spLocks noGrp="1"/>
          </p:cNvSpPr>
          <p:nvPr>
            <p:ph type="chart" sz="quarter" idx="24"/>
          </p:nvPr>
        </p:nvSpPr>
        <p:spPr>
          <a:xfrm>
            <a:off x="469900" y="2125013"/>
            <a:ext cx="5482517" cy="3857777"/>
          </a:xfrm>
        </p:spPr>
        <p:txBody>
          <a:bodyPr>
            <a:noAutofit/>
          </a:bodyPr>
          <a:lstStyle/>
          <a:p>
            <a:r>
              <a:rPr lang="en-US" noProof="0" dirty="0"/>
              <a:t>Click icon to add chart</a:t>
            </a:r>
            <a:endParaRPr lang="en-CA" noProof="0" dirty="0"/>
          </a:p>
        </p:txBody>
      </p:sp>
      <p:sp>
        <p:nvSpPr>
          <p:cNvPr id="12" name="Text Placeholder 5"/>
          <p:cNvSpPr>
            <a:spLocks noGrp="1"/>
          </p:cNvSpPr>
          <p:nvPr>
            <p:ph type="body" sz="quarter" idx="25"/>
          </p:nvPr>
        </p:nvSpPr>
        <p:spPr>
          <a:xfrm>
            <a:off x="469898" y="1665288"/>
            <a:ext cx="5482517" cy="409427"/>
          </a:xfrm>
        </p:spPr>
        <p:txBody>
          <a:bodyPr>
            <a:noAutofit/>
          </a:bodyPr>
          <a:lstStyle/>
          <a:p>
            <a:pPr lvl="0"/>
            <a:r>
              <a:rPr lang="en-US" noProof="0"/>
              <a:t>Edit Master text styles</a:t>
            </a:r>
          </a:p>
        </p:txBody>
      </p:sp>
      <p:sp>
        <p:nvSpPr>
          <p:cNvPr id="14"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a:t>Edit Master text styles</a:t>
            </a:r>
          </a:p>
        </p:txBody>
      </p:sp>
      <p:sp>
        <p:nvSpPr>
          <p:cNvPr id="1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1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CA" noProof="0" dirty="0"/>
          </a:p>
        </p:txBody>
      </p:sp>
      <p:sp>
        <p:nvSpPr>
          <p:cNvPr id="10"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11"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120028567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469900" y="1665289"/>
            <a:ext cx="4431857" cy="4633913"/>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8" name="Content Placeholder 3"/>
          <p:cNvSpPr>
            <a:spLocks noGrp="1"/>
          </p:cNvSpPr>
          <p:nvPr>
            <p:ph sz="quarter" idx="16"/>
          </p:nvPr>
        </p:nvSpPr>
        <p:spPr>
          <a:xfrm>
            <a:off x="5482100" y="1700213"/>
            <a:ext cx="6240000" cy="4598989"/>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11"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9"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189027477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455116" y="1626099"/>
            <a:ext cx="4266983" cy="4673101"/>
          </a:xfrm>
          <a:prstGeom prst="rect">
            <a:avLst/>
          </a:prstGeom>
        </p:spPr>
        <p:txBody>
          <a:bodyPr>
            <a:noAutofit/>
          </a:bodyPr>
          <a:lstStyle>
            <a:lvl1pPr>
              <a:tabLst>
                <a:tab pos="6705432" algn="r"/>
              </a:tabLst>
              <a:defRPr sz="24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p:txBody>
      </p:sp>
      <p:sp>
        <p:nvSpPr>
          <p:cNvPr id="8" name="Content Placeholder 3"/>
          <p:cNvSpPr>
            <a:spLocks noGrp="1"/>
          </p:cNvSpPr>
          <p:nvPr>
            <p:ph sz="quarter" idx="16"/>
          </p:nvPr>
        </p:nvSpPr>
        <p:spPr>
          <a:xfrm>
            <a:off x="469900" y="1665288"/>
            <a:ext cx="6660866" cy="4633913"/>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11"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9"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98019857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488742" y="1700213"/>
            <a:ext cx="2664000" cy="1260000"/>
          </a:xfrm>
        </p:spPr>
        <p:txBody>
          <a:bodyPr lIns="0" tIns="0" rIns="0" bIns="0">
            <a:noAutofit/>
          </a:bodyPr>
          <a:lstStyle/>
          <a:p>
            <a:r>
              <a:rPr lang="en-US" noProof="0" dirty="0"/>
              <a:t>Click icon to add picture</a:t>
            </a:r>
            <a:endParaRPr lang="en-CA" noProof="0" dirty="0"/>
          </a:p>
        </p:txBody>
      </p:sp>
      <p:sp>
        <p:nvSpPr>
          <p:cNvPr id="5" name="Picture Placeholder 6"/>
          <p:cNvSpPr>
            <a:spLocks noGrp="1"/>
          </p:cNvSpPr>
          <p:nvPr>
            <p:ph type="pic" sz="quarter" idx="14"/>
          </p:nvPr>
        </p:nvSpPr>
        <p:spPr>
          <a:xfrm>
            <a:off x="3341040" y="1700212"/>
            <a:ext cx="2664000" cy="1260000"/>
          </a:xfrm>
        </p:spPr>
        <p:txBody>
          <a:bodyPr lIns="0" tIns="0" rIns="0" bIns="0">
            <a:noAutofit/>
          </a:bodyPr>
          <a:lstStyle/>
          <a:p>
            <a:r>
              <a:rPr lang="en-US" noProof="0" dirty="0"/>
              <a:t>Click icon to add picture</a:t>
            </a:r>
            <a:endParaRPr lang="en-CA" noProof="0" dirty="0"/>
          </a:p>
        </p:txBody>
      </p:sp>
      <p:sp>
        <p:nvSpPr>
          <p:cNvPr id="6" name="Picture Placeholder 6"/>
          <p:cNvSpPr>
            <a:spLocks noGrp="1"/>
          </p:cNvSpPr>
          <p:nvPr>
            <p:ph type="pic" sz="quarter" idx="15"/>
          </p:nvPr>
        </p:nvSpPr>
        <p:spPr>
          <a:xfrm>
            <a:off x="6193338" y="1700212"/>
            <a:ext cx="2664000" cy="1260000"/>
          </a:xfrm>
        </p:spPr>
        <p:txBody>
          <a:bodyPr lIns="0" tIns="0" rIns="0" bIns="0">
            <a:noAutofit/>
          </a:bodyPr>
          <a:lstStyle/>
          <a:p>
            <a:r>
              <a:rPr lang="en-US" noProof="0" dirty="0"/>
              <a:t>Click icon to add picture</a:t>
            </a:r>
            <a:endParaRPr lang="en-CA" noProof="0" dirty="0"/>
          </a:p>
        </p:txBody>
      </p:sp>
      <p:sp>
        <p:nvSpPr>
          <p:cNvPr id="7" name="Picture Placeholder 6"/>
          <p:cNvSpPr>
            <a:spLocks noGrp="1"/>
          </p:cNvSpPr>
          <p:nvPr>
            <p:ph type="pic" sz="quarter" idx="16"/>
          </p:nvPr>
        </p:nvSpPr>
        <p:spPr>
          <a:xfrm>
            <a:off x="9045636" y="1700212"/>
            <a:ext cx="2664000" cy="1260000"/>
          </a:xfrm>
        </p:spPr>
        <p:txBody>
          <a:bodyPr lIns="0" tIns="0" rIns="0" bIns="0">
            <a:noAutofit/>
          </a:bodyPr>
          <a:lstStyle/>
          <a:p>
            <a:r>
              <a:rPr lang="en-US" noProof="0" dirty="0"/>
              <a:t>Click icon to add picture</a:t>
            </a:r>
            <a:endParaRPr lang="en-CA" noProof="0" dirty="0"/>
          </a:p>
        </p:txBody>
      </p:sp>
      <p:sp>
        <p:nvSpPr>
          <p:cNvPr id="9" name="Text Placeholder 8"/>
          <p:cNvSpPr>
            <a:spLocks noGrp="1"/>
          </p:cNvSpPr>
          <p:nvPr>
            <p:ph type="body" sz="quarter" idx="17"/>
          </p:nvPr>
        </p:nvSpPr>
        <p:spPr>
          <a:xfrm>
            <a:off x="482363" y="307657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10" name="Text Placeholder 8"/>
          <p:cNvSpPr>
            <a:spLocks noGrp="1"/>
          </p:cNvSpPr>
          <p:nvPr>
            <p:ph type="body" sz="quarter" idx="18"/>
          </p:nvPr>
        </p:nvSpPr>
        <p:spPr>
          <a:xfrm>
            <a:off x="6207211"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11" name="Text Placeholder 8"/>
          <p:cNvSpPr>
            <a:spLocks noGrp="1"/>
          </p:cNvSpPr>
          <p:nvPr>
            <p:ph type="body" sz="quarter" idx="19"/>
          </p:nvPr>
        </p:nvSpPr>
        <p:spPr>
          <a:xfrm>
            <a:off x="3344787" y="307657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12" name="Text Placeholder 8"/>
          <p:cNvSpPr>
            <a:spLocks noGrp="1"/>
          </p:cNvSpPr>
          <p:nvPr>
            <p:ph type="body" sz="quarter" idx="20"/>
          </p:nvPr>
        </p:nvSpPr>
        <p:spPr>
          <a:xfrm>
            <a:off x="9069636"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14" name="Text Placeholder 8"/>
          <p:cNvSpPr>
            <a:spLocks noGrp="1"/>
          </p:cNvSpPr>
          <p:nvPr>
            <p:ph type="body" sz="quarter" idx="21"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1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CA" noProof="0" dirty="0"/>
          </a:p>
        </p:txBody>
      </p:sp>
      <p:sp>
        <p:nvSpPr>
          <p:cNvPr id="13"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16"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393032526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0150" y="153045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CA" noProof="0" dirty="0"/>
          </a:p>
        </p:txBody>
      </p:sp>
      <p:sp>
        <p:nvSpPr>
          <p:cNvPr id="3" name="Subtitle 2"/>
          <p:cNvSpPr>
            <a:spLocks noGrp="1"/>
          </p:cNvSpPr>
          <p:nvPr>
            <p:ph type="subTitle" idx="1"/>
          </p:nvPr>
        </p:nvSpPr>
        <p:spPr bwMode="gray">
          <a:xfrm>
            <a:off x="475200" y="5845180"/>
            <a:ext cx="559201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subtitle style</a:t>
            </a:r>
            <a:endParaRPr lang="en-CA" noProof="0" dirty="0"/>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16" name="Group 15"/>
          <p:cNvGrpSpPr>
            <a:grpSpLocks noChangeAspect="1"/>
          </p:cNvGrpSpPr>
          <p:nvPr userDrawn="1"/>
        </p:nvGrpSpPr>
        <p:grpSpPr>
          <a:xfrm>
            <a:off x="469900" y="457761"/>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19"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0"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1"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grpSp>
    </p:spTree>
    <p:extLst>
      <p:ext uri="{BB962C8B-B14F-4D97-AF65-F5344CB8AC3E}">
        <p14:creationId xmlns:p14="http://schemas.microsoft.com/office/powerpoint/2010/main" val="121222021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4" name="Rectangle 3"/>
          <p:cNvSpPr/>
          <p:nvPr userDrawn="1"/>
        </p:nvSpPr>
        <p:spPr>
          <a:xfrm>
            <a:off x="47678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noProof="0" dirty="0">
              <a:solidFill>
                <a:schemeClr val="bg1"/>
              </a:solidFill>
            </a:endParaRPr>
          </a:p>
        </p:txBody>
      </p:sp>
      <p:sp>
        <p:nvSpPr>
          <p:cNvPr id="5" name="Rectangle 4"/>
          <p:cNvSpPr/>
          <p:nvPr userDrawn="1"/>
        </p:nvSpPr>
        <p:spPr>
          <a:xfrm>
            <a:off x="618490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noProof="0" dirty="0">
              <a:solidFill>
                <a:schemeClr val="bg1"/>
              </a:solidFill>
            </a:endParaRPr>
          </a:p>
        </p:txBody>
      </p:sp>
      <p:sp>
        <p:nvSpPr>
          <p:cNvPr id="6" name="Rectangle 5"/>
          <p:cNvSpPr/>
          <p:nvPr userDrawn="1"/>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noProof="0" dirty="0">
              <a:solidFill>
                <a:schemeClr val="bg1"/>
              </a:solidFill>
            </a:endParaRPr>
          </a:p>
        </p:txBody>
      </p:sp>
      <p:sp>
        <p:nvSpPr>
          <p:cNvPr id="7" name="Rectangle 6"/>
          <p:cNvSpPr/>
          <p:nvPr userDrawn="1"/>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noProof="0" dirty="0">
              <a:solidFill>
                <a:schemeClr val="bg1"/>
              </a:solidFill>
            </a:endParaRPr>
          </a:p>
        </p:txBody>
      </p:sp>
      <p:sp>
        <p:nvSpPr>
          <p:cNvPr id="8" name="Picture Placeholder 11"/>
          <p:cNvSpPr>
            <a:spLocks noGrp="1"/>
          </p:cNvSpPr>
          <p:nvPr>
            <p:ph type="pic" sz="quarter" idx="25"/>
          </p:nvPr>
        </p:nvSpPr>
        <p:spPr>
          <a:xfrm>
            <a:off x="476780" y="1880213"/>
            <a:ext cx="2116800" cy="1591200"/>
          </a:xfrm>
        </p:spPr>
        <p:txBody>
          <a:bodyPr/>
          <a:lstStyle>
            <a:lvl1pPr algn="ctr">
              <a:defRPr/>
            </a:lvl1pPr>
          </a:lstStyle>
          <a:p>
            <a:r>
              <a:rPr lang="en-US" noProof="0" dirty="0"/>
              <a:t>Click icon to add picture</a:t>
            </a:r>
            <a:endParaRPr lang="en-CA" noProof="0" dirty="0"/>
          </a:p>
        </p:txBody>
      </p:sp>
      <p:sp>
        <p:nvSpPr>
          <p:cNvPr id="9" name="Picture Placeholder 11"/>
          <p:cNvSpPr>
            <a:spLocks noGrp="1"/>
          </p:cNvSpPr>
          <p:nvPr>
            <p:ph type="pic" sz="quarter" idx="27"/>
          </p:nvPr>
        </p:nvSpPr>
        <p:spPr>
          <a:xfrm>
            <a:off x="6204097" y="1880212"/>
            <a:ext cx="2116800" cy="1591200"/>
          </a:xfrm>
        </p:spPr>
        <p:txBody>
          <a:bodyPr/>
          <a:lstStyle>
            <a:lvl1pPr algn="ctr">
              <a:defRPr/>
            </a:lvl1pPr>
          </a:lstStyle>
          <a:p>
            <a:r>
              <a:rPr lang="en-US" noProof="0" dirty="0"/>
              <a:t>Click icon to add picture</a:t>
            </a:r>
            <a:endParaRPr lang="en-CA" noProof="0" dirty="0"/>
          </a:p>
        </p:txBody>
      </p:sp>
      <p:sp>
        <p:nvSpPr>
          <p:cNvPr id="10" name="Picture Placeholder 11"/>
          <p:cNvSpPr>
            <a:spLocks noGrp="1"/>
          </p:cNvSpPr>
          <p:nvPr>
            <p:ph type="pic" sz="quarter" idx="29"/>
          </p:nvPr>
        </p:nvSpPr>
        <p:spPr>
          <a:xfrm>
            <a:off x="481779" y="4256211"/>
            <a:ext cx="2116800" cy="1591200"/>
          </a:xfrm>
        </p:spPr>
        <p:txBody>
          <a:bodyPr/>
          <a:lstStyle>
            <a:lvl1pPr algn="ctr">
              <a:defRPr/>
            </a:lvl1pPr>
          </a:lstStyle>
          <a:p>
            <a:r>
              <a:rPr lang="en-US" noProof="0" dirty="0"/>
              <a:t>Click icon to add picture</a:t>
            </a:r>
            <a:endParaRPr lang="en-CA" noProof="0" dirty="0"/>
          </a:p>
        </p:txBody>
      </p:sp>
      <p:sp>
        <p:nvSpPr>
          <p:cNvPr id="11" name="Picture Placeholder 11"/>
          <p:cNvSpPr>
            <a:spLocks noGrp="1"/>
          </p:cNvSpPr>
          <p:nvPr>
            <p:ph type="pic" sz="quarter" idx="31"/>
          </p:nvPr>
        </p:nvSpPr>
        <p:spPr>
          <a:xfrm>
            <a:off x="6204097" y="4256211"/>
            <a:ext cx="2116800" cy="1591200"/>
          </a:xfrm>
        </p:spPr>
        <p:txBody>
          <a:bodyPr/>
          <a:lstStyle>
            <a:lvl1pPr algn="ctr">
              <a:defRPr/>
            </a:lvl1pPr>
          </a:lstStyle>
          <a:p>
            <a:r>
              <a:rPr lang="en-US" noProof="0" dirty="0"/>
              <a:t>Click icon to add picture</a:t>
            </a:r>
            <a:endParaRPr lang="en-CA" noProof="0" dirty="0"/>
          </a:p>
        </p:txBody>
      </p:sp>
      <p:sp>
        <p:nvSpPr>
          <p:cNvPr id="13" name="Text Placeholder 12"/>
          <p:cNvSpPr>
            <a:spLocks noGrp="1"/>
          </p:cNvSpPr>
          <p:nvPr>
            <p:ph type="body" sz="quarter" idx="32"/>
          </p:nvPr>
        </p:nvSpPr>
        <p:spPr>
          <a:xfrm>
            <a:off x="2840780" y="1880213"/>
            <a:ext cx="31728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4" name="Text Placeholder 12"/>
          <p:cNvSpPr>
            <a:spLocks noGrp="1"/>
          </p:cNvSpPr>
          <p:nvPr>
            <p:ph type="body" sz="quarter" idx="33"/>
          </p:nvPr>
        </p:nvSpPr>
        <p:spPr>
          <a:xfrm>
            <a:off x="8550676" y="1880213"/>
            <a:ext cx="3171024"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5" name="Text Placeholder 12"/>
          <p:cNvSpPr>
            <a:spLocks noGrp="1"/>
          </p:cNvSpPr>
          <p:nvPr>
            <p:ph type="body" sz="quarter" idx="34"/>
          </p:nvPr>
        </p:nvSpPr>
        <p:spPr>
          <a:xfrm>
            <a:off x="2802551" y="4256213"/>
            <a:ext cx="31728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6" name="Text Placeholder 12"/>
          <p:cNvSpPr>
            <a:spLocks noGrp="1"/>
          </p:cNvSpPr>
          <p:nvPr>
            <p:ph type="body" sz="quarter" idx="35"/>
          </p:nvPr>
        </p:nvSpPr>
        <p:spPr>
          <a:xfrm>
            <a:off x="8548900" y="4256212"/>
            <a:ext cx="31728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1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CA" noProof="0" dirty="0"/>
          </a:p>
        </p:txBody>
      </p:sp>
      <p:sp>
        <p:nvSpPr>
          <p:cNvPr id="1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20"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370504324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469900" y="1700213"/>
            <a:ext cx="3627438" cy="2052830"/>
          </a:xfrm>
        </p:spPr>
        <p:txBody>
          <a:bodyPr/>
          <a:lstStyle/>
          <a:p>
            <a:r>
              <a:rPr lang="en-US" noProof="0" dirty="0"/>
              <a:t>Click icon to add picture</a:t>
            </a:r>
            <a:endParaRPr lang="en-CA" noProof="0" dirty="0"/>
          </a:p>
        </p:txBody>
      </p:sp>
      <p:sp>
        <p:nvSpPr>
          <p:cNvPr id="5" name="Picture Placeholder 7"/>
          <p:cNvSpPr>
            <a:spLocks noGrp="1"/>
          </p:cNvSpPr>
          <p:nvPr>
            <p:ph type="pic" sz="quarter" idx="14"/>
          </p:nvPr>
        </p:nvSpPr>
        <p:spPr>
          <a:xfrm>
            <a:off x="8082784" y="1700213"/>
            <a:ext cx="3639316" cy="2059099"/>
          </a:xfrm>
        </p:spPr>
        <p:txBody>
          <a:bodyPr/>
          <a:lstStyle/>
          <a:p>
            <a:r>
              <a:rPr lang="en-US" noProof="0" dirty="0"/>
              <a:t>Click icon to add picture</a:t>
            </a:r>
            <a:endParaRPr lang="en-CA" noProof="0" dirty="0"/>
          </a:p>
        </p:txBody>
      </p:sp>
      <p:sp>
        <p:nvSpPr>
          <p:cNvPr id="6" name="Picture Placeholder 7"/>
          <p:cNvSpPr>
            <a:spLocks noGrp="1"/>
          </p:cNvSpPr>
          <p:nvPr>
            <p:ph type="pic" sz="quarter" idx="15"/>
          </p:nvPr>
        </p:nvSpPr>
        <p:spPr>
          <a:xfrm>
            <a:off x="4284188" y="1700212"/>
            <a:ext cx="3636962" cy="2057767"/>
          </a:xfrm>
        </p:spPr>
        <p:txBody>
          <a:bodyPr/>
          <a:lstStyle/>
          <a:p>
            <a:r>
              <a:rPr lang="en-US" noProof="0" dirty="0"/>
              <a:t>Click icon to add picture</a:t>
            </a:r>
            <a:endParaRPr lang="en-CA" noProof="0" dirty="0"/>
          </a:p>
        </p:txBody>
      </p:sp>
      <p:sp>
        <p:nvSpPr>
          <p:cNvPr id="9" name="Text Placeholder 18"/>
          <p:cNvSpPr>
            <a:spLocks noGrp="1"/>
          </p:cNvSpPr>
          <p:nvPr>
            <p:ph idx="1" hasCustomPrompt="1"/>
          </p:nvPr>
        </p:nvSpPr>
        <p:spPr>
          <a:xfrm>
            <a:off x="469900" y="3832225"/>
            <a:ext cx="3627438" cy="2181440"/>
          </a:xfrm>
          <a:prstGeom prst="rect">
            <a:avLst/>
          </a:prstGeom>
        </p:spPr>
        <p:txBody>
          <a:bodyPr vert="horz" lIns="0" tIns="0" rIns="0" bIns="0" rtlCol="0">
            <a:no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13" name="Text Placeholder 18"/>
          <p:cNvSpPr>
            <a:spLocks noGrp="1"/>
          </p:cNvSpPr>
          <p:nvPr>
            <p:ph idx="16" hasCustomPrompt="1"/>
          </p:nvPr>
        </p:nvSpPr>
        <p:spPr>
          <a:xfrm>
            <a:off x="4278313" y="3832224"/>
            <a:ext cx="3636962" cy="2186686"/>
          </a:xfrm>
          <a:prstGeom prst="rect">
            <a:avLst/>
          </a:prstGeom>
        </p:spPr>
        <p:txBody>
          <a:bodyPr vert="horz" lIns="0" tIns="0" rIns="0" bIns="0" rtlCol="0">
            <a:no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14" name="Text Placeholder 18"/>
          <p:cNvSpPr>
            <a:spLocks noGrp="1"/>
          </p:cNvSpPr>
          <p:nvPr>
            <p:ph idx="17" hasCustomPrompt="1"/>
          </p:nvPr>
        </p:nvSpPr>
        <p:spPr>
          <a:xfrm>
            <a:off x="8082784" y="3832224"/>
            <a:ext cx="3639316" cy="2188101"/>
          </a:xfrm>
          <a:prstGeom prst="rect">
            <a:avLst/>
          </a:prstGeom>
        </p:spPr>
        <p:txBody>
          <a:bodyPr vert="horz" lIns="0" tIns="0" rIns="0" bIns="0" rtlCol="0">
            <a:no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11" name="Text Placeholder 8"/>
          <p:cNvSpPr>
            <a:spLocks noGrp="1"/>
          </p:cNvSpPr>
          <p:nvPr>
            <p:ph type="body" sz="quarter" idx="18"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12"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CA" noProof="0" dirty="0"/>
          </a:p>
        </p:txBody>
      </p:sp>
      <p:sp>
        <p:nvSpPr>
          <p:cNvPr id="10"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15"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339556094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CA" noProof="0" dirty="0"/>
          </a:p>
        </p:txBody>
      </p:sp>
      <p:sp>
        <p:nvSpPr>
          <p:cNvPr id="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7"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42819593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11" name="Title Placeholder 1"/>
          <p:cNvSpPr>
            <a:spLocks noGrp="1"/>
          </p:cNvSpPr>
          <p:nvPr>
            <p:ph type="title"/>
          </p:nvPr>
        </p:nvSpPr>
        <p:spPr>
          <a:xfrm>
            <a:off x="469900" y="402586"/>
            <a:ext cx="11252200" cy="3341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CA" noProof="0" dirty="0"/>
          </a:p>
        </p:txBody>
      </p:sp>
      <p:sp>
        <p:nvSpPr>
          <p:cNvPr id="14" name="Text Placeholder 8"/>
          <p:cNvSpPr>
            <a:spLocks noGrp="1"/>
          </p:cNvSpPr>
          <p:nvPr>
            <p:ph type="body" sz="quarter" idx="17"/>
          </p:nvPr>
        </p:nvSpPr>
        <p:spPr>
          <a:xfrm>
            <a:off x="469899" y="1857892"/>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15" name="Text Placeholder 8"/>
          <p:cNvSpPr>
            <a:spLocks noGrp="1"/>
          </p:cNvSpPr>
          <p:nvPr>
            <p:ph type="body" sz="quarter" idx="21"/>
          </p:nvPr>
        </p:nvSpPr>
        <p:spPr>
          <a:xfrm>
            <a:off x="6177462" y="1857892"/>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17" name="Rectangle 16"/>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CA" sz="1467" noProof="0" dirty="0">
              <a:solidFill>
                <a:schemeClr val="bg1"/>
              </a:solidFill>
            </a:endParaRPr>
          </a:p>
        </p:txBody>
      </p:sp>
      <p:sp>
        <p:nvSpPr>
          <p:cNvPr id="18" name="Rectangle 17"/>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CA" sz="1467" noProof="0" dirty="0">
              <a:solidFill>
                <a:schemeClr val="bg1"/>
              </a:solidFill>
            </a:endParaRPr>
          </a:p>
        </p:txBody>
      </p:sp>
      <p:sp>
        <p:nvSpPr>
          <p:cNvPr id="19" name="Picture Placeholder 29"/>
          <p:cNvSpPr>
            <a:spLocks noGrp="1"/>
          </p:cNvSpPr>
          <p:nvPr>
            <p:ph type="pic" sz="quarter" idx="20" hasCustomPrompt="1"/>
          </p:nvPr>
        </p:nvSpPr>
        <p:spPr>
          <a:xfrm>
            <a:off x="10467635" y="1857892"/>
            <a:ext cx="1244161"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CA" sz="1600" noProof="0" dirty="0">
                <a:solidFill>
                  <a:schemeClr val="bg1"/>
                </a:solidFill>
              </a:rPr>
              <a:t>Co-brand</a:t>
            </a:r>
            <a:br>
              <a:rPr lang="en-CA" sz="1600" noProof="0" dirty="0">
                <a:solidFill>
                  <a:schemeClr val="bg1"/>
                </a:solidFill>
              </a:rPr>
            </a:br>
            <a:r>
              <a:rPr lang="en-CA" sz="1600" noProof="0" dirty="0">
                <a:solidFill>
                  <a:schemeClr val="bg1"/>
                </a:solidFill>
              </a:rPr>
              <a:t>Logo</a:t>
            </a:r>
          </a:p>
          <a:p>
            <a:endParaRPr lang="en-CA" noProof="0" dirty="0"/>
          </a:p>
        </p:txBody>
      </p:sp>
      <p:sp>
        <p:nvSpPr>
          <p:cNvPr id="20" name="Picture Placeholder 29"/>
          <p:cNvSpPr>
            <a:spLocks noGrp="1"/>
          </p:cNvSpPr>
          <p:nvPr>
            <p:ph type="pic" sz="quarter" idx="19" hasCustomPrompt="1"/>
          </p:nvPr>
        </p:nvSpPr>
        <p:spPr>
          <a:xfrm>
            <a:off x="4734795" y="1863917"/>
            <a:ext cx="1244906"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CA" sz="1600" noProof="0" dirty="0">
                <a:solidFill>
                  <a:schemeClr val="bg1"/>
                </a:solidFill>
              </a:rPr>
              <a:t>Co-brand</a:t>
            </a:r>
            <a:br>
              <a:rPr lang="en-CA" sz="1600" noProof="0" dirty="0">
                <a:solidFill>
                  <a:schemeClr val="bg1"/>
                </a:solidFill>
              </a:rPr>
            </a:br>
            <a:r>
              <a:rPr lang="en-CA" sz="1600" noProof="0" dirty="0">
                <a:solidFill>
                  <a:schemeClr val="bg1"/>
                </a:solidFill>
              </a:rPr>
              <a:t>Logo</a:t>
            </a:r>
          </a:p>
          <a:p>
            <a:endParaRPr lang="en-CA" noProof="0" dirty="0"/>
          </a:p>
        </p:txBody>
      </p:sp>
      <p:sp>
        <p:nvSpPr>
          <p:cNvPr id="12"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13"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423940897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469899"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9" name="Text Placeholder 8"/>
          <p:cNvSpPr>
            <a:spLocks noGrp="1"/>
          </p:cNvSpPr>
          <p:nvPr>
            <p:ph type="body" sz="quarter" idx="21"/>
          </p:nvPr>
        </p:nvSpPr>
        <p:spPr>
          <a:xfrm>
            <a:off x="6177462"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4" name="Rectangle 3"/>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CA" sz="1467" noProof="0" dirty="0">
              <a:solidFill>
                <a:schemeClr val="bg1"/>
              </a:solidFill>
            </a:endParaRPr>
          </a:p>
        </p:txBody>
      </p:sp>
      <p:sp>
        <p:nvSpPr>
          <p:cNvPr id="5" name="Rectangle 4"/>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CA" sz="1467" noProof="0" dirty="0">
              <a:solidFill>
                <a:schemeClr val="bg1"/>
              </a:solidFill>
            </a:endParaRPr>
          </a:p>
        </p:txBody>
      </p:sp>
      <p:sp>
        <p:nvSpPr>
          <p:cNvPr id="7" name="Picture Placeholder 29"/>
          <p:cNvSpPr>
            <a:spLocks noGrp="1"/>
          </p:cNvSpPr>
          <p:nvPr>
            <p:ph type="pic" sz="quarter" idx="20" hasCustomPrompt="1"/>
          </p:nvPr>
        </p:nvSpPr>
        <p:spPr>
          <a:xfrm>
            <a:off x="10467635" y="1857892"/>
            <a:ext cx="1244161"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CA" sz="1600" noProof="0" dirty="0">
                <a:solidFill>
                  <a:schemeClr val="bg1"/>
                </a:solidFill>
              </a:rPr>
              <a:t>Co-brand</a:t>
            </a:r>
            <a:br>
              <a:rPr lang="en-CA" sz="1600" noProof="0" dirty="0">
                <a:solidFill>
                  <a:schemeClr val="bg1"/>
                </a:solidFill>
              </a:rPr>
            </a:br>
            <a:r>
              <a:rPr lang="en-CA" sz="1600" noProof="0" dirty="0">
                <a:solidFill>
                  <a:schemeClr val="bg1"/>
                </a:solidFill>
              </a:rPr>
              <a:t>Logo</a:t>
            </a:r>
          </a:p>
          <a:p>
            <a:endParaRPr lang="en-CA" noProof="0" dirty="0"/>
          </a:p>
        </p:txBody>
      </p:sp>
      <p:sp>
        <p:nvSpPr>
          <p:cNvPr id="10" name="Text Placeholder 8"/>
          <p:cNvSpPr>
            <a:spLocks noGrp="1"/>
          </p:cNvSpPr>
          <p:nvPr>
            <p:ph type="body" sz="quarter" idx="22"/>
          </p:nvPr>
        </p:nvSpPr>
        <p:spPr>
          <a:xfrm>
            <a:off x="469899"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11" name="Text Placeholder 8"/>
          <p:cNvSpPr>
            <a:spLocks noGrp="1"/>
          </p:cNvSpPr>
          <p:nvPr>
            <p:ph type="body" sz="quarter" idx="23"/>
          </p:nvPr>
        </p:nvSpPr>
        <p:spPr>
          <a:xfrm>
            <a:off x="6177460"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12" name="Rectangle 11"/>
          <p:cNvSpPr/>
          <p:nvPr userDrawn="1"/>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CA" sz="1467" noProof="0" dirty="0">
              <a:solidFill>
                <a:schemeClr val="bg1"/>
              </a:solidFill>
            </a:endParaRPr>
          </a:p>
        </p:txBody>
      </p:sp>
      <p:sp>
        <p:nvSpPr>
          <p:cNvPr id="13" name="Rectangle 12"/>
          <p:cNvSpPr/>
          <p:nvPr userDrawn="1"/>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CA" sz="1467" noProof="0" dirty="0">
              <a:solidFill>
                <a:schemeClr val="bg1"/>
              </a:solidFill>
            </a:endParaRPr>
          </a:p>
        </p:txBody>
      </p:sp>
      <p:sp>
        <p:nvSpPr>
          <p:cNvPr id="14" name="Picture Placeholder 29"/>
          <p:cNvSpPr>
            <a:spLocks noGrp="1"/>
          </p:cNvSpPr>
          <p:nvPr>
            <p:ph type="pic" sz="quarter" idx="24" hasCustomPrompt="1"/>
          </p:nvPr>
        </p:nvSpPr>
        <p:spPr>
          <a:xfrm>
            <a:off x="4700436" y="4249683"/>
            <a:ext cx="127491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CA" sz="1600" noProof="0" dirty="0">
                <a:solidFill>
                  <a:schemeClr val="bg1"/>
                </a:solidFill>
              </a:rPr>
              <a:t>Co-brand</a:t>
            </a:r>
            <a:br>
              <a:rPr lang="en-CA" sz="1600" noProof="0" dirty="0">
                <a:solidFill>
                  <a:schemeClr val="bg1"/>
                </a:solidFill>
              </a:rPr>
            </a:br>
            <a:r>
              <a:rPr lang="en-CA" sz="1600" noProof="0" dirty="0">
                <a:solidFill>
                  <a:schemeClr val="bg1"/>
                </a:solidFill>
              </a:rPr>
              <a:t>Logo</a:t>
            </a:r>
          </a:p>
          <a:p>
            <a:endParaRPr lang="en-CA" noProof="0" dirty="0"/>
          </a:p>
        </p:txBody>
      </p:sp>
      <p:sp>
        <p:nvSpPr>
          <p:cNvPr id="15" name="Picture Placeholder 29"/>
          <p:cNvSpPr>
            <a:spLocks noGrp="1"/>
          </p:cNvSpPr>
          <p:nvPr>
            <p:ph type="pic" sz="quarter" idx="25" hasCustomPrompt="1"/>
          </p:nvPr>
        </p:nvSpPr>
        <p:spPr>
          <a:xfrm>
            <a:off x="10459036" y="4248209"/>
            <a:ext cx="1244160"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CA" sz="1600" noProof="0" dirty="0">
                <a:solidFill>
                  <a:schemeClr val="bg1"/>
                </a:solidFill>
              </a:rPr>
              <a:t>Co-brand</a:t>
            </a:r>
            <a:br>
              <a:rPr lang="en-CA" sz="1600" noProof="0" dirty="0">
                <a:solidFill>
                  <a:schemeClr val="bg1"/>
                </a:solidFill>
              </a:rPr>
            </a:br>
            <a:r>
              <a:rPr lang="en-CA" sz="1600" noProof="0" dirty="0">
                <a:solidFill>
                  <a:schemeClr val="bg1"/>
                </a:solidFill>
              </a:rPr>
              <a:t>Logo</a:t>
            </a:r>
          </a:p>
          <a:p>
            <a:endParaRPr lang="en-CA" noProof="0" dirty="0"/>
          </a:p>
        </p:txBody>
      </p:sp>
      <p:sp>
        <p:nvSpPr>
          <p:cNvPr id="17" name="Picture Placeholder 29"/>
          <p:cNvSpPr>
            <a:spLocks noGrp="1"/>
          </p:cNvSpPr>
          <p:nvPr>
            <p:ph type="pic" sz="quarter" idx="19" hasCustomPrompt="1"/>
          </p:nvPr>
        </p:nvSpPr>
        <p:spPr>
          <a:xfrm>
            <a:off x="4734795" y="1863917"/>
            <a:ext cx="124490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CA" sz="1600" noProof="0" dirty="0">
                <a:solidFill>
                  <a:schemeClr val="bg1"/>
                </a:solidFill>
              </a:rPr>
              <a:t>Co-brand</a:t>
            </a:r>
            <a:br>
              <a:rPr lang="en-CA" sz="1600" noProof="0" dirty="0">
                <a:solidFill>
                  <a:schemeClr val="bg1"/>
                </a:solidFill>
              </a:rPr>
            </a:br>
            <a:r>
              <a:rPr lang="en-CA" sz="1600" noProof="0" dirty="0">
                <a:solidFill>
                  <a:schemeClr val="bg1"/>
                </a:solidFill>
              </a:rPr>
              <a:t>Logo</a:t>
            </a:r>
          </a:p>
          <a:p>
            <a:endParaRPr lang="en-CA" noProof="0" dirty="0"/>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1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CA" noProof="0" dirty="0"/>
          </a:p>
        </p:txBody>
      </p:sp>
      <p:sp>
        <p:nvSpPr>
          <p:cNvPr id="1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20"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389756138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4" name="Rectangle 3"/>
          <p:cNvSpPr/>
          <p:nvPr userDrawn="1"/>
        </p:nvSpPr>
        <p:spPr>
          <a:xfrm>
            <a:off x="4278313" y="1705968"/>
            <a:ext cx="363696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noProof="0" dirty="0">
              <a:solidFill>
                <a:schemeClr val="bg1"/>
              </a:solidFill>
            </a:endParaRPr>
          </a:p>
        </p:txBody>
      </p:sp>
      <p:sp>
        <p:nvSpPr>
          <p:cNvPr id="5" name="Rectangle 4"/>
          <p:cNvSpPr/>
          <p:nvPr userDrawn="1"/>
        </p:nvSpPr>
        <p:spPr>
          <a:xfrm>
            <a:off x="469900" y="1705968"/>
            <a:ext cx="362743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noProof="0" dirty="0">
              <a:solidFill>
                <a:schemeClr val="bg1"/>
              </a:solidFill>
            </a:endParaRPr>
          </a:p>
        </p:txBody>
      </p:sp>
      <p:sp>
        <p:nvSpPr>
          <p:cNvPr id="6" name="Rectangle 5"/>
          <p:cNvSpPr/>
          <p:nvPr userDrawn="1"/>
        </p:nvSpPr>
        <p:spPr>
          <a:xfrm>
            <a:off x="8104176" y="1705968"/>
            <a:ext cx="3629025"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noProof="0" dirty="0">
              <a:solidFill>
                <a:schemeClr val="bg1"/>
              </a:solidFill>
            </a:endParaRPr>
          </a:p>
        </p:txBody>
      </p:sp>
      <p:sp>
        <p:nvSpPr>
          <p:cNvPr id="7" name="Text Placeholder 8"/>
          <p:cNvSpPr>
            <a:spLocks noGrp="1"/>
          </p:cNvSpPr>
          <p:nvPr>
            <p:ph type="body" sz="quarter" idx="17"/>
          </p:nvPr>
        </p:nvSpPr>
        <p:spPr>
          <a:xfrm>
            <a:off x="4278313" y="1851441"/>
            <a:ext cx="3636962"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8" name="Text Placeholder 8"/>
          <p:cNvSpPr>
            <a:spLocks noGrp="1"/>
          </p:cNvSpPr>
          <p:nvPr>
            <p:ph type="body" sz="quarter" idx="18"/>
          </p:nvPr>
        </p:nvSpPr>
        <p:spPr>
          <a:xfrm>
            <a:off x="469900" y="1851441"/>
            <a:ext cx="3627438"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9" name="Text Placeholder 8"/>
          <p:cNvSpPr>
            <a:spLocks noGrp="1"/>
          </p:cNvSpPr>
          <p:nvPr>
            <p:ph type="body" sz="quarter" idx="19"/>
          </p:nvPr>
        </p:nvSpPr>
        <p:spPr>
          <a:xfrm>
            <a:off x="8093075" y="1851441"/>
            <a:ext cx="3629025"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11"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12"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CA" noProof="0" dirty="0"/>
          </a:p>
        </p:txBody>
      </p:sp>
      <p:sp>
        <p:nvSpPr>
          <p:cNvPr id="10"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13"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173586747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6" name="Text Placeholder 8"/>
          <p:cNvSpPr>
            <a:spLocks noGrp="1"/>
          </p:cNvSpPr>
          <p:nvPr>
            <p:ph type="body" sz="quarter" idx="19"/>
          </p:nvPr>
        </p:nvSpPr>
        <p:spPr>
          <a:xfrm>
            <a:off x="3356633"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7" name="Text Placeholder 8"/>
          <p:cNvSpPr>
            <a:spLocks noGrp="1"/>
          </p:cNvSpPr>
          <p:nvPr>
            <p:ph type="body" sz="quarter" idx="20"/>
          </p:nvPr>
        </p:nvSpPr>
        <p:spPr>
          <a:xfrm>
            <a:off x="6243366"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10"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CA" noProof="0" dirty="0"/>
          </a:p>
        </p:txBody>
      </p:sp>
      <p:sp>
        <p:nvSpPr>
          <p:cNvPr id="8"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11"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291243073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3"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6" name="Text Placeholder 8"/>
          <p:cNvSpPr>
            <a:spLocks noGrp="1"/>
          </p:cNvSpPr>
          <p:nvPr>
            <p:ph type="body" sz="quarter" idx="19"/>
          </p:nvPr>
        </p:nvSpPr>
        <p:spPr>
          <a:xfrm>
            <a:off x="3356635"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7" name="Text Placeholder 8"/>
          <p:cNvSpPr>
            <a:spLocks noGrp="1"/>
          </p:cNvSpPr>
          <p:nvPr>
            <p:ph type="body" sz="quarter" idx="20"/>
          </p:nvPr>
        </p:nvSpPr>
        <p:spPr>
          <a:xfrm>
            <a:off x="6243367"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1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chemeClr val="bg1"/>
                </a:solidFill>
              </a:defRPr>
            </a:lvl1pPr>
          </a:lstStyle>
          <a:p>
            <a:pPr lvl="0"/>
            <a:r>
              <a:rPr lang="en-CA" noProof="0" dirty="0"/>
              <a:t>Click to add subtitle</a:t>
            </a:r>
          </a:p>
        </p:txBody>
      </p:sp>
      <p:sp>
        <p:nvSpPr>
          <p:cNvPr id="1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solidFill>
                  <a:schemeClr val="bg1"/>
                </a:solidFill>
              </a:defRPr>
            </a:lvl1pPr>
          </a:lstStyle>
          <a:p>
            <a:r>
              <a:rPr lang="en-US" noProof="0"/>
              <a:t>Click to edit Master title style</a:t>
            </a:r>
            <a:endParaRPr lang="en-CA" noProof="0" dirty="0"/>
          </a:p>
        </p:txBody>
      </p:sp>
      <p:sp>
        <p:nvSpPr>
          <p:cNvPr id="18"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a:t>Cybersecurity for connected and autonomous vehicles | Considerations and opportunities for growth in Ontario</a:t>
            </a:r>
            <a:endParaRPr lang="en-CA" dirty="0"/>
          </a:p>
        </p:txBody>
      </p:sp>
      <p:sp>
        <p:nvSpPr>
          <p:cNvPr id="19"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pPr/>
              <a:t>‹#›</a:t>
            </a:fld>
            <a:endParaRPr lang="en-CA" dirty="0"/>
          </a:p>
        </p:txBody>
      </p:sp>
      <p:sp>
        <p:nvSpPr>
          <p:cNvPr id="20" name="TextBox 19"/>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CA" sz="650" noProof="0" dirty="0">
                <a:solidFill>
                  <a:schemeClr val="bg1"/>
                </a:solidFill>
              </a:rPr>
              <a:t>© Deloitte LLP and affiliated entities.</a:t>
            </a:r>
          </a:p>
        </p:txBody>
      </p:sp>
    </p:spTree>
    <p:extLst>
      <p:ext uri="{BB962C8B-B14F-4D97-AF65-F5344CB8AC3E}">
        <p14:creationId xmlns:p14="http://schemas.microsoft.com/office/powerpoint/2010/main" val="404437087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467783" y="1665817"/>
            <a:ext cx="5537730" cy="4633383"/>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416708949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CA" noProof="0" dirty="0"/>
          </a:p>
        </p:txBody>
      </p:sp>
      <p:sp>
        <p:nvSpPr>
          <p:cNvPr id="3"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5"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324227870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2000" y="153000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CA" noProof="0" dirty="0"/>
          </a:p>
        </p:txBody>
      </p:sp>
      <p:sp>
        <p:nvSpPr>
          <p:cNvPr id="3" name="Subtitle 2"/>
          <p:cNvSpPr>
            <a:spLocks noGrp="1"/>
          </p:cNvSpPr>
          <p:nvPr>
            <p:ph type="subTitle" idx="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subtitle style</a:t>
            </a:r>
            <a:endParaRPr lang="en-CA" noProof="0" dirty="0"/>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16" name="Group 15"/>
          <p:cNvGrpSpPr>
            <a:grpSpLocks noChangeAspect="1"/>
          </p:cNvGrpSpPr>
          <p:nvPr userDrawn="1"/>
        </p:nvGrpSpPr>
        <p:grpSpPr>
          <a:xfrm>
            <a:off x="475325" y="457200"/>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0"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1"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2"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grpSp>
    </p:spTree>
    <p:extLst>
      <p:ext uri="{BB962C8B-B14F-4D97-AF65-F5344CB8AC3E}">
        <p14:creationId xmlns:p14="http://schemas.microsoft.com/office/powerpoint/2010/main" val="527611538"/>
      </p:ext>
    </p:extLst>
  </p:cSld>
  <p:clrMapOvr>
    <a:masterClrMapping/>
  </p:clrMapOvr>
  <p:transition>
    <p:fade/>
  </p:transition>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393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ax Caveat – Tax Advice">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15DF429A-D22D-4B76-8F46-BAEACD7C55BF}" type="slidenum">
              <a:rPr lang="en-CA" noProof="0" smtClean="0"/>
              <a:pPr>
                <a:defRPr/>
              </a:pPr>
              <a:t>‹#›</a:t>
            </a:fld>
            <a:endParaRPr lang="en-CA" noProof="0" dirty="0"/>
          </a:p>
        </p:txBody>
      </p:sp>
      <p:sp>
        <p:nvSpPr>
          <p:cNvPr id="12" name="Footer Placeholder 4"/>
          <p:cNvSpPr>
            <a:spLocks noGrp="1"/>
          </p:cNvSpPr>
          <p:nvPr>
            <p:ph type="ftr" sz="quarter" idx="3"/>
          </p:nvPr>
        </p:nvSpPr>
        <p:spPr>
          <a:xfrm>
            <a:off x="7997609" y="644004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US" noProof="0" dirty="0"/>
              <a:t>Cybersecurity for connected and autonomous vehicles | Considerations and opportunities for growth in Ontario</a:t>
            </a:r>
            <a:endParaRPr lang="en-CA" noProof="0" dirty="0"/>
          </a:p>
        </p:txBody>
      </p:sp>
      <p:sp>
        <p:nvSpPr>
          <p:cNvPr id="5" name="Content Placeholder 2"/>
          <p:cNvSpPr txBox="1">
            <a:spLocks/>
          </p:cNvSpPr>
          <p:nvPr userDrawn="1"/>
        </p:nvSpPr>
        <p:spPr>
          <a:xfrm>
            <a:off x="576000" y="684000"/>
            <a:ext cx="11146100" cy="5257800"/>
          </a:xfrm>
          <a:prstGeom prst="rect">
            <a:avLst/>
          </a:prstGeom>
        </p:spPr>
        <p:txBody>
          <a:bodyPr vert="horz" lIns="0" tIns="0" rIns="0" bIns="0" rtlCol="0">
            <a:noAutofit/>
          </a:bodyPr>
          <a:lstStyle>
            <a:lvl1pPr marL="224141" indent="-224141" algn="l" defTabSz="1018824" rtl="0" eaLnBrk="1" latinLnBrk="0" hangingPunct="1">
              <a:spcBef>
                <a:spcPts val="0"/>
              </a:spcBef>
              <a:spcAft>
                <a:spcPts val="334"/>
              </a:spcAft>
              <a:buFont typeface="Arial" pitchFamily="34" charset="0"/>
              <a:buChar char="•"/>
              <a:defRPr sz="2000" kern="1200">
                <a:solidFill>
                  <a:schemeClr val="tx2"/>
                </a:solidFill>
                <a:latin typeface="+mn-lt"/>
                <a:ea typeface="+mn-ea"/>
                <a:cs typeface="+mn-cs"/>
              </a:defRPr>
            </a:lvl1pPr>
            <a:lvl2pPr marL="224141" indent="-224141" algn="l" defTabSz="1018824" rtl="0" eaLnBrk="1" latinLnBrk="0" hangingPunct="1">
              <a:spcBef>
                <a:spcPts val="0"/>
              </a:spcBef>
              <a:spcAft>
                <a:spcPts val="334"/>
              </a:spcAft>
              <a:buFont typeface="Arial" pitchFamily="34" charset="0"/>
              <a:buChar char="•"/>
              <a:defRPr sz="2000" kern="1200">
                <a:solidFill>
                  <a:schemeClr val="tx2"/>
                </a:solidFill>
                <a:latin typeface="+mn-lt"/>
                <a:ea typeface="+mn-ea"/>
                <a:cs typeface="+mn-cs"/>
              </a:defRPr>
            </a:lvl2pPr>
            <a:lvl3pPr marL="509412" indent="-254706" algn="l" defTabSz="1018824" rtl="0" eaLnBrk="1" latinLnBrk="0" hangingPunct="1">
              <a:spcBef>
                <a:spcPts val="0"/>
              </a:spcBef>
              <a:spcAft>
                <a:spcPts val="334"/>
              </a:spcAft>
              <a:buFont typeface="Arial" pitchFamily="34" charset="0"/>
              <a:buChar char="‒"/>
              <a:defRPr sz="2000" kern="1200">
                <a:solidFill>
                  <a:schemeClr val="tx2"/>
                </a:solidFill>
                <a:latin typeface="+mn-lt"/>
                <a:ea typeface="+mn-ea"/>
                <a:cs typeface="+mn-cs"/>
              </a:defRPr>
            </a:lvl3pPr>
            <a:lvl4pPr marL="764118" indent="-254706" algn="l" defTabSz="1018824" rtl="0" eaLnBrk="1" latinLnBrk="0" hangingPunct="1">
              <a:spcBef>
                <a:spcPts val="0"/>
              </a:spcBef>
              <a:spcAft>
                <a:spcPts val="334"/>
              </a:spcAft>
              <a:buFont typeface="Arial" pitchFamily="34" charset="0"/>
              <a:buChar char="•"/>
              <a:defRPr sz="1800" kern="1200">
                <a:solidFill>
                  <a:schemeClr val="tx2"/>
                </a:solidFill>
                <a:latin typeface="+mn-lt"/>
                <a:ea typeface="+mn-ea"/>
                <a:cs typeface="+mn-cs"/>
              </a:defRPr>
            </a:lvl4pPr>
            <a:lvl5pPr marL="1018824" indent="-254706" algn="l" defTabSz="1018824" rtl="0" eaLnBrk="1" latinLnBrk="0" hangingPunct="1">
              <a:spcBef>
                <a:spcPts val="0"/>
              </a:spcBef>
              <a:spcAft>
                <a:spcPts val="334"/>
              </a:spcAft>
              <a:buFont typeface="Arial" pitchFamily="34" charset="0"/>
              <a:buChar char="‒"/>
              <a:defRPr sz="1800" kern="1200">
                <a:solidFill>
                  <a:schemeClr val="tx2"/>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marR="0" lvl="0" indent="0" algn="l" defTabSz="1018824" rtl="0" eaLnBrk="1" fontAlgn="auto" latinLnBrk="0" hangingPunct="1">
              <a:lnSpc>
                <a:spcPct val="100000"/>
              </a:lnSpc>
              <a:spcBef>
                <a:spcPts val="0"/>
              </a:spcBef>
              <a:spcAft>
                <a:spcPts val="334"/>
              </a:spcAft>
              <a:buClrTx/>
              <a:buSzTx/>
              <a:buFont typeface="Arial" pitchFamily="34" charset="0"/>
              <a:buNone/>
              <a:tabLst/>
              <a:defRPr/>
            </a:pPr>
            <a:r>
              <a:rPr kumimoji="0" lang="en-CA" sz="16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Note</a:t>
            </a:r>
          </a:p>
          <a:p>
            <a:pPr marL="0" marR="0" lvl="0" indent="0" algn="l" defTabSz="1018824" rtl="0" eaLnBrk="1" fontAlgn="auto" latinLnBrk="0" hangingPunct="1">
              <a:lnSpc>
                <a:spcPct val="100000"/>
              </a:lnSpc>
              <a:spcBef>
                <a:spcPts val="0"/>
              </a:spcBef>
              <a:spcAft>
                <a:spcPts val="334"/>
              </a:spcAft>
              <a:buClrTx/>
              <a:buSzTx/>
              <a:buFont typeface="Arial" pitchFamily="34" charset="0"/>
              <a:buNone/>
              <a:tabLst/>
              <a:defRPr/>
            </a:pPr>
            <a:endParaRPr kumimoji="0" lang="en-US" sz="1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1018824" rtl="0" eaLnBrk="1" fontAlgn="auto" latinLnBrk="0" hangingPunct="1">
              <a:lnSpc>
                <a:spcPct val="100000"/>
              </a:lnSpc>
              <a:spcBef>
                <a:spcPts val="0"/>
              </a:spcBef>
              <a:spcAft>
                <a:spcPts val="334"/>
              </a:spcAft>
              <a:buClrTx/>
              <a:buSzTx/>
              <a:buFont typeface="Arial" pitchFamily="34" charset="0"/>
              <a:buNone/>
              <a:tabLst/>
              <a:defRPr/>
            </a:pPr>
            <a:r>
              <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The views  expressed in this presentation are based upon (1) the relevant federal, provincial and territorial tax legislation in force and publicly announced prospective as of the date of this presentation, (2) relevant jurisprudence, and (3) current administrative practices and policies of the Canada Revenue Agency (“CRA”) and the provincial/territorial tax administrations; all of the aforementioned may change, which changes could have retroactive effect, and such changes could invalidate the views provided herein. Furthermore, the CRA and/or the relevant provincial/territorial tax administrations may not agree with our views. The views expressed herein are not binding on the tax authorities or courts and do not constitute representation, warranty or guarantee that tax authorities or courts will concur with our views.</a:t>
            </a:r>
          </a:p>
          <a:p>
            <a:pPr marL="0" marR="0" lvl="0" indent="0" algn="l" defTabSz="1018824" rtl="0" eaLnBrk="1" fontAlgn="auto" latinLnBrk="0" hangingPunct="1">
              <a:lnSpc>
                <a:spcPct val="100000"/>
              </a:lnSpc>
              <a:spcBef>
                <a:spcPts val="0"/>
              </a:spcBef>
              <a:spcAft>
                <a:spcPts val="334"/>
              </a:spcAft>
              <a:buClrTx/>
              <a:buSzTx/>
              <a:buFont typeface="Arial" pitchFamily="34" charset="0"/>
              <a:buNone/>
              <a:tabLst/>
              <a:defRPr/>
            </a:pPr>
            <a:r>
              <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p>
          <a:p>
            <a:pPr marL="0" marR="0" lvl="0" indent="0" algn="l" defTabSz="1018824" rtl="0" eaLnBrk="1" fontAlgn="auto" latinLnBrk="0" hangingPunct="1">
              <a:lnSpc>
                <a:spcPct val="100000"/>
              </a:lnSpc>
              <a:spcBef>
                <a:spcPts val="0"/>
              </a:spcBef>
              <a:spcAft>
                <a:spcPts val="334"/>
              </a:spcAft>
              <a:buClrTx/>
              <a:buSzTx/>
              <a:buFont typeface="Arial" pitchFamily="34" charset="0"/>
              <a:buNone/>
              <a:tabLst/>
              <a:defRPr/>
            </a:pPr>
            <a:r>
              <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We limit our views to a consideration of those authorities noted above as they apply to the particular matters about which our views were requested. We have not considered the application of other laws, nor any other matters not specified herein. We express no views on non-tax issues.</a:t>
            </a:r>
          </a:p>
          <a:p>
            <a:pPr marL="0" marR="0" lvl="0" indent="0" algn="l" defTabSz="1018824" rtl="0" eaLnBrk="1" fontAlgn="auto" latinLnBrk="0" hangingPunct="1">
              <a:lnSpc>
                <a:spcPct val="100000"/>
              </a:lnSpc>
              <a:spcBef>
                <a:spcPts val="0"/>
              </a:spcBef>
              <a:spcAft>
                <a:spcPts val="334"/>
              </a:spcAft>
              <a:buClrTx/>
              <a:buSzTx/>
              <a:buFont typeface="Arial" pitchFamily="34" charset="0"/>
              <a:buNone/>
              <a:tabLst/>
              <a:defRPr/>
            </a:pPr>
            <a:r>
              <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p>
          <a:p>
            <a:pPr marL="0" marR="0" lvl="0" indent="0" algn="l" defTabSz="1018824" rtl="0" eaLnBrk="1" fontAlgn="auto" latinLnBrk="0" hangingPunct="1">
              <a:lnSpc>
                <a:spcPct val="100000"/>
              </a:lnSpc>
              <a:spcBef>
                <a:spcPts val="0"/>
              </a:spcBef>
              <a:spcAft>
                <a:spcPts val="334"/>
              </a:spcAft>
              <a:buClrTx/>
              <a:buSzTx/>
              <a:buFont typeface="Arial" pitchFamily="34" charset="0"/>
              <a:buNone/>
              <a:tabLst/>
              <a:defRPr/>
            </a:pPr>
            <a:r>
              <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We have no responsibility to update this presentation to reflect factual errors, factual changes, or changes in the above noted tax legislation, jurisprudence or current administrative practices and policies of the tax authorities noted occurring after the date of this presentation.</a:t>
            </a:r>
          </a:p>
          <a:p>
            <a:pPr marL="0" marR="0" lvl="0" indent="0" algn="l" defTabSz="1018824" rtl="0" eaLnBrk="1" fontAlgn="auto" latinLnBrk="0" hangingPunct="1">
              <a:lnSpc>
                <a:spcPct val="100000"/>
              </a:lnSpc>
              <a:spcBef>
                <a:spcPts val="0"/>
              </a:spcBef>
              <a:spcAft>
                <a:spcPts val="334"/>
              </a:spcAft>
              <a:buClrTx/>
              <a:buSzTx/>
              <a:buFont typeface="Arial" pitchFamily="34" charset="0"/>
              <a:buNone/>
              <a:tabLst/>
              <a:defRPr/>
            </a:pPr>
            <a:r>
              <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p>
          <a:p>
            <a:pPr marL="0" marR="0" lvl="0" indent="0" algn="l" defTabSz="1018824" rtl="0" eaLnBrk="1" fontAlgn="auto" latinLnBrk="0" hangingPunct="1">
              <a:lnSpc>
                <a:spcPct val="100000"/>
              </a:lnSpc>
              <a:spcBef>
                <a:spcPts val="0"/>
              </a:spcBef>
              <a:spcAft>
                <a:spcPts val="334"/>
              </a:spcAft>
              <a:buClrTx/>
              <a:buSzTx/>
              <a:buFont typeface="Arial" pitchFamily="34" charset="0"/>
              <a:buNone/>
              <a:tabLst/>
              <a:defRPr/>
            </a:pPr>
            <a:r>
              <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In rendering our views, we assume that all of the agreements, elections and statements necessary to implement the transaction(s) have been, or will be, validly executed by duly authorized persons and that such agreements, elections and statements are, or will be, legally valid and binding obligations of the parties thereto in accordance with their terms and will accurately reflect the transaction(s) as described herein. Where applicable, we have also assumed the completeness and accuracy of information and any facts provided to us and that assumptions made are appropriate. We have not performed any procedures to confirm the accuracy of any financial or other information provided to us. </a:t>
            </a:r>
          </a:p>
          <a:p>
            <a:pPr marL="224141" marR="0" lvl="0" indent="-224141" algn="l" defTabSz="1018824" rtl="0" eaLnBrk="1" fontAlgn="auto" latinLnBrk="0" hangingPunct="1">
              <a:lnSpc>
                <a:spcPct val="100000"/>
              </a:lnSpc>
              <a:spcBef>
                <a:spcPts val="0"/>
              </a:spcBef>
              <a:spcAft>
                <a:spcPts val="334"/>
              </a:spcAft>
              <a:buClrTx/>
              <a:buSzTx/>
              <a:buFont typeface="Arial" pitchFamily="34" charset="0"/>
              <a:buChar char="•"/>
              <a:tabLst/>
              <a:defRPr/>
            </a:pPr>
            <a:endParaRPr kumimoji="0" lang="en-CA"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9686824"/>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ax Caveat – Tax Idea/Structure Alternativ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9661572" y="6474295"/>
            <a:ext cx="1417055" cy="100027"/>
          </a:xfrm>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US" sz="650" b="0" i="0" u="none" strike="noStrike" kern="1200" cap="none" spc="0" normalizeH="0" baseline="0" noProof="0" dirty="0">
                <a:ln>
                  <a:noFill/>
                </a:ln>
                <a:solidFill>
                  <a:prstClr val="black"/>
                </a:solidFill>
                <a:effectLst/>
                <a:uLnTx/>
                <a:uFillTx/>
                <a:latin typeface="Verdana"/>
                <a:ea typeface="+mn-ea"/>
                <a:cs typeface="+mn-cs"/>
              </a:rPr>
              <a:t>Cybersecurity for connected and autonomous vehicles | Considerations and opportunities for growth in Ontario</a:t>
            </a:r>
            <a:endParaRPr kumimoji="0" lang="en-CA" sz="650" b="0" i="0" u="none" strike="noStrike" kern="1200" cap="none" spc="0" normalizeH="0" baseline="0" noProof="0" dirty="0">
              <a:ln>
                <a:noFill/>
              </a:ln>
              <a:solidFill>
                <a:prstClr val="black"/>
              </a:solidFill>
              <a:effectLst/>
              <a:uLnTx/>
              <a:uFillTx/>
              <a:latin typeface="Verdana"/>
              <a:ea typeface="+mn-ea"/>
              <a:cs typeface="+mn-cs"/>
            </a:endParaRPr>
          </a:p>
        </p:txBody>
      </p:sp>
      <p:sp>
        <p:nvSpPr>
          <p:cNvPr id="4" name="Slide Number Placeholder 3"/>
          <p:cNvSpPr>
            <a:spLocks noGrp="1"/>
          </p:cNvSpPr>
          <p:nvPr>
            <p:ph type="sldNum" sz="quarter" idx="11"/>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1D70FF2A-E074-4D3B-BB94-FFBB4B519E26}" type="slidenum">
              <a:rPr kumimoji="0" lang="en-CA" sz="65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CA" sz="650" b="0" i="0" u="none" strike="noStrike" kern="1200" cap="none" spc="0" normalizeH="0" baseline="0" noProof="0" dirty="0">
              <a:ln>
                <a:noFill/>
              </a:ln>
              <a:solidFill>
                <a:prstClr val="black"/>
              </a:solidFill>
              <a:effectLst/>
              <a:uLnTx/>
              <a:uFillTx/>
              <a:latin typeface="Verdana"/>
              <a:ea typeface="+mn-ea"/>
              <a:cs typeface="+mn-cs"/>
            </a:endParaRPr>
          </a:p>
        </p:txBody>
      </p:sp>
      <p:sp>
        <p:nvSpPr>
          <p:cNvPr id="8" name="Content Placeholder 2"/>
          <p:cNvSpPr txBox="1">
            <a:spLocks/>
          </p:cNvSpPr>
          <p:nvPr userDrawn="1"/>
        </p:nvSpPr>
        <p:spPr>
          <a:xfrm>
            <a:off x="576000" y="684000"/>
            <a:ext cx="11146100" cy="3810000"/>
          </a:xfrm>
          <a:prstGeom prst="rect">
            <a:avLst/>
          </a:prstGeom>
        </p:spPr>
        <p:txBody>
          <a:bodyPr vert="horz" lIns="0" tIns="0" rIns="0" bIns="0" rtlCol="0">
            <a:noAutofit/>
          </a:bodyPr>
          <a:lstStyle>
            <a:lvl1pPr marL="224141" indent="-224141" algn="l" defTabSz="1018824" rtl="0" eaLnBrk="1" latinLnBrk="0" hangingPunct="1">
              <a:spcBef>
                <a:spcPts val="0"/>
              </a:spcBef>
              <a:spcAft>
                <a:spcPts val="334"/>
              </a:spcAft>
              <a:buFont typeface="Arial" pitchFamily="34" charset="0"/>
              <a:buChar char="•"/>
              <a:defRPr sz="2000" kern="1200">
                <a:solidFill>
                  <a:schemeClr val="tx2"/>
                </a:solidFill>
                <a:latin typeface="+mn-lt"/>
                <a:ea typeface="+mn-ea"/>
                <a:cs typeface="+mn-cs"/>
              </a:defRPr>
            </a:lvl1pPr>
            <a:lvl2pPr marL="224141" indent="-224141" algn="l" defTabSz="1018824" rtl="0" eaLnBrk="1" latinLnBrk="0" hangingPunct="1">
              <a:spcBef>
                <a:spcPts val="0"/>
              </a:spcBef>
              <a:spcAft>
                <a:spcPts val="334"/>
              </a:spcAft>
              <a:buFont typeface="Arial" pitchFamily="34" charset="0"/>
              <a:buChar char="•"/>
              <a:defRPr sz="2000" kern="1200">
                <a:solidFill>
                  <a:schemeClr val="tx2"/>
                </a:solidFill>
                <a:latin typeface="+mn-lt"/>
                <a:ea typeface="+mn-ea"/>
                <a:cs typeface="+mn-cs"/>
              </a:defRPr>
            </a:lvl2pPr>
            <a:lvl3pPr marL="509412" indent="-254706" algn="l" defTabSz="1018824" rtl="0" eaLnBrk="1" latinLnBrk="0" hangingPunct="1">
              <a:spcBef>
                <a:spcPts val="0"/>
              </a:spcBef>
              <a:spcAft>
                <a:spcPts val="334"/>
              </a:spcAft>
              <a:buFont typeface="Arial" pitchFamily="34" charset="0"/>
              <a:buChar char="‒"/>
              <a:defRPr sz="2000" kern="1200">
                <a:solidFill>
                  <a:schemeClr val="tx2"/>
                </a:solidFill>
                <a:latin typeface="+mn-lt"/>
                <a:ea typeface="+mn-ea"/>
                <a:cs typeface="+mn-cs"/>
              </a:defRPr>
            </a:lvl3pPr>
            <a:lvl4pPr marL="764118" indent="-254706" algn="l" defTabSz="1018824" rtl="0" eaLnBrk="1" latinLnBrk="0" hangingPunct="1">
              <a:spcBef>
                <a:spcPts val="0"/>
              </a:spcBef>
              <a:spcAft>
                <a:spcPts val="334"/>
              </a:spcAft>
              <a:buFont typeface="Arial" pitchFamily="34" charset="0"/>
              <a:buChar char="•"/>
              <a:defRPr sz="1800" kern="1200">
                <a:solidFill>
                  <a:schemeClr val="tx2"/>
                </a:solidFill>
                <a:latin typeface="+mn-lt"/>
                <a:ea typeface="+mn-ea"/>
                <a:cs typeface="+mn-cs"/>
              </a:defRPr>
            </a:lvl4pPr>
            <a:lvl5pPr marL="1018824" indent="-254706" algn="l" defTabSz="1018824" rtl="0" eaLnBrk="1" latinLnBrk="0" hangingPunct="1">
              <a:spcBef>
                <a:spcPts val="0"/>
              </a:spcBef>
              <a:spcAft>
                <a:spcPts val="334"/>
              </a:spcAft>
              <a:buFont typeface="Arial" pitchFamily="34" charset="0"/>
              <a:buChar char="‒"/>
              <a:defRPr sz="1800" kern="1200">
                <a:solidFill>
                  <a:schemeClr val="tx2"/>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marR="0" lvl="0" indent="0" algn="l" defTabSz="1018824" rtl="0" eaLnBrk="1" fontAlgn="auto" latinLnBrk="0" hangingPunct="1">
              <a:lnSpc>
                <a:spcPct val="100000"/>
              </a:lnSpc>
              <a:spcBef>
                <a:spcPts val="0"/>
              </a:spcBef>
              <a:spcAft>
                <a:spcPts val="334"/>
              </a:spcAft>
              <a:buClrTx/>
              <a:buSzTx/>
              <a:buFont typeface="Arial" pitchFamily="34" charset="0"/>
              <a:buNone/>
              <a:tabLst/>
              <a:defRPr/>
            </a:pPr>
            <a:r>
              <a:rPr kumimoji="0" lang="en-US" sz="16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Note</a:t>
            </a:r>
          </a:p>
          <a:p>
            <a:pPr marL="0" marR="0" lvl="0" indent="0" algn="l" defTabSz="1018824" rtl="0" eaLnBrk="1" fontAlgn="auto" latinLnBrk="0" hangingPunct="1">
              <a:lnSpc>
                <a:spcPct val="100000"/>
              </a:lnSpc>
              <a:spcBef>
                <a:spcPts val="0"/>
              </a:spcBef>
              <a:spcAft>
                <a:spcPts val="334"/>
              </a:spcAft>
              <a:buClrTx/>
              <a:buSzTx/>
              <a:buFont typeface="Arial" pitchFamily="34" charset="0"/>
              <a:buNone/>
              <a:tabLst/>
              <a:defRPr/>
            </a:pPr>
            <a:r>
              <a:rPr kumimoji="0" lang="en-US" sz="1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p>
          <a:p>
            <a:pPr marL="0" marR="0" lvl="0" indent="0" algn="l" defTabSz="1018824" rtl="0" eaLnBrk="1" fontAlgn="auto" latinLnBrk="0" hangingPunct="1">
              <a:lnSpc>
                <a:spcPct val="100000"/>
              </a:lnSpc>
              <a:spcBef>
                <a:spcPts val="0"/>
              </a:spcBef>
              <a:spcAft>
                <a:spcPts val="334"/>
              </a:spcAft>
              <a:buClrTx/>
              <a:buSzTx/>
              <a:buFont typeface="Arial" pitchFamily="34" charset="0"/>
              <a:buNone/>
              <a:tabLst/>
              <a:defRPr/>
            </a:pPr>
            <a:r>
              <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This slide set has been prepared solely for the information and internal use of                                                  and members of                       the                                                 , and may not be relied upon by any other person. Specifically, this slide set is not intended for the express or implied benefit of any third party and may not be relied upon for any purpose or in any manner by any third party without the prior express written consent of Deloitte. Comments included are intended as a summary only and are not a formal opinion of tax consequences, and accordingly do not contain a full description of the facts or an analysis of all relevant tax issues and authorities. The comments should not be taken as complete or sufficient for decision making purposes.</a:t>
            </a:r>
          </a:p>
        </p:txBody>
      </p:sp>
      <p:sp>
        <p:nvSpPr>
          <p:cNvPr id="5" name="Text Placeholder 4"/>
          <p:cNvSpPr>
            <a:spLocks noGrp="1"/>
          </p:cNvSpPr>
          <p:nvPr>
            <p:ph type="body" sz="quarter" idx="12" hasCustomPrompt="1"/>
          </p:nvPr>
        </p:nvSpPr>
        <p:spPr>
          <a:xfrm>
            <a:off x="6634421" y="1150623"/>
            <a:ext cx="2520000" cy="201600"/>
          </a:xfrm>
        </p:spPr>
        <p:txBody>
          <a:bodyPr/>
          <a:lstStyle>
            <a:lvl1pPr>
              <a:defRPr/>
            </a:lvl1pPr>
          </a:lstStyle>
          <a:p>
            <a:pPr lvl="0"/>
            <a:r>
              <a:rPr lang="fr-CA" dirty="0"/>
              <a:t>[client]</a:t>
            </a:r>
          </a:p>
        </p:txBody>
      </p:sp>
      <p:sp>
        <p:nvSpPr>
          <p:cNvPr id="11" name="Text Placeholder 4"/>
          <p:cNvSpPr>
            <a:spLocks noGrp="1"/>
          </p:cNvSpPr>
          <p:nvPr>
            <p:ph type="body" sz="quarter" idx="13" hasCustomPrompt="1"/>
          </p:nvPr>
        </p:nvSpPr>
        <p:spPr>
          <a:xfrm>
            <a:off x="896814" y="1340727"/>
            <a:ext cx="2520000" cy="201600"/>
          </a:xfrm>
        </p:spPr>
        <p:txBody>
          <a:bodyPr/>
          <a:lstStyle>
            <a:lvl1pPr>
              <a:defRPr/>
            </a:lvl1pPr>
          </a:lstStyle>
          <a:p>
            <a:pPr lvl="0"/>
            <a:r>
              <a:rPr lang="fr-CA" dirty="0"/>
              <a:t>[client]</a:t>
            </a:r>
          </a:p>
        </p:txBody>
      </p:sp>
    </p:spTree>
    <p:extLst>
      <p:ext uri="{BB962C8B-B14F-4D97-AF65-F5344CB8AC3E}">
        <p14:creationId xmlns:p14="http://schemas.microsoft.com/office/powerpoint/2010/main" val="166335098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x Caveat – Promotional Material">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9051975" y="6474295"/>
            <a:ext cx="1417055" cy="100027"/>
          </a:xfrm>
        </p:spPr>
        <p:txBody>
          <a:bodyPr/>
          <a:lstStyle/>
          <a:p>
            <a:r>
              <a:rPr lang="en-US" dirty="0"/>
              <a:t>Cybersecurity for connected and autonomous vehicles | Considerations and opportunities for growth in Ontario</a:t>
            </a:r>
            <a:endParaRPr lang="en-CA" dirty="0"/>
          </a:p>
        </p:txBody>
      </p:sp>
      <p:sp>
        <p:nvSpPr>
          <p:cNvPr id="4" name="Slide Number Placeholder 3"/>
          <p:cNvSpPr>
            <a:spLocks noGrp="1"/>
          </p:cNvSpPr>
          <p:nvPr>
            <p:ph type="sldNum" sz="quarter" idx="11"/>
          </p:nvPr>
        </p:nvSpPr>
        <p:spPr/>
        <p:txBody>
          <a:bodyPr/>
          <a:lstStyle/>
          <a:p>
            <a:fld id="{1D70FF2A-E074-4D3B-BB94-FFBB4B519E26}" type="slidenum">
              <a:rPr lang="en-CA" smtClean="0"/>
              <a:pPr/>
              <a:t>‹#›</a:t>
            </a:fld>
            <a:endParaRPr lang="en-CA" dirty="0"/>
          </a:p>
        </p:txBody>
      </p:sp>
      <p:sp>
        <p:nvSpPr>
          <p:cNvPr id="6" name="Content Placeholder 2"/>
          <p:cNvSpPr txBox="1">
            <a:spLocks/>
          </p:cNvSpPr>
          <p:nvPr userDrawn="1"/>
        </p:nvSpPr>
        <p:spPr>
          <a:xfrm>
            <a:off x="576000" y="684000"/>
            <a:ext cx="11146100" cy="3810000"/>
          </a:xfrm>
          <a:prstGeom prst="rect">
            <a:avLst/>
          </a:prstGeom>
        </p:spPr>
        <p:txBody>
          <a:bodyPr vert="horz" lIns="0" tIns="0" rIns="0" bIns="0" rtlCol="0">
            <a:noAutofit/>
          </a:bodyPr>
          <a:lstStyle>
            <a:lvl1pPr marL="224141" indent="-224141" algn="l" defTabSz="1018824" rtl="0" eaLnBrk="1" latinLnBrk="0" hangingPunct="1">
              <a:spcBef>
                <a:spcPts val="0"/>
              </a:spcBef>
              <a:spcAft>
                <a:spcPts val="334"/>
              </a:spcAft>
              <a:buFont typeface="Arial" pitchFamily="34" charset="0"/>
              <a:buChar char="•"/>
              <a:defRPr sz="2000" kern="1200">
                <a:solidFill>
                  <a:schemeClr val="tx2"/>
                </a:solidFill>
                <a:latin typeface="+mn-lt"/>
                <a:ea typeface="+mn-ea"/>
                <a:cs typeface="+mn-cs"/>
              </a:defRPr>
            </a:lvl1pPr>
            <a:lvl2pPr marL="224141" indent="-224141" algn="l" defTabSz="1018824" rtl="0" eaLnBrk="1" latinLnBrk="0" hangingPunct="1">
              <a:spcBef>
                <a:spcPts val="0"/>
              </a:spcBef>
              <a:spcAft>
                <a:spcPts val="334"/>
              </a:spcAft>
              <a:buFont typeface="Arial" pitchFamily="34" charset="0"/>
              <a:buChar char="•"/>
              <a:defRPr sz="2000" kern="1200">
                <a:solidFill>
                  <a:schemeClr val="tx2"/>
                </a:solidFill>
                <a:latin typeface="+mn-lt"/>
                <a:ea typeface="+mn-ea"/>
                <a:cs typeface="+mn-cs"/>
              </a:defRPr>
            </a:lvl2pPr>
            <a:lvl3pPr marL="509412" indent="-254706" algn="l" defTabSz="1018824" rtl="0" eaLnBrk="1" latinLnBrk="0" hangingPunct="1">
              <a:spcBef>
                <a:spcPts val="0"/>
              </a:spcBef>
              <a:spcAft>
                <a:spcPts val="334"/>
              </a:spcAft>
              <a:buFont typeface="Arial" pitchFamily="34" charset="0"/>
              <a:buChar char="‒"/>
              <a:defRPr sz="2000" kern="1200">
                <a:solidFill>
                  <a:schemeClr val="tx2"/>
                </a:solidFill>
                <a:latin typeface="+mn-lt"/>
                <a:ea typeface="+mn-ea"/>
                <a:cs typeface="+mn-cs"/>
              </a:defRPr>
            </a:lvl3pPr>
            <a:lvl4pPr marL="764118" indent="-254706" algn="l" defTabSz="1018824" rtl="0" eaLnBrk="1" latinLnBrk="0" hangingPunct="1">
              <a:spcBef>
                <a:spcPts val="0"/>
              </a:spcBef>
              <a:spcAft>
                <a:spcPts val="334"/>
              </a:spcAft>
              <a:buFont typeface="Arial" pitchFamily="34" charset="0"/>
              <a:buChar char="•"/>
              <a:defRPr sz="1800" kern="1200">
                <a:solidFill>
                  <a:schemeClr val="tx2"/>
                </a:solidFill>
                <a:latin typeface="+mn-lt"/>
                <a:ea typeface="+mn-ea"/>
                <a:cs typeface="+mn-cs"/>
              </a:defRPr>
            </a:lvl4pPr>
            <a:lvl5pPr marL="1018824" indent="-254706" algn="l" defTabSz="1018824" rtl="0" eaLnBrk="1" latinLnBrk="0" hangingPunct="1">
              <a:spcBef>
                <a:spcPts val="0"/>
              </a:spcBef>
              <a:spcAft>
                <a:spcPts val="334"/>
              </a:spcAft>
              <a:buFont typeface="Arial" pitchFamily="34" charset="0"/>
              <a:buChar char="‒"/>
              <a:defRPr sz="1800" kern="1200">
                <a:solidFill>
                  <a:schemeClr val="tx2"/>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marR="0" lvl="0" indent="0" algn="l" defTabSz="1018824" rtl="0" eaLnBrk="1" fontAlgn="auto" latinLnBrk="0" hangingPunct="1">
              <a:lnSpc>
                <a:spcPct val="100000"/>
              </a:lnSpc>
              <a:spcBef>
                <a:spcPts val="0"/>
              </a:spcBef>
              <a:spcAft>
                <a:spcPts val="334"/>
              </a:spcAft>
              <a:buClrTx/>
              <a:buSzTx/>
              <a:buFont typeface="Arial" pitchFamily="34" charset="0"/>
              <a:buNone/>
              <a:tabLst/>
              <a:defRPr/>
            </a:pPr>
            <a:r>
              <a:rPr kumimoji="0" lang="en-US" sz="16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Note</a:t>
            </a:r>
          </a:p>
          <a:p>
            <a:pPr marL="0" marR="0" lvl="0" indent="0" algn="l" defTabSz="1018824" rtl="0" eaLnBrk="1" fontAlgn="auto" latinLnBrk="0" hangingPunct="1">
              <a:lnSpc>
                <a:spcPct val="100000"/>
              </a:lnSpc>
              <a:spcBef>
                <a:spcPts val="0"/>
              </a:spcBef>
              <a:spcAft>
                <a:spcPts val="334"/>
              </a:spcAft>
              <a:buClrTx/>
              <a:buSzTx/>
              <a:buFont typeface="Arial" pitchFamily="34" charset="0"/>
              <a:buNone/>
              <a:tabLst/>
              <a:defRPr/>
            </a:pPr>
            <a:r>
              <a:rPr kumimoji="0" lang="en-US" sz="1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p>
          <a:p>
            <a:pPr marL="0" marR="0" lvl="0" indent="0" algn="l" defTabSz="1018824" rtl="0" eaLnBrk="1" fontAlgn="auto" latinLnBrk="0" hangingPunct="1">
              <a:lnSpc>
                <a:spcPct val="100000"/>
              </a:lnSpc>
              <a:spcBef>
                <a:spcPts val="0"/>
              </a:spcBef>
              <a:spcAft>
                <a:spcPts val="334"/>
              </a:spcAft>
              <a:buClrTx/>
              <a:buSzTx/>
              <a:buFont typeface="Arial" pitchFamily="34" charset="0"/>
              <a:buNone/>
              <a:tabLst/>
              <a:defRPr/>
            </a:pPr>
            <a:r>
              <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This slide set is intended to provide general information only. Accordingly, the information in this document is not intended to constitute accounting, tax, legal, investment, consulting or other professional advice or services. Before making any decision or taking any action that might affect your personal finances or business, you should consult a qualified professional advisor. Deloitte makes no express or implied representations or warranties regarding this document or the information contained therein. Deloitte accepts no responsibility for any errors this document may contain, whether caused by negligence or otherwise, or for any losses, however caused, sustained by any person that relies on it. Your use of this document is at your own risk.</a:t>
            </a:r>
            <a:endParaRPr kumimoji="0" lang="en-CA"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74082716"/>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Without Arrow">
    <p:spTree>
      <p:nvGrpSpPr>
        <p:cNvPr id="1" name=""/>
        <p:cNvGrpSpPr/>
        <p:nvPr/>
      </p:nvGrpSpPr>
      <p:grpSpPr>
        <a:xfrm>
          <a:off x="0" y="0"/>
          <a:ext cx="0" cy="0"/>
          <a:chOff x="0" y="0"/>
          <a:chExt cx="0" cy="0"/>
        </a:xfrm>
      </p:grpSpPr>
      <p:sp>
        <p:nvSpPr>
          <p:cNvPr id="2" name="Title 1"/>
          <p:cNvSpPr>
            <a:spLocks noGrp="1"/>
          </p:cNvSpPr>
          <p:nvPr>
            <p:ph type="title"/>
          </p:nvPr>
        </p:nvSpPr>
        <p:spPr>
          <a:xfrm>
            <a:off x="1097280" y="1169402"/>
            <a:ext cx="10058400" cy="530632"/>
          </a:xfrm>
        </p:spPr>
        <p:txBody>
          <a:bodyPr/>
          <a:lstStyle/>
          <a:p>
            <a:r>
              <a:rPr lang="en-US"/>
              <a:t>Click to edit Master title style</a:t>
            </a:r>
            <a:endParaRPr lang="en-CA" dirty="0"/>
          </a:p>
        </p:txBody>
      </p:sp>
      <p:sp>
        <p:nvSpPr>
          <p:cNvPr id="3" name="Slide Number Placeholder 2"/>
          <p:cNvSpPr>
            <a:spLocks noGrp="1"/>
          </p:cNvSpPr>
          <p:nvPr>
            <p:ph type="sldNum" sz="quarter" idx="10"/>
          </p:nvPr>
        </p:nvSpPr>
        <p:spPr/>
        <p:txBody>
          <a:bodyPr/>
          <a:lstStyle/>
          <a:p>
            <a:fld id="{1CD41CD4-AB83-1240-92B9-A0CB40D08B6B}" type="slidenum">
              <a:rPr lang="en-US" smtClean="0"/>
              <a:pPr/>
              <a:t>‹#›</a:t>
            </a:fld>
            <a:endParaRPr lang="en-US" dirty="0"/>
          </a:p>
        </p:txBody>
      </p:sp>
      <p:sp>
        <p:nvSpPr>
          <p:cNvPr id="11" name="Content Placeholder 10"/>
          <p:cNvSpPr>
            <a:spLocks noGrp="1"/>
          </p:cNvSpPr>
          <p:nvPr>
            <p:ph sz="quarter" idx="11"/>
          </p:nvPr>
        </p:nvSpPr>
        <p:spPr>
          <a:xfrm>
            <a:off x="1097280" y="1828800"/>
            <a:ext cx="10058400" cy="42497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3005799889"/>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698500"/>
          </a:xfrm>
        </p:spPr>
        <p:txBody>
          <a:bodyPr/>
          <a:lstStyle/>
          <a:p>
            <a:r>
              <a:rPr lang="en-US" noProof="0"/>
              <a:t>Click to edit Master title style</a:t>
            </a:r>
            <a:endParaRPr lang="en-CA" noProof="0" dirty="0"/>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4"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5"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2924410580"/>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698500"/>
          </a:xfrm>
        </p:spPr>
        <p:txBody>
          <a:bodyPr/>
          <a:lstStyle/>
          <a:p>
            <a:r>
              <a:rPr lang="en-US" noProof="0"/>
              <a:t>Click to edit Master title style</a:t>
            </a:r>
            <a:endParaRPr lang="en-CA" noProof="0" dirty="0"/>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4"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5"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3729889754"/>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698500"/>
          </a:xfrm>
        </p:spPr>
        <p:txBody>
          <a:bodyPr/>
          <a:lstStyle/>
          <a:p>
            <a:r>
              <a:rPr lang="en-US" noProof="0"/>
              <a:t>Click to edit Master title style</a:t>
            </a:r>
            <a:endParaRPr lang="en-CA" noProof="0" dirty="0"/>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4"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5"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2442226181"/>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_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698500"/>
          </a:xfrm>
        </p:spPr>
        <p:txBody>
          <a:bodyPr/>
          <a:lstStyle/>
          <a:p>
            <a:r>
              <a:rPr lang="en-US" noProof="0"/>
              <a:t>Click to edit Master title style</a:t>
            </a:r>
            <a:endParaRPr lang="en-CA" noProof="0" dirty="0"/>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4"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5"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366131745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5_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698500"/>
          </a:xfrm>
        </p:spPr>
        <p:txBody>
          <a:bodyPr/>
          <a:lstStyle/>
          <a:p>
            <a:r>
              <a:rPr lang="en-US" noProof="0"/>
              <a:t>Click to edit Master title style</a:t>
            </a:r>
            <a:endParaRPr lang="en-CA" noProof="0" dirty="0"/>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4"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5"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277620805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0213"/>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CA" noProof="0" dirty="0"/>
          </a:p>
        </p:txBody>
      </p:sp>
      <p:sp>
        <p:nvSpPr>
          <p:cNvPr id="3" name="Text Placeholder 2"/>
          <p:cNvSpPr>
            <a:spLocks noGrp="1"/>
          </p:cNvSpPr>
          <p:nvPr>
            <p:ph type="body" idx="1"/>
          </p:nvPr>
        </p:nvSpPr>
        <p:spPr bwMode="gray">
          <a:xfrm>
            <a:off x="469899" y="3423545"/>
            <a:ext cx="10418235"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a:t>Cybersecurity for connected and autonomous vehicles | Considerations and opportunities for growth in Ontario</a:t>
            </a:r>
            <a:endParaRPr lang="en-CA" dirty="0"/>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pPr/>
              <a:t>‹#›</a:t>
            </a:fld>
            <a:endParaRPr lang="en-CA" dirty="0"/>
          </a:p>
        </p:txBody>
      </p:sp>
      <p:sp>
        <p:nvSpPr>
          <p:cNvPr id="9" name="TextBox 8"/>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CA" sz="650" noProof="0" dirty="0">
                <a:solidFill>
                  <a:schemeClr val="bg1"/>
                </a:solidFill>
              </a:rPr>
              <a:t>© Deloitte LLP and affiliated entities.</a:t>
            </a:r>
          </a:p>
        </p:txBody>
      </p:sp>
    </p:spTree>
    <p:extLst>
      <p:ext uri="{BB962C8B-B14F-4D97-AF65-F5344CB8AC3E}">
        <p14:creationId xmlns:p14="http://schemas.microsoft.com/office/powerpoint/2010/main" val="2104574128"/>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7_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698500"/>
          </a:xfrm>
        </p:spPr>
        <p:txBody>
          <a:bodyPr/>
          <a:lstStyle/>
          <a:p>
            <a:r>
              <a:rPr lang="en-US" noProof="0"/>
              <a:t>Click to edit Master title style</a:t>
            </a:r>
            <a:endParaRPr lang="en-CA" noProof="0" dirty="0"/>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4"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5"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381813836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8_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698500"/>
          </a:xfrm>
        </p:spPr>
        <p:txBody>
          <a:bodyPr/>
          <a:lstStyle/>
          <a:p>
            <a:r>
              <a:rPr lang="en-US" noProof="0"/>
              <a:t>Click to edit Master title style</a:t>
            </a:r>
            <a:endParaRPr lang="en-CA" noProof="0" dirty="0"/>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4"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5"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768969649"/>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9_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698500"/>
          </a:xfrm>
        </p:spPr>
        <p:txBody>
          <a:bodyPr/>
          <a:lstStyle/>
          <a:p>
            <a:r>
              <a:rPr lang="en-US" noProof="0"/>
              <a:t>Click to edit Master title style</a:t>
            </a:r>
            <a:endParaRPr lang="en-CA" noProof="0" dirty="0"/>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4"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5"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733838591"/>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200" y="5845180"/>
            <a:ext cx="5592011"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bg1"/>
                </a:solidFill>
              </a:defRPr>
            </a:lvl1pPr>
            <a:lvl2pPr marL="0" indent="0" algn="l">
              <a:buNone/>
              <a:defRPr sz="1600" b="0">
                <a:solidFill>
                  <a:schemeClr val="bg1"/>
                </a:solidFill>
              </a:defRPr>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CA" noProof="0" dirty="0"/>
              <a:t>Click to edit Master title style</a:t>
            </a:r>
          </a:p>
          <a:p>
            <a:pPr lvl="1"/>
            <a:r>
              <a:rPr lang="en-CA" noProof="0" dirty="0"/>
              <a:t>Click to edit Master subtitle style</a:t>
            </a:r>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22" name="Group 21"/>
          <p:cNvGrpSpPr>
            <a:grpSpLocks noChangeAspect="1"/>
          </p:cNvGrpSpPr>
          <p:nvPr userDrawn="1"/>
        </p:nvGrpSpPr>
        <p:grpSpPr>
          <a:xfrm>
            <a:off x="469900" y="457761"/>
            <a:ext cx="1998000" cy="374400"/>
            <a:chOff x="398463" y="404813"/>
            <a:chExt cx="1627187" cy="307976"/>
          </a:xfrm>
          <a:solidFill>
            <a:schemeClr val="tx1"/>
          </a:solidFill>
        </p:grpSpPr>
        <p:sp>
          <p:nvSpPr>
            <p:cNvPr id="23"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4"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5"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6"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7"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8"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9"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0"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1"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2"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grpSp>
      <p:sp>
        <p:nvSpPr>
          <p:cNvPr id="33" name="Picture Placeholder 8"/>
          <p:cNvSpPr>
            <a:spLocks noGrp="1"/>
          </p:cNvSpPr>
          <p:nvPr>
            <p:ph type="pic" sz="quarter" idx="11"/>
          </p:nvPr>
        </p:nvSpPr>
        <p:spPr>
          <a:xfrm>
            <a:off x="3393716" y="727595"/>
            <a:ext cx="5400000" cy="5400000"/>
          </a:xfrm>
          <a:prstGeom prst="rect">
            <a:avLst/>
          </a:prstGeom>
        </p:spPr>
        <p:txBody>
          <a:bodyPr/>
          <a:lstStyle/>
          <a:p>
            <a:r>
              <a:rPr lang="en-US" noProof="0" dirty="0"/>
              <a:t>Click icon to add picture</a:t>
            </a:r>
            <a:endParaRPr lang="en-CA" noProof="0" dirty="0"/>
          </a:p>
        </p:txBody>
      </p:sp>
    </p:spTree>
    <p:extLst>
      <p:ext uri="{BB962C8B-B14F-4D97-AF65-F5344CB8AC3E}">
        <p14:creationId xmlns:p14="http://schemas.microsoft.com/office/powerpoint/2010/main" val="315344637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CA" noProof="0" dirty="0"/>
              <a:t>Click to edit Master title style</a:t>
            </a:r>
          </a:p>
          <a:p>
            <a:pPr lvl="1"/>
            <a:r>
              <a:rPr lang="en-CA" noProof="0" dirty="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19" name="Group 18"/>
          <p:cNvGrpSpPr>
            <a:grpSpLocks noChangeAspect="1"/>
          </p:cNvGrpSpPr>
          <p:nvPr userDrawn="1"/>
        </p:nvGrpSpPr>
        <p:grpSpPr>
          <a:xfrm>
            <a:off x="475325" y="457200"/>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gr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dirty="0"/>
              <a:t>Click icon to add picture</a:t>
            </a:r>
            <a:endParaRPr lang="en-CA" noProof="0" dirty="0"/>
          </a:p>
        </p:txBody>
      </p:sp>
    </p:spTree>
    <p:extLst>
      <p:ext uri="{BB962C8B-B14F-4D97-AF65-F5344CB8AC3E}">
        <p14:creationId xmlns:p14="http://schemas.microsoft.com/office/powerpoint/2010/main" val="1445566777"/>
      </p:ext>
    </p:extLst>
  </p:cSld>
  <p:clrMapOvr>
    <a:masterClrMapping/>
  </p:clrMapOvr>
  <p:transition>
    <p:fade/>
  </p:transition>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0150" y="153045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CA" noProof="0" dirty="0"/>
          </a:p>
        </p:txBody>
      </p:sp>
      <p:sp>
        <p:nvSpPr>
          <p:cNvPr id="3" name="Subtitle 2"/>
          <p:cNvSpPr>
            <a:spLocks noGrp="1"/>
          </p:cNvSpPr>
          <p:nvPr>
            <p:ph type="subTitle" idx="1"/>
          </p:nvPr>
        </p:nvSpPr>
        <p:spPr bwMode="gray">
          <a:xfrm>
            <a:off x="475200" y="5845180"/>
            <a:ext cx="559201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subtitle style</a:t>
            </a:r>
            <a:endParaRPr lang="en-CA" noProof="0" dirty="0"/>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16" name="Group 15"/>
          <p:cNvGrpSpPr>
            <a:grpSpLocks noChangeAspect="1"/>
          </p:cNvGrpSpPr>
          <p:nvPr userDrawn="1"/>
        </p:nvGrpSpPr>
        <p:grpSpPr>
          <a:xfrm>
            <a:off x="469900" y="457761"/>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19"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0"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1"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grpSp>
    </p:spTree>
    <p:extLst>
      <p:ext uri="{BB962C8B-B14F-4D97-AF65-F5344CB8AC3E}">
        <p14:creationId xmlns:p14="http://schemas.microsoft.com/office/powerpoint/2010/main" val="298463341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2000" y="153000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CA" noProof="0" dirty="0"/>
          </a:p>
        </p:txBody>
      </p:sp>
      <p:sp>
        <p:nvSpPr>
          <p:cNvPr id="3" name="Subtitle 2"/>
          <p:cNvSpPr>
            <a:spLocks noGrp="1"/>
          </p:cNvSpPr>
          <p:nvPr>
            <p:ph type="subTitle" idx="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subtitle style</a:t>
            </a:r>
            <a:endParaRPr lang="en-CA" noProof="0" dirty="0"/>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16" name="Group 15"/>
          <p:cNvGrpSpPr>
            <a:grpSpLocks noChangeAspect="1"/>
          </p:cNvGrpSpPr>
          <p:nvPr userDrawn="1"/>
        </p:nvGrpSpPr>
        <p:grpSpPr>
          <a:xfrm>
            <a:off x="475325" y="457200"/>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0"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1"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2"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grpSp>
    </p:spTree>
    <p:extLst>
      <p:ext uri="{BB962C8B-B14F-4D97-AF65-F5344CB8AC3E}">
        <p14:creationId xmlns:p14="http://schemas.microsoft.com/office/powerpoint/2010/main" val="961717146"/>
      </p:ext>
    </p:extLst>
  </p:cSld>
  <p:clrMapOvr>
    <a:masterClrMapping/>
  </p:clrMapOvr>
  <p:transition>
    <p:fade/>
  </p:transition>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0213"/>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CA" noProof="0" dirty="0"/>
          </a:p>
        </p:txBody>
      </p:sp>
      <p:sp>
        <p:nvSpPr>
          <p:cNvPr id="3" name="Text Placeholder 2"/>
          <p:cNvSpPr>
            <a:spLocks noGrp="1"/>
          </p:cNvSpPr>
          <p:nvPr>
            <p:ph type="body" idx="1"/>
          </p:nvPr>
        </p:nvSpPr>
        <p:spPr bwMode="gray">
          <a:xfrm>
            <a:off x="469899" y="3423545"/>
            <a:ext cx="10418235"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a:t>Cybersecurity for connected and autonomous vehicles | Considerations and opportunities for growth in Ontario</a:t>
            </a:r>
            <a:endParaRPr lang="en-CA" dirty="0"/>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pPr/>
              <a:t>‹#›</a:t>
            </a:fld>
            <a:endParaRPr lang="en-CA" dirty="0"/>
          </a:p>
        </p:txBody>
      </p:sp>
      <p:sp>
        <p:nvSpPr>
          <p:cNvPr id="9" name="TextBox 8"/>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CA" sz="650" noProof="0" dirty="0">
                <a:solidFill>
                  <a:schemeClr val="bg1"/>
                </a:solidFill>
              </a:rPr>
              <a:t>© Deloitte LLP and affiliated entities.</a:t>
            </a:r>
          </a:p>
        </p:txBody>
      </p:sp>
    </p:spTree>
    <p:extLst>
      <p:ext uri="{BB962C8B-B14F-4D97-AF65-F5344CB8AC3E}">
        <p14:creationId xmlns:p14="http://schemas.microsoft.com/office/powerpoint/2010/main" val="101284080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CA"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a:t>Cybersecurity for connected and autonomous vehicles | Considerations and opportunities for growth in Ontario</a:t>
            </a:r>
            <a:endParaRPr lang="en-CA" dirty="0"/>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pPr/>
              <a:t>‹#›</a:t>
            </a:fld>
            <a:endParaRPr lang="en-CA" dirty="0"/>
          </a:p>
        </p:txBody>
      </p:sp>
      <p:sp>
        <p:nvSpPr>
          <p:cNvPr id="9" name="TextBox 8"/>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CA" sz="650" noProof="0" dirty="0">
                <a:solidFill>
                  <a:schemeClr val="bg1"/>
                </a:solidFill>
              </a:rPr>
              <a:t>© Deloitte LLP and affiliated entities.</a:t>
            </a:r>
          </a:p>
        </p:txBody>
      </p:sp>
    </p:spTree>
    <p:extLst>
      <p:ext uri="{BB962C8B-B14F-4D97-AF65-F5344CB8AC3E}">
        <p14:creationId xmlns:p14="http://schemas.microsoft.com/office/powerpoint/2010/main" val="310835069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CA" noProof="0" dirty="0"/>
          </a:p>
        </p:txBody>
      </p:sp>
      <p:sp>
        <p:nvSpPr>
          <p:cNvPr id="3"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
        <p:nvSpPr>
          <p:cNvPr id="10"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a:t>Cybersecurity for connected and autonomous vehicles | Considerations and opportunities for growth in Ontario</a:t>
            </a:r>
            <a:endParaRPr lang="en-CA" dirty="0"/>
          </a:p>
        </p:txBody>
      </p:sp>
      <p:sp>
        <p:nvSpPr>
          <p:cNvPr id="11"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pPr/>
              <a:t>‹#›</a:t>
            </a:fld>
            <a:endParaRPr lang="en-CA" dirty="0"/>
          </a:p>
        </p:txBody>
      </p:sp>
      <p:sp>
        <p:nvSpPr>
          <p:cNvPr id="12" name="TextBox 11"/>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CA" sz="650" noProof="0" dirty="0">
                <a:solidFill>
                  <a:schemeClr val="bg1"/>
                </a:solidFill>
              </a:rPr>
              <a:t>© Deloitte LLP and affiliated entities.</a:t>
            </a:r>
          </a:p>
        </p:txBody>
      </p:sp>
    </p:spTree>
    <p:extLst>
      <p:ext uri="{BB962C8B-B14F-4D97-AF65-F5344CB8AC3E}">
        <p14:creationId xmlns:p14="http://schemas.microsoft.com/office/powerpoint/2010/main" val="144662969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CA"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a:t>Cybersecurity for connected and autonomous vehicles | Considerations and opportunities for growth in Ontario</a:t>
            </a:r>
            <a:endParaRPr lang="en-CA" dirty="0"/>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pPr/>
              <a:t>‹#›</a:t>
            </a:fld>
            <a:endParaRPr lang="en-CA" dirty="0"/>
          </a:p>
        </p:txBody>
      </p:sp>
      <p:sp>
        <p:nvSpPr>
          <p:cNvPr id="9" name="TextBox 8"/>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CA" sz="650" noProof="0" dirty="0">
                <a:solidFill>
                  <a:schemeClr val="bg1"/>
                </a:solidFill>
              </a:rPr>
              <a:t>© Deloitte LLP and affiliated entities.</a:t>
            </a:r>
          </a:p>
        </p:txBody>
      </p:sp>
    </p:spTree>
    <p:extLst>
      <p:ext uri="{BB962C8B-B14F-4D97-AF65-F5344CB8AC3E}">
        <p14:creationId xmlns:p14="http://schemas.microsoft.com/office/powerpoint/2010/main" val="1976482637"/>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CA"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a:t>Cybersecurity for connected and autonomous vehicles | Considerations and opportunities for growth in Ontario</a:t>
            </a:r>
            <a:endParaRPr lang="en-CA" dirty="0"/>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pPr/>
              <a:t>‹#›</a:t>
            </a:fld>
            <a:endParaRPr lang="en-CA" dirty="0"/>
          </a:p>
        </p:txBody>
      </p:sp>
      <p:sp>
        <p:nvSpPr>
          <p:cNvPr id="9" name="TextBox 8"/>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CA" sz="650" noProof="0" dirty="0">
                <a:solidFill>
                  <a:schemeClr val="bg1"/>
                </a:solidFill>
              </a:rPr>
              <a:t>© Deloitte LLP and affiliated entities.</a:t>
            </a:r>
          </a:p>
        </p:txBody>
      </p:sp>
    </p:spTree>
    <p:extLst>
      <p:ext uri="{BB962C8B-B14F-4D97-AF65-F5344CB8AC3E}">
        <p14:creationId xmlns:p14="http://schemas.microsoft.com/office/powerpoint/2010/main" val="48406609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CA"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a:t>Cybersecurity for connected and autonomous vehicles | Considerations and opportunities for growth in Ontario</a:t>
            </a:r>
            <a:endParaRPr lang="en-CA" dirty="0"/>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pPr/>
              <a:t>‹#›</a:t>
            </a:fld>
            <a:endParaRPr lang="en-CA" dirty="0"/>
          </a:p>
        </p:txBody>
      </p:sp>
      <p:sp>
        <p:nvSpPr>
          <p:cNvPr id="9" name="TextBox 8"/>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CA" sz="650" noProof="0" dirty="0">
                <a:solidFill>
                  <a:schemeClr val="bg1"/>
                </a:solidFill>
              </a:rPr>
              <a:t>© Deloitte LLP and affiliated entities.</a:t>
            </a:r>
          </a:p>
        </p:txBody>
      </p:sp>
    </p:spTree>
    <p:extLst>
      <p:ext uri="{BB962C8B-B14F-4D97-AF65-F5344CB8AC3E}">
        <p14:creationId xmlns:p14="http://schemas.microsoft.com/office/powerpoint/2010/main" val="337213832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1" y="1705668"/>
            <a:ext cx="10418233"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CA" noProof="0" dirty="0"/>
          </a:p>
        </p:txBody>
      </p:sp>
      <p:sp>
        <p:nvSpPr>
          <p:cNvPr id="3" name="Text Placeholder 2"/>
          <p:cNvSpPr>
            <a:spLocks noGrp="1"/>
          </p:cNvSpPr>
          <p:nvPr>
            <p:ph type="body" idx="1"/>
          </p:nvPr>
        </p:nvSpPr>
        <p:spPr bwMode="gray">
          <a:xfrm>
            <a:off x="469900" y="3429000"/>
            <a:ext cx="10541000" cy="1566532"/>
          </a:xfrm>
        </p:spPr>
        <p:txBody>
          <a:bodyPr lIns="0" tIns="0" rIns="0" bIns="0">
            <a:noAutofit/>
          </a:bodyPr>
          <a:lstStyle>
            <a:lvl1pPr marL="0" indent="0">
              <a:lnSpc>
                <a:spcPct val="95000"/>
              </a:lnSpc>
              <a:spcAft>
                <a:spcPts val="0"/>
              </a:spcAft>
              <a:buNone/>
              <a:defRPr sz="385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
        <p:nvSpPr>
          <p:cNvPr id="4"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5"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59817415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a:t>Cybersecurity for connected and autonomous vehicles | Considerations and opportunities for growth in Ontario</a:t>
            </a:r>
            <a:endParaRPr lang="en-CA" dirty="0"/>
          </a:p>
        </p:txBody>
      </p:sp>
      <p:sp>
        <p:nvSpPr>
          <p:cNvPr id="7"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pPr/>
              <a:t>‹#›</a:t>
            </a:fld>
            <a:endParaRPr lang="en-CA" dirty="0"/>
          </a:p>
        </p:txBody>
      </p:sp>
      <p:sp>
        <p:nvSpPr>
          <p:cNvPr id="8" name="TextBox 7"/>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CA" sz="650" noProof="0" dirty="0">
                <a:solidFill>
                  <a:schemeClr val="bg1"/>
                </a:solidFill>
              </a:rPr>
              <a:t>© Deloitte LLP and affiliated entities.</a:t>
            </a:r>
          </a:p>
        </p:txBody>
      </p:sp>
    </p:spTree>
    <p:extLst>
      <p:ext uri="{BB962C8B-B14F-4D97-AF65-F5344CB8AC3E}">
        <p14:creationId xmlns:p14="http://schemas.microsoft.com/office/powerpoint/2010/main" val="873990619"/>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a:t>Cybersecurity for connected and autonomous vehicles | Considerations and opportunities for growth in Ontario</a:t>
            </a:r>
            <a:endParaRPr lang="en-CA" dirty="0"/>
          </a:p>
        </p:txBody>
      </p:sp>
      <p:sp>
        <p:nvSpPr>
          <p:cNvPr id="7"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pPr/>
              <a:t>‹#›</a:t>
            </a:fld>
            <a:endParaRPr lang="en-CA" dirty="0"/>
          </a:p>
        </p:txBody>
      </p:sp>
      <p:sp>
        <p:nvSpPr>
          <p:cNvPr id="8" name="TextBox 7"/>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CA" sz="650" noProof="0" dirty="0">
                <a:solidFill>
                  <a:schemeClr val="bg1"/>
                </a:solidFill>
              </a:rPr>
              <a:t>© Deloitte LLP and affiliated entities.</a:t>
            </a:r>
          </a:p>
        </p:txBody>
      </p:sp>
    </p:spTree>
    <p:extLst>
      <p:ext uri="{BB962C8B-B14F-4D97-AF65-F5344CB8AC3E}">
        <p14:creationId xmlns:p14="http://schemas.microsoft.com/office/powerpoint/2010/main" val="766986257"/>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a:t>Cybersecurity for connected and autonomous vehicles | Considerations and opportunities for growth in Ontario</a:t>
            </a:r>
            <a:endParaRPr lang="en-CA" dirty="0"/>
          </a:p>
        </p:txBody>
      </p:sp>
      <p:sp>
        <p:nvSpPr>
          <p:cNvPr id="7"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pPr/>
              <a:t>‹#›</a:t>
            </a:fld>
            <a:endParaRPr lang="en-CA" dirty="0"/>
          </a:p>
        </p:txBody>
      </p:sp>
      <p:sp>
        <p:nvSpPr>
          <p:cNvPr id="8" name="TextBox 7"/>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CA" sz="650" noProof="0" dirty="0">
                <a:solidFill>
                  <a:schemeClr val="bg1"/>
                </a:solidFill>
              </a:rPr>
              <a:t>© Deloitte LLP and affiliated entities.</a:t>
            </a:r>
          </a:p>
        </p:txBody>
      </p:sp>
    </p:spTree>
    <p:extLst>
      <p:ext uri="{BB962C8B-B14F-4D97-AF65-F5344CB8AC3E}">
        <p14:creationId xmlns:p14="http://schemas.microsoft.com/office/powerpoint/2010/main" val="2813610811"/>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a:t>Cybersecurity for connected and autonomous vehicles | Considerations and opportunities for growth in Ontario</a:t>
            </a:r>
            <a:endParaRPr lang="en-CA" dirty="0"/>
          </a:p>
        </p:txBody>
      </p:sp>
      <p:sp>
        <p:nvSpPr>
          <p:cNvPr id="7"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pPr/>
              <a:t>‹#›</a:t>
            </a:fld>
            <a:endParaRPr lang="en-CA" dirty="0"/>
          </a:p>
        </p:txBody>
      </p:sp>
      <p:sp>
        <p:nvSpPr>
          <p:cNvPr id="8" name="TextBox 7"/>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CA" sz="650" noProof="0" dirty="0">
                <a:solidFill>
                  <a:schemeClr val="bg1"/>
                </a:solidFill>
              </a:rPr>
              <a:t>© Deloitte LLP and affiliated entities.</a:t>
            </a:r>
          </a:p>
        </p:txBody>
      </p:sp>
    </p:spTree>
    <p:extLst>
      <p:ext uri="{BB962C8B-B14F-4D97-AF65-F5344CB8AC3E}">
        <p14:creationId xmlns:p14="http://schemas.microsoft.com/office/powerpoint/2010/main" val="2947108937"/>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69900" y="1590675"/>
            <a:ext cx="9029604" cy="4708525"/>
          </a:xfrm>
          <a:prstGeom prst="rect">
            <a:avLst/>
          </a:prstGeom>
        </p:spPr>
        <p:txBody>
          <a:bodyPr>
            <a:noAutofit/>
          </a:bodyPr>
          <a:lstStyle>
            <a:lvl1pPr>
              <a:spcBef>
                <a:spcPts val="4800"/>
              </a:spcBef>
              <a:defRPr sz="2800">
                <a:solidFill>
                  <a:schemeClr val="tx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3"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4"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310191769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0" y="1665291"/>
            <a:ext cx="9348787" cy="4633910"/>
          </a:xfrm>
          <a:prstGeom prst="rect">
            <a:avLst/>
          </a:prstGeom>
        </p:spPr>
        <p:txBody>
          <a:bodyPr/>
          <a:lstStyle>
            <a:lvl1pPr>
              <a:tabLst>
                <a:tab pos="8972326" algn="r"/>
              </a:tabLst>
              <a:defRPr/>
            </a:lvl1pPr>
            <a:lvl2pPr>
              <a:tabLst>
                <a:tab pos="8972326" algn="r"/>
              </a:tabLst>
              <a:defRPr/>
            </a:lvl2pPr>
            <a:lvl3pPr>
              <a:tabLst>
                <a:tab pos="8972326" algn="r"/>
              </a:tabLst>
              <a:defRPr/>
            </a:lvl3pPr>
            <a:lvl4pPr>
              <a:tabLst>
                <a:tab pos="8972326" algn="r"/>
              </a:tabLst>
              <a:defRPr/>
            </a:lvl4pPr>
            <a:lvl5pPr>
              <a:tabLst>
                <a:tab pos="6705432" algn="r"/>
              </a:tabLst>
              <a:defRPr baseline="0"/>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667421124"/>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5604867" y="1700213"/>
            <a:ext cx="6117233" cy="4598988"/>
          </a:xfrm>
        </p:spPr>
        <p:txBody>
          <a:bodyPr/>
          <a:lstStyle/>
          <a:p>
            <a:r>
              <a:rPr lang="en-US" noProof="0" dirty="0"/>
              <a:t>Click icon to add picture</a:t>
            </a:r>
            <a:endParaRPr lang="en-CA" noProof="0" dirty="0"/>
          </a:p>
        </p:txBody>
      </p:sp>
      <p:sp>
        <p:nvSpPr>
          <p:cNvPr id="6" name="Content Placeholder 3"/>
          <p:cNvSpPr>
            <a:spLocks noGrp="1"/>
          </p:cNvSpPr>
          <p:nvPr>
            <p:ph sz="quarter" idx="10"/>
          </p:nvPr>
        </p:nvSpPr>
        <p:spPr>
          <a:xfrm>
            <a:off x="469900" y="1665290"/>
            <a:ext cx="4333663" cy="4633911"/>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10"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125653210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CA" noProof="0" dirty="0"/>
          </a:p>
        </p:txBody>
      </p:sp>
      <p:sp>
        <p:nvSpPr>
          <p:cNvPr id="3"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
        <p:nvSpPr>
          <p:cNvPr id="10"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a:t>Cybersecurity for connected and autonomous vehicles | Considerations and opportunities for growth in Ontario</a:t>
            </a:r>
            <a:endParaRPr lang="en-CA" dirty="0"/>
          </a:p>
        </p:txBody>
      </p:sp>
      <p:sp>
        <p:nvSpPr>
          <p:cNvPr id="11"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pPr/>
              <a:t>‹#›</a:t>
            </a:fld>
            <a:endParaRPr lang="en-CA" dirty="0"/>
          </a:p>
        </p:txBody>
      </p:sp>
      <p:sp>
        <p:nvSpPr>
          <p:cNvPr id="12" name="TextBox 11"/>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CA" sz="650" noProof="0" dirty="0">
                <a:solidFill>
                  <a:schemeClr val="bg1"/>
                </a:solidFill>
              </a:rPr>
              <a:t>© Deloitte LLP and affiliated entities.</a:t>
            </a:r>
          </a:p>
        </p:txBody>
      </p:sp>
    </p:spTree>
    <p:extLst>
      <p:ext uri="{BB962C8B-B14F-4D97-AF65-F5344CB8AC3E}">
        <p14:creationId xmlns:p14="http://schemas.microsoft.com/office/powerpoint/2010/main" val="1654021458"/>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0"/>
            <a:ext cx="11252200" cy="4633911"/>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CA" noProof="0" dirty="0"/>
          </a:p>
        </p:txBody>
      </p:sp>
      <p:sp>
        <p:nvSpPr>
          <p:cNvPr id="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7"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2820520188"/>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CA" noProof="0" dirty="0"/>
          </a:p>
        </p:txBody>
      </p:sp>
      <p:sp>
        <p:nvSpPr>
          <p:cNvPr id="8" name="Text Placeholder 18"/>
          <p:cNvSpPr>
            <a:spLocks noGrp="1"/>
          </p:cNvSpPr>
          <p:nvPr>
            <p:ph idx="1"/>
          </p:nvPr>
        </p:nvSpPr>
        <p:spPr>
          <a:xfrm>
            <a:off x="469900" y="1665818"/>
            <a:ext cx="11252200" cy="4633383"/>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5"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6"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4140256439"/>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469900" y="1676402"/>
            <a:ext cx="11252200" cy="4622799"/>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9"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3820952366"/>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4581"/>
            <a:ext cx="11252200" cy="3928209"/>
          </a:xfrm>
          <a:prstGeom prst="rect">
            <a:avLst/>
          </a:prstGeom>
        </p:spPr>
        <p:txBody>
          <a:bodyPr/>
          <a:lstStyle/>
          <a:p>
            <a:r>
              <a:rPr lang="en-US" noProof="0" dirty="0"/>
              <a:t>Click icon to add chart</a:t>
            </a:r>
            <a:endParaRPr lang="en-CA" noProof="0" dirty="0"/>
          </a:p>
        </p:txBody>
      </p:sp>
      <p:sp>
        <p:nvSpPr>
          <p:cNvPr id="18" name="Text Placeholder 8"/>
          <p:cNvSpPr>
            <a:spLocks noGrp="1"/>
          </p:cNvSpPr>
          <p:nvPr>
            <p:ph type="body" sz="quarter" idx="18"/>
          </p:nvPr>
        </p:nvSpPr>
        <p:spPr>
          <a:xfrm>
            <a:off x="468000" y="1659816"/>
            <a:ext cx="11252200" cy="357187"/>
          </a:xfrm>
        </p:spPr>
        <p:txBody>
          <a:bodyPr/>
          <a:lstStyle/>
          <a:p>
            <a:pPr lvl="0"/>
            <a:r>
              <a:rPr lang="en-US" noProof="0"/>
              <a:t>Edit Master text styles</a:t>
            </a:r>
          </a:p>
        </p:txBody>
      </p:sp>
      <p:sp>
        <p:nvSpPr>
          <p:cNvPr id="19"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a:t>Edit Master text styles</a:t>
            </a:r>
          </a:p>
        </p:txBody>
      </p:sp>
      <p:sp>
        <p:nvSpPr>
          <p:cNvPr id="7"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8"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CA" noProof="0" dirty="0"/>
          </a:p>
        </p:txBody>
      </p:sp>
      <p:sp>
        <p:nvSpPr>
          <p:cNvPr id="9"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10"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4272049379"/>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1999"/>
            <a:ext cx="3600000" cy="3930791"/>
          </a:xfrm>
          <a:prstGeom prst="rect">
            <a:avLst/>
          </a:prstGeom>
        </p:spPr>
        <p:txBody>
          <a:bodyPr/>
          <a:lstStyle/>
          <a:p>
            <a:r>
              <a:rPr lang="en-US" noProof="0" dirty="0"/>
              <a:t>Click icon to add chart</a:t>
            </a:r>
            <a:endParaRPr lang="en-CA" noProof="0" dirty="0"/>
          </a:p>
        </p:txBody>
      </p:sp>
      <p:sp>
        <p:nvSpPr>
          <p:cNvPr id="18" name="Text Placeholder 8"/>
          <p:cNvSpPr>
            <a:spLocks noGrp="1"/>
          </p:cNvSpPr>
          <p:nvPr>
            <p:ph type="body" sz="quarter" idx="18"/>
          </p:nvPr>
        </p:nvSpPr>
        <p:spPr>
          <a:xfrm>
            <a:off x="468000" y="1665289"/>
            <a:ext cx="3600000" cy="392112"/>
          </a:xfrm>
        </p:spPr>
        <p:txBody>
          <a:bodyPr/>
          <a:lstStyle/>
          <a:p>
            <a:pPr lvl="0"/>
            <a:r>
              <a:rPr lang="en-US" noProof="0"/>
              <a:t>Edit Master text styles</a:t>
            </a:r>
          </a:p>
        </p:txBody>
      </p:sp>
      <p:sp>
        <p:nvSpPr>
          <p:cNvPr id="7" name="Chart Placeholder 3"/>
          <p:cNvSpPr>
            <a:spLocks noGrp="1"/>
          </p:cNvSpPr>
          <p:nvPr>
            <p:ph type="chart" sz="quarter" idx="19"/>
          </p:nvPr>
        </p:nvSpPr>
        <p:spPr>
          <a:xfrm>
            <a:off x="4296000" y="2051998"/>
            <a:ext cx="3600000" cy="3930791"/>
          </a:xfrm>
          <a:prstGeom prst="rect">
            <a:avLst/>
          </a:prstGeom>
        </p:spPr>
        <p:txBody>
          <a:bodyPr/>
          <a:lstStyle/>
          <a:p>
            <a:r>
              <a:rPr lang="en-US" noProof="0" dirty="0"/>
              <a:t>Click icon to add chart</a:t>
            </a:r>
            <a:endParaRPr lang="en-CA" noProof="0" dirty="0"/>
          </a:p>
        </p:txBody>
      </p:sp>
      <p:sp>
        <p:nvSpPr>
          <p:cNvPr id="8" name="Text Placeholder 8"/>
          <p:cNvSpPr>
            <a:spLocks noGrp="1"/>
          </p:cNvSpPr>
          <p:nvPr>
            <p:ph type="body" sz="quarter" idx="20"/>
          </p:nvPr>
        </p:nvSpPr>
        <p:spPr>
          <a:xfrm>
            <a:off x="4296003" y="1665288"/>
            <a:ext cx="3600000" cy="392112"/>
          </a:xfrm>
        </p:spPr>
        <p:txBody>
          <a:bodyPr/>
          <a:lstStyle/>
          <a:p>
            <a:pPr lvl="0"/>
            <a:r>
              <a:rPr lang="en-US" noProof="0"/>
              <a:t>Edit Master text styles</a:t>
            </a:r>
          </a:p>
        </p:txBody>
      </p:sp>
      <p:sp>
        <p:nvSpPr>
          <p:cNvPr id="9" name="Chart Placeholder 3"/>
          <p:cNvSpPr>
            <a:spLocks noGrp="1"/>
          </p:cNvSpPr>
          <p:nvPr>
            <p:ph type="chart" sz="quarter" idx="21"/>
          </p:nvPr>
        </p:nvSpPr>
        <p:spPr>
          <a:xfrm>
            <a:off x="8086960" y="2051999"/>
            <a:ext cx="3600000" cy="3930791"/>
          </a:xfrm>
          <a:prstGeom prst="rect">
            <a:avLst/>
          </a:prstGeom>
        </p:spPr>
        <p:txBody>
          <a:bodyPr/>
          <a:lstStyle/>
          <a:p>
            <a:r>
              <a:rPr lang="en-US" noProof="0" dirty="0"/>
              <a:t>Click icon to add chart</a:t>
            </a:r>
            <a:endParaRPr lang="en-CA" noProof="0" dirty="0"/>
          </a:p>
        </p:txBody>
      </p:sp>
      <p:sp>
        <p:nvSpPr>
          <p:cNvPr id="10" name="Text Placeholder 8"/>
          <p:cNvSpPr>
            <a:spLocks noGrp="1"/>
          </p:cNvSpPr>
          <p:nvPr>
            <p:ph type="body" sz="quarter" idx="22"/>
          </p:nvPr>
        </p:nvSpPr>
        <p:spPr>
          <a:xfrm>
            <a:off x="8086959" y="1659145"/>
            <a:ext cx="3600000" cy="398256"/>
          </a:xfrm>
        </p:spPr>
        <p:txBody>
          <a:bodyPr/>
          <a:lstStyle/>
          <a:p>
            <a:pPr lvl="0"/>
            <a:r>
              <a:rPr lang="en-US" noProof="0"/>
              <a:t>Edit Master text styles</a:t>
            </a:r>
          </a:p>
        </p:txBody>
      </p:sp>
      <p:sp>
        <p:nvSpPr>
          <p:cNvPr id="11"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a:t>Edit Master text styles</a:t>
            </a:r>
          </a:p>
        </p:txBody>
      </p:sp>
      <p:sp>
        <p:nvSpPr>
          <p:cNvPr id="13"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14" name="Title Placeholder 1"/>
          <p:cNvSpPr>
            <a:spLocks noGrp="1"/>
          </p:cNvSpPr>
          <p:nvPr>
            <p:ph type="title"/>
          </p:nvPr>
        </p:nvSpPr>
        <p:spPr>
          <a:xfrm>
            <a:off x="469900" y="402586"/>
            <a:ext cx="11252200" cy="3341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CA" noProof="0" dirty="0"/>
          </a:p>
        </p:txBody>
      </p:sp>
      <p:sp>
        <p:nvSpPr>
          <p:cNvPr id="12"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15"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2268997947"/>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468000" y="1665288"/>
            <a:ext cx="5328000" cy="4622507"/>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15" name="Content Placeholder 3"/>
          <p:cNvSpPr>
            <a:spLocks noGrp="1"/>
          </p:cNvSpPr>
          <p:nvPr>
            <p:ph sz="quarter" idx="20"/>
          </p:nvPr>
        </p:nvSpPr>
        <p:spPr>
          <a:xfrm>
            <a:off x="6394100" y="1656000"/>
            <a:ext cx="5328000" cy="4631795"/>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CA" noProof="0" dirty="0"/>
          </a:p>
        </p:txBody>
      </p:sp>
      <p:sp>
        <p:nvSpPr>
          <p:cNvPr id="8"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9"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1838027438"/>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4699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13" name="Content Placeholder 3"/>
          <p:cNvSpPr>
            <a:spLocks noGrp="1"/>
          </p:cNvSpPr>
          <p:nvPr>
            <p:ph sz="quarter" idx="20"/>
          </p:nvPr>
        </p:nvSpPr>
        <p:spPr>
          <a:xfrm>
            <a:off x="63941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1762611792"/>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469900" y="1665288"/>
            <a:ext cx="5480400" cy="4317502"/>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3" name="Chart Placeholder 2"/>
          <p:cNvSpPr>
            <a:spLocks noGrp="1"/>
          </p:cNvSpPr>
          <p:nvPr>
            <p:ph type="chart" sz="quarter" idx="21"/>
          </p:nvPr>
        </p:nvSpPr>
        <p:spPr>
          <a:xfrm>
            <a:off x="6239584" y="2125013"/>
            <a:ext cx="5482516" cy="3857777"/>
          </a:xfrm>
        </p:spPr>
        <p:txBody>
          <a:bodyPr>
            <a:noAutofit/>
          </a:bodyPr>
          <a:lstStyle/>
          <a:p>
            <a:r>
              <a:rPr lang="en-US" noProof="0" dirty="0"/>
              <a:t>Click icon to add chart</a:t>
            </a:r>
            <a:endParaRPr lang="en-CA" noProof="0" dirty="0"/>
          </a:p>
        </p:txBody>
      </p:sp>
      <p:sp>
        <p:nvSpPr>
          <p:cNvPr id="6" name="Text Placeholder 5"/>
          <p:cNvSpPr>
            <a:spLocks noGrp="1"/>
          </p:cNvSpPr>
          <p:nvPr>
            <p:ph type="body" sz="quarter" idx="22"/>
          </p:nvPr>
        </p:nvSpPr>
        <p:spPr>
          <a:xfrm>
            <a:off x="6239584" y="1655763"/>
            <a:ext cx="5482516" cy="420687"/>
          </a:xfrm>
        </p:spPr>
        <p:txBody>
          <a:bodyPr>
            <a:noAutofit/>
          </a:bodyPr>
          <a:lstStyle/>
          <a:p>
            <a:pPr lvl="0"/>
            <a:r>
              <a:rPr lang="en-US" noProof="0"/>
              <a:t>Edit Master text styles</a:t>
            </a:r>
          </a:p>
        </p:txBody>
      </p:sp>
      <p:sp>
        <p:nvSpPr>
          <p:cNvPr id="9"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a:t>Edit Master text styles</a:t>
            </a:r>
          </a:p>
        </p:txBody>
      </p:sp>
      <p:sp>
        <p:nvSpPr>
          <p:cNvPr id="12"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CA" noProof="0" dirty="0"/>
          </a:p>
        </p:txBody>
      </p:sp>
      <p:sp>
        <p:nvSpPr>
          <p:cNvPr id="8"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11"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336903646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239584" y="2125013"/>
            <a:ext cx="5482516" cy="3857777"/>
          </a:xfrm>
        </p:spPr>
        <p:txBody>
          <a:bodyPr>
            <a:noAutofit/>
          </a:bodyPr>
          <a:lstStyle/>
          <a:p>
            <a:r>
              <a:rPr lang="en-US" noProof="0" dirty="0"/>
              <a:t>Click icon to add chart</a:t>
            </a:r>
            <a:endParaRPr lang="en-CA" noProof="0" dirty="0"/>
          </a:p>
        </p:txBody>
      </p:sp>
      <p:sp>
        <p:nvSpPr>
          <p:cNvPr id="6" name="Text Placeholder 5"/>
          <p:cNvSpPr>
            <a:spLocks noGrp="1"/>
          </p:cNvSpPr>
          <p:nvPr>
            <p:ph type="body" sz="quarter" idx="22"/>
          </p:nvPr>
        </p:nvSpPr>
        <p:spPr>
          <a:xfrm>
            <a:off x="6239585" y="1654028"/>
            <a:ext cx="5482516" cy="420687"/>
          </a:xfrm>
        </p:spPr>
        <p:txBody>
          <a:bodyPr>
            <a:noAutofit/>
          </a:bodyPr>
          <a:lstStyle/>
          <a:p>
            <a:pPr lvl="0"/>
            <a:r>
              <a:rPr lang="en-US" noProof="0"/>
              <a:t>Edit Master text styles</a:t>
            </a:r>
          </a:p>
        </p:txBody>
      </p:sp>
      <p:sp>
        <p:nvSpPr>
          <p:cNvPr id="9" name="Chart Placeholder 2"/>
          <p:cNvSpPr>
            <a:spLocks noGrp="1"/>
          </p:cNvSpPr>
          <p:nvPr>
            <p:ph type="chart" sz="quarter" idx="24"/>
          </p:nvPr>
        </p:nvSpPr>
        <p:spPr>
          <a:xfrm>
            <a:off x="469900" y="2125013"/>
            <a:ext cx="5482517" cy="3857777"/>
          </a:xfrm>
        </p:spPr>
        <p:txBody>
          <a:bodyPr>
            <a:noAutofit/>
          </a:bodyPr>
          <a:lstStyle/>
          <a:p>
            <a:r>
              <a:rPr lang="en-US" noProof="0" dirty="0"/>
              <a:t>Click icon to add chart</a:t>
            </a:r>
            <a:endParaRPr lang="en-CA" noProof="0" dirty="0"/>
          </a:p>
        </p:txBody>
      </p:sp>
      <p:sp>
        <p:nvSpPr>
          <p:cNvPr id="12" name="Text Placeholder 5"/>
          <p:cNvSpPr>
            <a:spLocks noGrp="1"/>
          </p:cNvSpPr>
          <p:nvPr>
            <p:ph type="body" sz="quarter" idx="25"/>
          </p:nvPr>
        </p:nvSpPr>
        <p:spPr>
          <a:xfrm>
            <a:off x="469898" y="1665288"/>
            <a:ext cx="5482517" cy="409427"/>
          </a:xfrm>
        </p:spPr>
        <p:txBody>
          <a:bodyPr>
            <a:noAutofit/>
          </a:bodyPr>
          <a:lstStyle/>
          <a:p>
            <a:pPr lvl="0"/>
            <a:r>
              <a:rPr lang="en-US" noProof="0"/>
              <a:t>Edit Master text styles</a:t>
            </a:r>
          </a:p>
        </p:txBody>
      </p:sp>
      <p:sp>
        <p:nvSpPr>
          <p:cNvPr id="14"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a:t>Edit Master text styles</a:t>
            </a:r>
          </a:p>
        </p:txBody>
      </p:sp>
      <p:sp>
        <p:nvSpPr>
          <p:cNvPr id="1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1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CA" noProof="0" dirty="0"/>
          </a:p>
        </p:txBody>
      </p:sp>
      <p:sp>
        <p:nvSpPr>
          <p:cNvPr id="10"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11"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416172594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469900" y="1665289"/>
            <a:ext cx="4431857" cy="4633913"/>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8" name="Content Placeholder 3"/>
          <p:cNvSpPr>
            <a:spLocks noGrp="1"/>
          </p:cNvSpPr>
          <p:nvPr>
            <p:ph sz="quarter" idx="16"/>
          </p:nvPr>
        </p:nvSpPr>
        <p:spPr>
          <a:xfrm>
            <a:off x="5482100" y="1700213"/>
            <a:ext cx="6240000" cy="4598989"/>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11"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9"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252670648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CA"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a:t>Cybersecurity for connected and autonomous vehicles | Considerations and opportunities for growth in Ontario</a:t>
            </a:r>
            <a:endParaRPr lang="en-CA" dirty="0"/>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pPr/>
              <a:t>‹#›</a:t>
            </a:fld>
            <a:endParaRPr lang="en-CA" dirty="0"/>
          </a:p>
        </p:txBody>
      </p:sp>
      <p:sp>
        <p:nvSpPr>
          <p:cNvPr id="9" name="TextBox 8"/>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CA" sz="650" noProof="0" dirty="0">
                <a:solidFill>
                  <a:schemeClr val="bg1"/>
                </a:solidFill>
              </a:rPr>
              <a:t>© Deloitte LLP and affiliated entities.</a:t>
            </a:r>
          </a:p>
        </p:txBody>
      </p:sp>
    </p:spTree>
    <p:extLst>
      <p:ext uri="{BB962C8B-B14F-4D97-AF65-F5344CB8AC3E}">
        <p14:creationId xmlns:p14="http://schemas.microsoft.com/office/powerpoint/2010/main" val="1272371442"/>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455116" y="1626099"/>
            <a:ext cx="4266983" cy="4673101"/>
          </a:xfrm>
          <a:prstGeom prst="rect">
            <a:avLst/>
          </a:prstGeom>
        </p:spPr>
        <p:txBody>
          <a:bodyPr>
            <a:noAutofit/>
          </a:bodyPr>
          <a:lstStyle>
            <a:lvl1pPr>
              <a:tabLst>
                <a:tab pos="6705432" algn="r"/>
              </a:tabLst>
              <a:defRPr sz="24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p:txBody>
      </p:sp>
      <p:sp>
        <p:nvSpPr>
          <p:cNvPr id="8" name="Content Placeholder 3"/>
          <p:cNvSpPr>
            <a:spLocks noGrp="1"/>
          </p:cNvSpPr>
          <p:nvPr>
            <p:ph sz="quarter" idx="16"/>
          </p:nvPr>
        </p:nvSpPr>
        <p:spPr>
          <a:xfrm>
            <a:off x="469900" y="1665288"/>
            <a:ext cx="6660866" cy="4633913"/>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11"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9"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447793445"/>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488742" y="1700213"/>
            <a:ext cx="2664000" cy="1260000"/>
          </a:xfrm>
        </p:spPr>
        <p:txBody>
          <a:bodyPr lIns="0" tIns="0" rIns="0" bIns="0">
            <a:noAutofit/>
          </a:bodyPr>
          <a:lstStyle/>
          <a:p>
            <a:r>
              <a:rPr lang="en-US" noProof="0" dirty="0"/>
              <a:t>Click icon to add picture</a:t>
            </a:r>
            <a:endParaRPr lang="en-CA" noProof="0" dirty="0"/>
          </a:p>
        </p:txBody>
      </p:sp>
      <p:sp>
        <p:nvSpPr>
          <p:cNvPr id="5" name="Picture Placeholder 6"/>
          <p:cNvSpPr>
            <a:spLocks noGrp="1"/>
          </p:cNvSpPr>
          <p:nvPr>
            <p:ph type="pic" sz="quarter" idx="14"/>
          </p:nvPr>
        </p:nvSpPr>
        <p:spPr>
          <a:xfrm>
            <a:off x="3341040" y="1700212"/>
            <a:ext cx="2664000" cy="1260000"/>
          </a:xfrm>
        </p:spPr>
        <p:txBody>
          <a:bodyPr lIns="0" tIns="0" rIns="0" bIns="0">
            <a:noAutofit/>
          </a:bodyPr>
          <a:lstStyle/>
          <a:p>
            <a:r>
              <a:rPr lang="en-US" noProof="0" dirty="0"/>
              <a:t>Click icon to add picture</a:t>
            </a:r>
            <a:endParaRPr lang="en-CA" noProof="0" dirty="0"/>
          </a:p>
        </p:txBody>
      </p:sp>
      <p:sp>
        <p:nvSpPr>
          <p:cNvPr id="6" name="Picture Placeholder 6"/>
          <p:cNvSpPr>
            <a:spLocks noGrp="1"/>
          </p:cNvSpPr>
          <p:nvPr>
            <p:ph type="pic" sz="quarter" idx="15"/>
          </p:nvPr>
        </p:nvSpPr>
        <p:spPr>
          <a:xfrm>
            <a:off x="6193338" y="1700212"/>
            <a:ext cx="2664000" cy="1260000"/>
          </a:xfrm>
        </p:spPr>
        <p:txBody>
          <a:bodyPr lIns="0" tIns="0" rIns="0" bIns="0">
            <a:noAutofit/>
          </a:bodyPr>
          <a:lstStyle/>
          <a:p>
            <a:r>
              <a:rPr lang="en-US" noProof="0" dirty="0"/>
              <a:t>Click icon to add picture</a:t>
            </a:r>
            <a:endParaRPr lang="en-CA" noProof="0" dirty="0"/>
          </a:p>
        </p:txBody>
      </p:sp>
      <p:sp>
        <p:nvSpPr>
          <p:cNvPr id="7" name="Picture Placeholder 6"/>
          <p:cNvSpPr>
            <a:spLocks noGrp="1"/>
          </p:cNvSpPr>
          <p:nvPr>
            <p:ph type="pic" sz="quarter" idx="16"/>
          </p:nvPr>
        </p:nvSpPr>
        <p:spPr>
          <a:xfrm>
            <a:off x="9045636" y="1700212"/>
            <a:ext cx="2664000" cy="1260000"/>
          </a:xfrm>
        </p:spPr>
        <p:txBody>
          <a:bodyPr lIns="0" tIns="0" rIns="0" bIns="0">
            <a:noAutofit/>
          </a:bodyPr>
          <a:lstStyle/>
          <a:p>
            <a:r>
              <a:rPr lang="en-US" noProof="0" dirty="0"/>
              <a:t>Click icon to add picture</a:t>
            </a:r>
            <a:endParaRPr lang="en-CA" noProof="0" dirty="0"/>
          </a:p>
        </p:txBody>
      </p:sp>
      <p:sp>
        <p:nvSpPr>
          <p:cNvPr id="9" name="Text Placeholder 8"/>
          <p:cNvSpPr>
            <a:spLocks noGrp="1"/>
          </p:cNvSpPr>
          <p:nvPr>
            <p:ph type="body" sz="quarter" idx="17"/>
          </p:nvPr>
        </p:nvSpPr>
        <p:spPr>
          <a:xfrm>
            <a:off x="482363" y="307657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10" name="Text Placeholder 8"/>
          <p:cNvSpPr>
            <a:spLocks noGrp="1"/>
          </p:cNvSpPr>
          <p:nvPr>
            <p:ph type="body" sz="quarter" idx="18"/>
          </p:nvPr>
        </p:nvSpPr>
        <p:spPr>
          <a:xfrm>
            <a:off x="6207211"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11" name="Text Placeholder 8"/>
          <p:cNvSpPr>
            <a:spLocks noGrp="1"/>
          </p:cNvSpPr>
          <p:nvPr>
            <p:ph type="body" sz="quarter" idx="19"/>
          </p:nvPr>
        </p:nvSpPr>
        <p:spPr>
          <a:xfrm>
            <a:off x="3344787" y="307657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12" name="Text Placeholder 8"/>
          <p:cNvSpPr>
            <a:spLocks noGrp="1"/>
          </p:cNvSpPr>
          <p:nvPr>
            <p:ph type="body" sz="quarter" idx="20"/>
          </p:nvPr>
        </p:nvSpPr>
        <p:spPr>
          <a:xfrm>
            <a:off x="9069636"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14" name="Text Placeholder 8"/>
          <p:cNvSpPr>
            <a:spLocks noGrp="1"/>
          </p:cNvSpPr>
          <p:nvPr>
            <p:ph type="body" sz="quarter" idx="21"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1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CA" noProof="0" dirty="0"/>
          </a:p>
        </p:txBody>
      </p:sp>
      <p:sp>
        <p:nvSpPr>
          <p:cNvPr id="13"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16"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31998139"/>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4" name="Rectangle 3"/>
          <p:cNvSpPr/>
          <p:nvPr userDrawn="1"/>
        </p:nvSpPr>
        <p:spPr>
          <a:xfrm>
            <a:off x="47678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noProof="0" dirty="0">
              <a:solidFill>
                <a:schemeClr val="bg1"/>
              </a:solidFill>
            </a:endParaRPr>
          </a:p>
        </p:txBody>
      </p:sp>
      <p:sp>
        <p:nvSpPr>
          <p:cNvPr id="5" name="Rectangle 4"/>
          <p:cNvSpPr/>
          <p:nvPr userDrawn="1"/>
        </p:nvSpPr>
        <p:spPr>
          <a:xfrm>
            <a:off x="618490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noProof="0" dirty="0">
              <a:solidFill>
                <a:schemeClr val="bg1"/>
              </a:solidFill>
            </a:endParaRPr>
          </a:p>
        </p:txBody>
      </p:sp>
      <p:sp>
        <p:nvSpPr>
          <p:cNvPr id="6" name="Rectangle 5"/>
          <p:cNvSpPr/>
          <p:nvPr userDrawn="1"/>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noProof="0" dirty="0">
              <a:solidFill>
                <a:schemeClr val="bg1"/>
              </a:solidFill>
            </a:endParaRPr>
          </a:p>
        </p:txBody>
      </p:sp>
      <p:sp>
        <p:nvSpPr>
          <p:cNvPr id="7" name="Rectangle 6"/>
          <p:cNvSpPr/>
          <p:nvPr userDrawn="1"/>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noProof="0" dirty="0">
              <a:solidFill>
                <a:schemeClr val="bg1"/>
              </a:solidFill>
            </a:endParaRPr>
          </a:p>
        </p:txBody>
      </p:sp>
      <p:sp>
        <p:nvSpPr>
          <p:cNvPr id="8" name="Picture Placeholder 11"/>
          <p:cNvSpPr>
            <a:spLocks noGrp="1"/>
          </p:cNvSpPr>
          <p:nvPr>
            <p:ph type="pic" sz="quarter" idx="25"/>
          </p:nvPr>
        </p:nvSpPr>
        <p:spPr>
          <a:xfrm>
            <a:off x="476780" y="1880213"/>
            <a:ext cx="2116800" cy="1591200"/>
          </a:xfrm>
        </p:spPr>
        <p:txBody>
          <a:bodyPr/>
          <a:lstStyle>
            <a:lvl1pPr algn="ctr">
              <a:defRPr/>
            </a:lvl1pPr>
          </a:lstStyle>
          <a:p>
            <a:r>
              <a:rPr lang="en-US" noProof="0" dirty="0"/>
              <a:t>Click icon to add picture</a:t>
            </a:r>
            <a:endParaRPr lang="en-CA" noProof="0" dirty="0"/>
          </a:p>
        </p:txBody>
      </p:sp>
      <p:sp>
        <p:nvSpPr>
          <p:cNvPr id="9" name="Picture Placeholder 11"/>
          <p:cNvSpPr>
            <a:spLocks noGrp="1"/>
          </p:cNvSpPr>
          <p:nvPr>
            <p:ph type="pic" sz="quarter" idx="27"/>
          </p:nvPr>
        </p:nvSpPr>
        <p:spPr>
          <a:xfrm>
            <a:off x="6204097" y="1880212"/>
            <a:ext cx="2116800" cy="1591200"/>
          </a:xfrm>
        </p:spPr>
        <p:txBody>
          <a:bodyPr/>
          <a:lstStyle>
            <a:lvl1pPr algn="ctr">
              <a:defRPr/>
            </a:lvl1pPr>
          </a:lstStyle>
          <a:p>
            <a:r>
              <a:rPr lang="en-US" noProof="0" dirty="0"/>
              <a:t>Click icon to add picture</a:t>
            </a:r>
            <a:endParaRPr lang="en-CA" noProof="0" dirty="0"/>
          </a:p>
        </p:txBody>
      </p:sp>
      <p:sp>
        <p:nvSpPr>
          <p:cNvPr id="10" name="Picture Placeholder 11"/>
          <p:cNvSpPr>
            <a:spLocks noGrp="1"/>
          </p:cNvSpPr>
          <p:nvPr>
            <p:ph type="pic" sz="quarter" idx="29"/>
          </p:nvPr>
        </p:nvSpPr>
        <p:spPr>
          <a:xfrm>
            <a:off x="481779" y="4256211"/>
            <a:ext cx="2116800" cy="1591200"/>
          </a:xfrm>
        </p:spPr>
        <p:txBody>
          <a:bodyPr/>
          <a:lstStyle>
            <a:lvl1pPr algn="ctr">
              <a:defRPr/>
            </a:lvl1pPr>
          </a:lstStyle>
          <a:p>
            <a:r>
              <a:rPr lang="en-US" noProof="0" dirty="0"/>
              <a:t>Click icon to add picture</a:t>
            </a:r>
            <a:endParaRPr lang="en-CA" noProof="0" dirty="0"/>
          </a:p>
        </p:txBody>
      </p:sp>
      <p:sp>
        <p:nvSpPr>
          <p:cNvPr id="11" name="Picture Placeholder 11"/>
          <p:cNvSpPr>
            <a:spLocks noGrp="1"/>
          </p:cNvSpPr>
          <p:nvPr>
            <p:ph type="pic" sz="quarter" idx="31"/>
          </p:nvPr>
        </p:nvSpPr>
        <p:spPr>
          <a:xfrm>
            <a:off x="6204097" y="4256211"/>
            <a:ext cx="2116800" cy="1591200"/>
          </a:xfrm>
        </p:spPr>
        <p:txBody>
          <a:bodyPr/>
          <a:lstStyle>
            <a:lvl1pPr algn="ctr">
              <a:defRPr/>
            </a:lvl1pPr>
          </a:lstStyle>
          <a:p>
            <a:r>
              <a:rPr lang="en-US" noProof="0" dirty="0"/>
              <a:t>Click icon to add picture</a:t>
            </a:r>
            <a:endParaRPr lang="en-CA" noProof="0" dirty="0"/>
          </a:p>
        </p:txBody>
      </p:sp>
      <p:sp>
        <p:nvSpPr>
          <p:cNvPr id="13" name="Text Placeholder 12"/>
          <p:cNvSpPr>
            <a:spLocks noGrp="1"/>
          </p:cNvSpPr>
          <p:nvPr>
            <p:ph type="body" sz="quarter" idx="32"/>
          </p:nvPr>
        </p:nvSpPr>
        <p:spPr>
          <a:xfrm>
            <a:off x="2840780" y="1880213"/>
            <a:ext cx="31728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4" name="Text Placeholder 12"/>
          <p:cNvSpPr>
            <a:spLocks noGrp="1"/>
          </p:cNvSpPr>
          <p:nvPr>
            <p:ph type="body" sz="quarter" idx="33"/>
          </p:nvPr>
        </p:nvSpPr>
        <p:spPr>
          <a:xfrm>
            <a:off x="8550676" y="1880213"/>
            <a:ext cx="3171024"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5" name="Text Placeholder 12"/>
          <p:cNvSpPr>
            <a:spLocks noGrp="1"/>
          </p:cNvSpPr>
          <p:nvPr>
            <p:ph type="body" sz="quarter" idx="34"/>
          </p:nvPr>
        </p:nvSpPr>
        <p:spPr>
          <a:xfrm>
            <a:off x="2802551" y="4256213"/>
            <a:ext cx="31728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6" name="Text Placeholder 12"/>
          <p:cNvSpPr>
            <a:spLocks noGrp="1"/>
          </p:cNvSpPr>
          <p:nvPr>
            <p:ph type="body" sz="quarter" idx="35"/>
          </p:nvPr>
        </p:nvSpPr>
        <p:spPr>
          <a:xfrm>
            <a:off x="8548900" y="4256212"/>
            <a:ext cx="31728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1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CA" noProof="0" dirty="0"/>
          </a:p>
        </p:txBody>
      </p:sp>
      <p:sp>
        <p:nvSpPr>
          <p:cNvPr id="1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20"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892365598"/>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469900" y="1700213"/>
            <a:ext cx="3627438" cy="2052830"/>
          </a:xfrm>
        </p:spPr>
        <p:txBody>
          <a:bodyPr/>
          <a:lstStyle/>
          <a:p>
            <a:r>
              <a:rPr lang="en-US" noProof="0" dirty="0"/>
              <a:t>Click icon to add picture</a:t>
            </a:r>
            <a:endParaRPr lang="en-CA" noProof="0" dirty="0"/>
          </a:p>
        </p:txBody>
      </p:sp>
      <p:sp>
        <p:nvSpPr>
          <p:cNvPr id="5" name="Picture Placeholder 7"/>
          <p:cNvSpPr>
            <a:spLocks noGrp="1"/>
          </p:cNvSpPr>
          <p:nvPr>
            <p:ph type="pic" sz="quarter" idx="14"/>
          </p:nvPr>
        </p:nvSpPr>
        <p:spPr>
          <a:xfrm>
            <a:off x="8082784" y="1700213"/>
            <a:ext cx="3639316" cy="2059099"/>
          </a:xfrm>
        </p:spPr>
        <p:txBody>
          <a:bodyPr/>
          <a:lstStyle/>
          <a:p>
            <a:r>
              <a:rPr lang="en-US" noProof="0" dirty="0"/>
              <a:t>Click icon to add picture</a:t>
            </a:r>
            <a:endParaRPr lang="en-CA" noProof="0" dirty="0"/>
          </a:p>
        </p:txBody>
      </p:sp>
      <p:sp>
        <p:nvSpPr>
          <p:cNvPr id="6" name="Picture Placeholder 7"/>
          <p:cNvSpPr>
            <a:spLocks noGrp="1"/>
          </p:cNvSpPr>
          <p:nvPr>
            <p:ph type="pic" sz="quarter" idx="15"/>
          </p:nvPr>
        </p:nvSpPr>
        <p:spPr>
          <a:xfrm>
            <a:off x="4284188" y="1700212"/>
            <a:ext cx="3636962" cy="2057767"/>
          </a:xfrm>
        </p:spPr>
        <p:txBody>
          <a:bodyPr/>
          <a:lstStyle/>
          <a:p>
            <a:r>
              <a:rPr lang="en-US" noProof="0" dirty="0"/>
              <a:t>Click icon to add picture</a:t>
            </a:r>
            <a:endParaRPr lang="en-CA" noProof="0" dirty="0"/>
          </a:p>
        </p:txBody>
      </p:sp>
      <p:sp>
        <p:nvSpPr>
          <p:cNvPr id="9" name="Text Placeholder 18"/>
          <p:cNvSpPr>
            <a:spLocks noGrp="1"/>
          </p:cNvSpPr>
          <p:nvPr>
            <p:ph idx="1" hasCustomPrompt="1"/>
          </p:nvPr>
        </p:nvSpPr>
        <p:spPr>
          <a:xfrm>
            <a:off x="469900" y="3832225"/>
            <a:ext cx="3627438" cy="2181440"/>
          </a:xfrm>
          <a:prstGeom prst="rect">
            <a:avLst/>
          </a:prstGeom>
        </p:spPr>
        <p:txBody>
          <a:bodyPr vert="horz" lIns="0" tIns="0" rIns="0" bIns="0" rtlCol="0">
            <a:no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13" name="Text Placeholder 18"/>
          <p:cNvSpPr>
            <a:spLocks noGrp="1"/>
          </p:cNvSpPr>
          <p:nvPr>
            <p:ph idx="16" hasCustomPrompt="1"/>
          </p:nvPr>
        </p:nvSpPr>
        <p:spPr>
          <a:xfrm>
            <a:off x="4278313" y="3832224"/>
            <a:ext cx="3636962" cy="2186686"/>
          </a:xfrm>
          <a:prstGeom prst="rect">
            <a:avLst/>
          </a:prstGeom>
        </p:spPr>
        <p:txBody>
          <a:bodyPr vert="horz" lIns="0" tIns="0" rIns="0" bIns="0" rtlCol="0">
            <a:no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14" name="Text Placeholder 18"/>
          <p:cNvSpPr>
            <a:spLocks noGrp="1"/>
          </p:cNvSpPr>
          <p:nvPr>
            <p:ph idx="17" hasCustomPrompt="1"/>
          </p:nvPr>
        </p:nvSpPr>
        <p:spPr>
          <a:xfrm>
            <a:off x="8082784" y="3832224"/>
            <a:ext cx="3639316" cy="2188101"/>
          </a:xfrm>
          <a:prstGeom prst="rect">
            <a:avLst/>
          </a:prstGeom>
        </p:spPr>
        <p:txBody>
          <a:bodyPr vert="horz" lIns="0" tIns="0" rIns="0" bIns="0" rtlCol="0">
            <a:no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11" name="Text Placeholder 8"/>
          <p:cNvSpPr>
            <a:spLocks noGrp="1"/>
          </p:cNvSpPr>
          <p:nvPr>
            <p:ph type="body" sz="quarter" idx="18"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12"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CA" noProof="0" dirty="0"/>
          </a:p>
        </p:txBody>
      </p:sp>
      <p:sp>
        <p:nvSpPr>
          <p:cNvPr id="10"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15"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2653839965"/>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CA" noProof="0" dirty="0"/>
          </a:p>
        </p:txBody>
      </p:sp>
      <p:sp>
        <p:nvSpPr>
          <p:cNvPr id="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7"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546718906"/>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11" name="Title Placeholder 1"/>
          <p:cNvSpPr>
            <a:spLocks noGrp="1"/>
          </p:cNvSpPr>
          <p:nvPr>
            <p:ph type="title"/>
          </p:nvPr>
        </p:nvSpPr>
        <p:spPr>
          <a:xfrm>
            <a:off x="469900" y="402586"/>
            <a:ext cx="11252200" cy="3341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CA" noProof="0" dirty="0"/>
          </a:p>
        </p:txBody>
      </p:sp>
      <p:sp>
        <p:nvSpPr>
          <p:cNvPr id="14" name="Text Placeholder 8"/>
          <p:cNvSpPr>
            <a:spLocks noGrp="1"/>
          </p:cNvSpPr>
          <p:nvPr>
            <p:ph type="body" sz="quarter" idx="17"/>
          </p:nvPr>
        </p:nvSpPr>
        <p:spPr>
          <a:xfrm>
            <a:off x="469899" y="1857892"/>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15" name="Text Placeholder 8"/>
          <p:cNvSpPr>
            <a:spLocks noGrp="1"/>
          </p:cNvSpPr>
          <p:nvPr>
            <p:ph type="body" sz="quarter" idx="21"/>
          </p:nvPr>
        </p:nvSpPr>
        <p:spPr>
          <a:xfrm>
            <a:off x="6177462" y="1857892"/>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17" name="Rectangle 16"/>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CA" sz="1467" noProof="0" dirty="0">
              <a:solidFill>
                <a:schemeClr val="bg1"/>
              </a:solidFill>
            </a:endParaRPr>
          </a:p>
        </p:txBody>
      </p:sp>
      <p:sp>
        <p:nvSpPr>
          <p:cNvPr id="18" name="Rectangle 17"/>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CA" sz="1467" noProof="0" dirty="0">
              <a:solidFill>
                <a:schemeClr val="bg1"/>
              </a:solidFill>
            </a:endParaRPr>
          </a:p>
        </p:txBody>
      </p:sp>
      <p:sp>
        <p:nvSpPr>
          <p:cNvPr id="19" name="Picture Placeholder 29"/>
          <p:cNvSpPr>
            <a:spLocks noGrp="1"/>
          </p:cNvSpPr>
          <p:nvPr>
            <p:ph type="pic" sz="quarter" idx="20" hasCustomPrompt="1"/>
          </p:nvPr>
        </p:nvSpPr>
        <p:spPr>
          <a:xfrm>
            <a:off x="10467635" y="1857892"/>
            <a:ext cx="1244161"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CA" sz="1600" noProof="0" dirty="0">
                <a:solidFill>
                  <a:schemeClr val="bg1"/>
                </a:solidFill>
              </a:rPr>
              <a:t>Co-brand</a:t>
            </a:r>
            <a:br>
              <a:rPr lang="en-CA" sz="1600" noProof="0" dirty="0">
                <a:solidFill>
                  <a:schemeClr val="bg1"/>
                </a:solidFill>
              </a:rPr>
            </a:br>
            <a:r>
              <a:rPr lang="en-CA" sz="1600" noProof="0" dirty="0">
                <a:solidFill>
                  <a:schemeClr val="bg1"/>
                </a:solidFill>
              </a:rPr>
              <a:t>Logo</a:t>
            </a:r>
          </a:p>
          <a:p>
            <a:endParaRPr lang="en-CA" noProof="0" dirty="0"/>
          </a:p>
        </p:txBody>
      </p:sp>
      <p:sp>
        <p:nvSpPr>
          <p:cNvPr id="20" name="Picture Placeholder 29"/>
          <p:cNvSpPr>
            <a:spLocks noGrp="1"/>
          </p:cNvSpPr>
          <p:nvPr>
            <p:ph type="pic" sz="quarter" idx="19" hasCustomPrompt="1"/>
          </p:nvPr>
        </p:nvSpPr>
        <p:spPr>
          <a:xfrm>
            <a:off x="4734795" y="1863917"/>
            <a:ext cx="1244906"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CA" sz="1600" noProof="0" dirty="0">
                <a:solidFill>
                  <a:schemeClr val="bg1"/>
                </a:solidFill>
              </a:rPr>
              <a:t>Co-brand</a:t>
            </a:r>
            <a:br>
              <a:rPr lang="en-CA" sz="1600" noProof="0" dirty="0">
                <a:solidFill>
                  <a:schemeClr val="bg1"/>
                </a:solidFill>
              </a:rPr>
            </a:br>
            <a:r>
              <a:rPr lang="en-CA" sz="1600" noProof="0" dirty="0">
                <a:solidFill>
                  <a:schemeClr val="bg1"/>
                </a:solidFill>
              </a:rPr>
              <a:t>Logo</a:t>
            </a:r>
          </a:p>
          <a:p>
            <a:endParaRPr lang="en-CA" noProof="0" dirty="0"/>
          </a:p>
        </p:txBody>
      </p:sp>
      <p:sp>
        <p:nvSpPr>
          <p:cNvPr id="12"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13"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3419315028"/>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469899"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9" name="Text Placeholder 8"/>
          <p:cNvSpPr>
            <a:spLocks noGrp="1"/>
          </p:cNvSpPr>
          <p:nvPr>
            <p:ph type="body" sz="quarter" idx="21"/>
          </p:nvPr>
        </p:nvSpPr>
        <p:spPr>
          <a:xfrm>
            <a:off x="6177462"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4" name="Rectangle 3"/>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CA" sz="1467" noProof="0" dirty="0">
              <a:solidFill>
                <a:schemeClr val="bg1"/>
              </a:solidFill>
            </a:endParaRPr>
          </a:p>
        </p:txBody>
      </p:sp>
      <p:sp>
        <p:nvSpPr>
          <p:cNvPr id="5" name="Rectangle 4"/>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CA" sz="1467" noProof="0" dirty="0">
              <a:solidFill>
                <a:schemeClr val="bg1"/>
              </a:solidFill>
            </a:endParaRPr>
          </a:p>
        </p:txBody>
      </p:sp>
      <p:sp>
        <p:nvSpPr>
          <p:cNvPr id="7" name="Picture Placeholder 29"/>
          <p:cNvSpPr>
            <a:spLocks noGrp="1"/>
          </p:cNvSpPr>
          <p:nvPr>
            <p:ph type="pic" sz="quarter" idx="20" hasCustomPrompt="1"/>
          </p:nvPr>
        </p:nvSpPr>
        <p:spPr>
          <a:xfrm>
            <a:off x="10467635" y="1857892"/>
            <a:ext cx="1244161"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CA" sz="1600" noProof="0" dirty="0">
                <a:solidFill>
                  <a:schemeClr val="bg1"/>
                </a:solidFill>
              </a:rPr>
              <a:t>Co-brand</a:t>
            </a:r>
            <a:br>
              <a:rPr lang="en-CA" sz="1600" noProof="0" dirty="0">
                <a:solidFill>
                  <a:schemeClr val="bg1"/>
                </a:solidFill>
              </a:rPr>
            </a:br>
            <a:r>
              <a:rPr lang="en-CA" sz="1600" noProof="0" dirty="0">
                <a:solidFill>
                  <a:schemeClr val="bg1"/>
                </a:solidFill>
              </a:rPr>
              <a:t>Logo</a:t>
            </a:r>
          </a:p>
          <a:p>
            <a:endParaRPr lang="en-CA" noProof="0" dirty="0"/>
          </a:p>
        </p:txBody>
      </p:sp>
      <p:sp>
        <p:nvSpPr>
          <p:cNvPr id="10" name="Text Placeholder 8"/>
          <p:cNvSpPr>
            <a:spLocks noGrp="1"/>
          </p:cNvSpPr>
          <p:nvPr>
            <p:ph type="body" sz="quarter" idx="22"/>
          </p:nvPr>
        </p:nvSpPr>
        <p:spPr>
          <a:xfrm>
            <a:off x="469899"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11" name="Text Placeholder 8"/>
          <p:cNvSpPr>
            <a:spLocks noGrp="1"/>
          </p:cNvSpPr>
          <p:nvPr>
            <p:ph type="body" sz="quarter" idx="23"/>
          </p:nvPr>
        </p:nvSpPr>
        <p:spPr>
          <a:xfrm>
            <a:off x="6177460"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12" name="Rectangle 11"/>
          <p:cNvSpPr/>
          <p:nvPr userDrawn="1"/>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CA" sz="1467" noProof="0" dirty="0">
              <a:solidFill>
                <a:schemeClr val="bg1"/>
              </a:solidFill>
            </a:endParaRPr>
          </a:p>
        </p:txBody>
      </p:sp>
      <p:sp>
        <p:nvSpPr>
          <p:cNvPr id="13" name="Rectangle 12"/>
          <p:cNvSpPr/>
          <p:nvPr userDrawn="1"/>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CA" sz="1467" noProof="0" dirty="0">
              <a:solidFill>
                <a:schemeClr val="bg1"/>
              </a:solidFill>
            </a:endParaRPr>
          </a:p>
        </p:txBody>
      </p:sp>
      <p:sp>
        <p:nvSpPr>
          <p:cNvPr id="14" name="Picture Placeholder 29"/>
          <p:cNvSpPr>
            <a:spLocks noGrp="1"/>
          </p:cNvSpPr>
          <p:nvPr>
            <p:ph type="pic" sz="quarter" idx="24" hasCustomPrompt="1"/>
          </p:nvPr>
        </p:nvSpPr>
        <p:spPr>
          <a:xfrm>
            <a:off x="4700436" y="4249683"/>
            <a:ext cx="127491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CA" sz="1600" noProof="0" dirty="0">
                <a:solidFill>
                  <a:schemeClr val="bg1"/>
                </a:solidFill>
              </a:rPr>
              <a:t>Co-brand</a:t>
            </a:r>
            <a:br>
              <a:rPr lang="en-CA" sz="1600" noProof="0" dirty="0">
                <a:solidFill>
                  <a:schemeClr val="bg1"/>
                </a:solidFill>
              </a:rPr>
            </a:br>
            <a:r>
              <a:rPr lang="en-CA" sz="1600" noProof="0" dirty="0">
                <a:solidFill>
                  <a:schemeClr val="bg1"/>
                </a:solidFill>
              </a:rPr>
              <a:t>Logo</a:t>
            </a:r>
          </a:p>
          <a:p>
            <a:endParaRPr lang="en-CA" noProof="0" dirty="0"/>
          </a:p>
        </p:txBody>
      </p:sp>
      <p:sp>
        <p:nvSpPr>
          <p:cNvPr id="15" name="Picture Placeholder 29"/>
          <p:cNvSpPr>
            <a:spLocks noGrp="1"/>
          </p:cNvSpPr>
          <p:nvPr>
            <p:ph type="pic" sz="quarter" idx="25" hasCustomPrompt="1"/>
          </p:nvPr>
        </p:nvSpPr>
        <p:spPr>
          <a:xfrm>
            <a:off x="10459036" y="4248209"/>
            <a:ext cx="1244160"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CA" sz="1600" noProof="0" dirty="0">
                <a:solidFill>
                  <a:schemeClr val="bg1"/>
                </a:solidFill>
              </a:rPr>
              <a:t>Co-brand</a:t>
            </a:r>
            <a:br>
              <a:rPr lang="en-CA" sz="1600" noProof="0" dirty="0">
                <a:solidFill>
                  <a:schemeClr val="bg1"/>
                </a:solidFill>
              </a:rPr>
            </a:br>
            <a:r>
              <a:rPr lang="en-CA" sz="1600" noProof="0" dirty="0">
                <a:solidFill>
                  <a:schemeClr val="bg1"/>
                </a:solidFill>
              </a:rPr>
              <a:t>Logo</a:t>
            </a:r>
          </a:p>
          <a:p>
            <a:endParaRPr lang="en-CA" noProof="0" dirty="0"/>
          </a:p>
        </p:txBody>
      </p:sp>
      <p:sp>
        <p:nvSpPr>
          <p:cNvPr id="17" name="Picture Placeholder 29"/>
          <p:cNvSpPr>
            <a:spLocks noGrp="1"/>
          </p:cNvSpPr>
          <p:nvPr>
            <p:ph type="pic" sz="quarter" idx="19" hasCustomPrompt="1"/>
          </p:nvPr>
        </p:nvSpPr>
        <p:spPr>
          <a:xfrm>
            <a:off x="4734795" y="1863917"/>
            <a:ext cx="124490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CA" sz="1600" noProof="0" dirty="0">
                <a:solidFill>
                  <a:schemeClr val="bg1"/>
                </a:solidFill>
              </a:rPr>
              <a:t>Co-brand</a:t>
            </a:r>
            <a:br>
              <a:rPr lang="en-CA" sz="1600" noProof="0" dirty="0">
                <a:solidFill>
                  <a:schemeClr val="bg1"/>
                </a:solidFill>
              </a:rPr>
            </a:br>
            <a:r>
              <a:rPr lang="en-CA" sz="1600" noProof="0" dirty="0">
                <a:solidFill>
                  <a:schemeClr val="bg1"/>
                </a:solidFill>
              </a:rPr>
              <a:t>Logo</a:t>
            </a:r>
          </a:p>
          <a:p>
            <a:endParaRPr lang="en-CA" noProof="0" dirty="0"/>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1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CA" noProof="0" dirty="0"/>
          </a:p>
        </p:txBody>
      </p:sp>
      <p:sp>
        <p:nvSpPr>
          <p:cNvPr id="1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20"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1667321937"/>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4" name="Rectangle 3"/>
          <p:cNvSpPr/>
          <p:nvPr userDrawn="1"/>
        </p:nvSpPr>
        <p:spPr>
          <a:xfrm>
            <a:off x="4278313" y="1705968"/>
            <a:ext cx="363696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noProof="0" dirty="0">
              <a:solidFill>
                <a:schemeClr val="bg1"/>
              </a:solidFill>
            </a:endParaRPr>
          </a:p>
        </p:txBody>
      </p:sp>
      <p:sp>
        <p:nvSpPr>
          <p:cNvPr id="5" name="Rectangle 4"/>
          <p:cNvSpPr/>
          <p:nvPr userDrawn="1"/>
        </p:nvSpPr>
        <p:spPr>
          <a:xfrm>
            <a:off x="469900" y="1705968"/>
            <a:ext cx="362743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noProof="0" dirty="0">
              <a:solidFill>
                <a:schemeClr val="bg1"/>
              </a:solidFill>
            </a:endParaRPr>
          </a:p>
        </p:txBody>
      </p:sp>
      <p:sp>
        <p:nvSpPr>
          <p:cNvPr id="6" name="Rectangle 5"/>
          <p:cNvSpPr/>
          <p:nvPr userDrawn="1"/>
        </p:nvSpPr>
        <p:spPr>
          <a:xfrm>
            <a:off x="8104176" y="1705968"/>
            <a:ext cx="3629025"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noProof="0" dirty="0">
              <a:solidFill>
                <a:schemeClr val="bg1"/>
              </a:solidFill>
            </a:endParaRPr>
          </a:p>
        </p:txBody>
      </p:sp>
      <p:sp>
        <p:nvSpPr>
          <p:cNvPr id="7" name="Text Placeholder 8"/>
          <p:cNvSpPr>
            <a:spLocks noGrp="1"/>
          </p:cNvSpPr>
          <p:nvPr>
            <p:ph type="body" sz="quarter" idx="17"/>
          </p:nvPr>
        </p:nvSpPr>
        <p:spPr>
          <a:xfrm>
            <a:off x="4278313" y="1851441"/>
            <a:ext cx="3636962"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8" name="Text Placeholder 8"/>
          <p:cNvSpPr>
            <a:spLocks noGrp="1"/>
          </p:cNvSpPr>
          <p:nvPr>
            <p:ph type="body" sz="quarter" idx="18"/>
          </p:nvPr>
        </p:nvSpPr>
        <p:spPr>
          <a:xfrm>
            <a:off x="469900" y="1851441"/>
            <a:ext cx="3627438"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9" name="Text Placeholder 8"/>
          <p:cNvSpPr>
            <a:spLocks noGrp="1"/>
          </p:cNvSpPr>
          <p:nvPr>
            <p:ph type="body" sz="quarter" idx="19"/>
          </p:nvPr>
        </p:nvSpPr>
        <p:spPr>
          <a:xfrm>
            <a:off x="8093075" y="1851441"/>
            <a:ext cx="3629025"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11"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12"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CA" noProof="0" dirty="0"/>
          </a:p>
        </p:txBody>
      </p:sp>
      <p:sp>
        <p:nvSpPr>
          <p:cNvPr id="10"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13"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2953189534"/>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6" name="Text Placeholder 8"/>
          <p:cNvSpPr>
            <a:spLocks noGrp="1"/>
          </p:cNvSpPr>
          <p:nvPr>
            <p:ph type="body" sz="quarter" idx="19"/>
          </p:nvPr>
        </p:nvSpPr>
        <p:spPr>
          <a:xfrm>
            <a:off x="3356633"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7" name="Text Placeholder 8"/>
          <p:cNvSpPr>
            <a:spLocks noGrp="1"/>
          </p:cNvSpPr>
          <p:nvPr>
            <p:ph type="body" sz="quarter" idx="20"/>
          </p:nvPr>
        </p:nvSpPr>
        <p:spPr>
          <a:xfrm>
            <a:off x="6243366"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10"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CA" noProof="0" dirty="0"/>
          </a:p>
        </p:txBody>
      </p:sp>
      <p:sp>
        <p:nvSpPr>
          <p:cNvPr id="8"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11"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1029962013"/>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3"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6" name="Text Placeholder 8"/>
          <p:cNvSpPr>
            <a:spLocks noGrp="1"/>
          </p:cNvSpPr>
          <p:nvPr>
            <p:ph type="body" sz="quarter" idx="19"/>
          </p:nvPr>
        </p:nvSpPr>
        <p:spPr>
          <a:xfrm>
            <a:off x="3356635"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7" name="Text Placeholder 8"/>
          <p:cNvSpPr>
            <a:spLocks noGrp="1"/>
          </p:cNvSpPr>
          <p:nvPr>
            <p:ph type="body" sz="quarter" idx="20"/>
          </p:nvPr>
        </p:nvSpPr>
        <p:spPr>
          <a:xfrm>
            <a:off x="6243367"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1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chemeClr val="bg1"/>
                </a:solidFill>
              </a:defRPr>
            </a:lvl1pPr>
          </a:lstStyle>
          <a:p>
            <a:pPr lvl="0"/>
            <a:r>
              <a:rPr lang="en-CA" noProof="0" dirty="0"/>
              <a:t>Click to add subtitle</a:t>
            </a:r>
          </a:p>
        </p:txBody>
      </p:sp>
      <p:sp>
        <p:nvSpPr>
          <p:cNvPr id="1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solidFill>
                  <a:schemeClr val="bg1"/>
                </a:solidFill>
              </a:defRPr>
            </a:lvl1pPr>
          </a:lstStyle>
          <a:p>
            <a:r>
              <a:rPr lang="en-US" noProof="0"/>
              <a:t>Click to edit Master title style</a:t>
            </a:r>
            <a:endParaRPr lang="en-CA" noProof="0" dirty="0"/>
          </a:p>
        </p:txBody>
      </p:sp>
      <p:sp>
        <p:nvSpPr>
          <p:cNvPr id="18"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a:t>Cybersecurity for connected and autonomous vehicles | Considerations and opportunities for growth in Ontario</a:t>
            </a:r>
            <a:endParaRPr lang="en-CA" dirty="0"/>
          </a:p>
        </p:txBody>
      </p:sp>
      <p:sp>
        <p:nvSpPr>
          <p:cNvPr id="19"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pPr/>
              <a:t>‹#›</a:t>
            </a:fld>
            <a:endParaRPr lang="en-CA" dirty="0"/>
          </a:p>
        </p:txBody>
      </p:sp>
      <p:sp>
        <p:nvSpPr>
          <p:cNvPr id="20" name="TextBox 19"/>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CA" sz="650" noProof="0" dirty="0">
                <a:solidFill>
                  <a:schemeClr val="bg1"/>
                </a:solidFill>
              </a:rPr>
              <a:t>© Deloitte LLP and affiliated entities.</a:t>
            </a:r>
          </a:p>
        </p:txBody>
      </p:sp>
    </p:spTree>
    <p:extLst>
      <p:ext uri="{BB962C8B-B14F-4D97-AF65-F5344CB8AC3E}">
        <p14:creationId xmlns:p14="http://schemas.microsoft.com/office/powerpoint/2010/main" val="8816953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CA"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a:t>Cybersecurity for connected and autonomous vehicles | Considerations and opportunities for growth in Ontario</a:t>
            </a:r>
            <a:endParaRPr lang="en-CA" dirty="0"/>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pPr/>
              <a:t>‹#›</a:t>
            </a:fld>
            <a:endParaRPr lang="en-CA" dirty="0"/>
          </a:p>
        </p:txBody>
      </p:sp>
      <p:sp>
        <p:nvSpPr>
          <p:cNvPr id="9" name="TextBox 8"/>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CA" sz="650" noProof="0" dirty="0">
                <a:solidFill>
                  <a:schemeClr val="bg1"/>
                </a:solidFill>
              </a:rPr>
              <a:t>© Deloitte LLP and affiliated entities.</a:t>
            </a:r>
          </a:p>
        </p:txBody>
      </p:sp>
    </p:spTree>
    <p:extLst>
      <p:ext uri="{BB962C8B-B14F-4D97-AF65-F5344CB8AC3E}">
        <p14:creationId xmlns:p14="http://schemas.microsoft.com/office/powerpoint/2010/main" val="1936978992"/>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467783" y="1665817"/>
            <a:ext cx="5537730" cy="4633383"/>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2002621339"/>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CA" noProof="0" dirty="0"/>
          </a:p>
        </p:txBody>
      </p:sp>
      <p:sp>
        <p:nvSpPr>
          <p:cNvPr id="3"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5"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757184374"/>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2337391"/>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ax Caveat – Tax Advice">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15DF429A-D22D-4B76-8F46-BAEACD7C55BF}" type="slidenum">
              <a:rPr lang="en-CA" noProof="0" smtClean="0"/>
              <a:pPr>
                <a:defRPr/>
              </a:pPr>
              <a:t>‹#›</a:t>
            </a:fld>
            <a:endParaRPr lang="en-CA" noProof="0" dirty="0"/>
          </a:p>
        </p:txBody>
      </p:sp>
      <p:sp>
        <p:nvSpPr>
          <p:cNvPr id="12" name="Footer Placeholder 4"/>
          <p:cNvSpPr>
            <a:spLocks noGrp="1"/>
          </p:cNvSpPr>
          <p:nvPr>
            <p:ph type="ftr" sz="quarter" idx="3"/>
          </p:nvPr>
        </p:nvSpPr>
        <p:spPr>
          <a:xfrm>
            <a:off x="7997609" y="644004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US" noProof="0" dirty="0"/>
              <a:t>Cybersecurity for connected and autonomous vehicles | Considerations and opportunities for growth in Ontario</a:t>
            </a:r>
            <a:endParaRPr lang="en-CA" noProof="0" dirty="0"/>
          </a:p>
        </p:txBody>
      </p:sp>
      <p:sp>
        <p:nvSpPr>
          <p:cNvPr id="5" name="Content Placeholder 2"/>
          <p:cNvSpPr txBox="1">
            <a:spLocks/>
          </p:cNvSpPr>
          <p:nvPr userDrawn="1"/>
        </p:nvSpPr>
        <p:spPr>
          <a:xfrm>
            <a:off x="576000" y="684000"/>
            <a:ext cx="11146100" cy="5257800"/>
          </a:xfrm>
          <a:prstGeom prst="rect">
            <a:avLst/>
          </a:prstGeom>
        </p:spPr>
        <p:txBody>
          <a:bodyPr vert="horz" lIns="0" tIns="0" rIns="0" bIns="0" rtlCol="0">
            <a:noAutofit/>
          </a:bodyPr>
          <a:lstStyle>
            <a:lvl1pPr marL="224141" indent="-224141" algn="l" defTabSz="1018824" rtl="0" eaLnBrk="1" latinLnBrk="0" hangingPunct="1">
              <a:spcBef>
                <a:spcPts val="0"/>
              </a:spcBef>
              <a:spcAft>
                <a:spcPts val="334"/>
              </a:spcAft>
              <a:buFont typeface="Arial" pitchFamily="34" charset="0"/>
              <a:buChar char="•"/>
              <a:defRPr sz="2000" kern="1200">
                <a:solidFill>
                  <a:schemeClr val="tx2"/>
                </a:solidFill>
                <a:latin typeface="+mn-lt"/>
                <a:ea typeface="+mn-ea"/>
                <a:cs typeface="+mn-cs"/>
              </a:defRPr>
            </a:lvl1pPr>
            <a:lvl2pPr marL="224141" indent="-224141" algn="l" defTabSz="1018824" rtl="0" eaLnBrk="1" latinLnBrk="0" hangingPunct="1">
              <a:spcBef>
                <a:spcPts val="0"/>
              </a:spcBef>
              <a:spcAft>
                <a:spcPts val="334"/>
              </a:spcAft>
              <a:buFont typeface="Arial" pitchFamily="34" charset="0"/>
              <a:buChar char="•"/>
              <a:defRPr sz="2000" kern="1200">
                <a:solidFill>
                  <a:schemeClr val="tx2"/>
                </a:solidFill>
                <a:latin typeface="+mn-lt"/>
                <a:ea typeface="+mn-ea"/>
                <a:cs typeface="+mn-cs"/>
              </a:defRPr>
            </a:lvl2pPr>
            <a:lvl3pPr marL="509412" indent="-254706" algn="l" defTabSz="1018824" rtl="0" eaLnBrk="1" latinLnBrk="0" hangingPunct="1">
              <a:spcBef>
                <a:spcPts val="0"/>
              </a:spcBef>
              <a:spcAft>
                <a:spcPts val="334"/>
              </a:spcAft>
              <a:buFont typeface="Arial" pitchFamily="34" charset="0"/>
              <a:buChar char="‒"/>
              <a:defRPr sz="2000" kern="1200">
                <a:solidFill>
                  <a:schemeClr val="tx2"/>
                </a:solidFill>
                <a:latin typeface="+mn-lt"/>
                <a:ea typeface="+mn-ea"/>
                <a:cs typeface="+mn-cs"/>
              </a:defRPr>
            </a:lvl3pPr>
            <a:lvl4pPr marL="764118" indent="-254706" algn="l" defTabSz="1018824" rtl="0" eaLnBrk="1" latinLnBrk="0" hangingPunct="1">
              <a:spcBef>
                <a:spcPts val="0"/>
              </a:spcBef>
              <a:spcAft>
                <a:spcPts val="334"/>
              </a:spcAft>
              <a:buFont typeface="Arial" pitchFamily="34" charset="0"/>
              <a:buChar char="•"/>
              <a:defRPr sz="1800" kern="1200">
                <a:solidFill>
                  <a:schemeClr val="tx2"/>
                </a:solidFill>
                <a:latin typeface="+mn-lt"/>
                <a:ea typeface="+mn-ea"/>
                <a:cs typeface="+mn-cs"/>
              </a:defRPr>
            </a:lvl4pPr>
            <a:lvl5pPr marL="1018824" indent="-254706" algn="l" defTabSz="1018824" rtl="0" eaLnBrk="1" latinLnBrk="0" hangingPunct="1">
              <a:spcBef>
                <a:spcPts val="0"/>
              </a:spcBef>
              <a:spcAft>
                <a:spcPts val="334"/>
              </a:spcAft>
              <a:buFont typeface="Arial" pitchFamily="34" charset="0"/>
              <a:buChar char="‒"/>
              <a:defRPr sz="1800" kern="1200">
                <a:solidFill>
                  <a:schemeClr val="tx2"/>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marR="0" lvl="0" indent="0" algn="l" defTabSz="1018824" rtl="0" eaLnBrk="1" fontAlgn="auto" latinLnBrk="0" hangingPunct="1">
              <a:lnSpc>
                <a:spcPct val="100000"/>
              </a:lnSpc>
              <a:spcBef>
                <a:spcPts val="0"/>
              </a:spcBef>
              <a:spcAft>
                <a:spcPts val="334"/>
              </a:spcAft>
              <a:buClrTx/>
              <a:buSzTx/>
              <a:buFont typeface="Arial" pitchFamily="34" charset="0"/>
              <a:buNone/>
              <a:tabLst/>
              <a:defRPr/>
            </a:pPr>
            <a:r>
              <a:rPr kumimoji="0" lang="en-CA" sz="16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Note</a:t>
            </a:r>
          </a:p>
          <a:p>
            <a:pPr marL="0" marR="0" lvl="0" indent="0" algn="l" defTabSz="1018824" rtl="0" eaLnBrk="1" fontAlgn="auto" latinLnBrk="0" hangingPunct="1">
              <a:lnSpc>
                <a:spcPct val="100000"/>
              </a:lnSpc>
              <a:spcBef>
                <a:spcPts val="0"/>
              </a:spcBef>
              <a:spcAft>
                <a:spcPts val="334"/>
              </a:spcAft>
              <a:buClrTx/>
              <a:buSzTx/>
              <a:buFont typeface="Arial" pitchFamily="34" charset="0"/>
              <a:buNone/>
              <a:tabLst/>
              <a:defRPr/>
            </a:pPr>
            <a:endParaRPr kumimoji="0" lang="en-US" sz="1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1018824" rtl="0" eaLnBrk="1" fontAlgn="auto" latinLnBrk="0" hangingPunct="1">
              <a:lnSpc>
                <a:spcPct val="100000"/>
              </a:lnSpc>
              <a:spcBef>
                <a:spcPts val="0"/>
              </a:spcBef>
              <a:spcAft>
                <a:spcPts val="334"/>
              </a:spcAft>
              <a:buClrTx/>
              <a:buSzTx/>
              <a:buFont typeface="Arial" pitchFamily="34" charset="0"/>
              <a:buNone/>
              <a:tabLst/>
              <a:defRPr/>
            </a:pPr>
            <a:r>
              <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The views  expressed in this presentation are based upon (1) the relevant federal, provincial and territorial tax legislation in force and publicly announced prospective as of the date of this presentation, (2) relevant jurisprudence, and (3) current administrative practices and policies of the Canada Revenue Agency (“CRA”) and the provincial/territorial tax administrations; all of the aforementioned may change, which changes could have retroactive effect, and such changes could invalidate the views provided herein. Furthermore, the CRA and/or the relevant provincial/territorial tax administrations may not agree with our views. The views expressed herein are not binding on the tax authorities or courts and do not constitute representation, warranty or guarantee that tax authorities or courts will concur with our views.</a:t>
            </a:r>
          </a:p>
          <a:p>
            <a:pPr marL="0" marR="0" lvl="0" indent="0" algn="l" defTabSz="1018824" rtl="0" eaLnBrk="1" fontAlgn="auto" latinLnBrk="0" hangingPunct="1">
              <a:lnSpc>
                <a:spcPct val="100000"/>
              </a:lnSpc>
              <a:spcBef>
                <a:spcPts val="0"/>
              </a:spcBef>
              <a:spcAft>
                <a:spcPts val="334"/>
              </a:spcAft>
              <a:buClrTx/>
              <a:buSzTx/>
              <a:buFont typeface="Arial" pitchFamily="34" charset="0"/>
              <a:buNone/>
              <a:tabLst/>
              <a:defRPr/>
            </a:pPr>
            <a:r>
              <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p>
          <a:p>
            <a:pPr marL="0" marR="0" lvl="0" indent="0" algn="l" defTabSz="1018824" rtl="0" eaLnBrk="1" fontAlgn="auto" latinLnBrk="0" hangingPunct="1">
              <a:lnSpc>
                <a:spcPct val="100000"/>
              </a:lnSpc>
              <a:spcBef>
                <a:spcPts val="0"/>
              </a:spcBef>
              <a:spcAft>
                <a:spcPts val="334"/>
              </a:spcAft>
              <a:buClrTx/>
              <a:buSzTx/>
              <a:buFont typeface="Arial" pitchFamily="34" charset="0"/>
              <a:buNone/>
              <a:tabLst/>
              <a:defRPr/>
            </a:pPr>
            <a:r>
              <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We limit our views to a consideration of those authorities noted above as they apply to the particular matters about which our views were requested. We have not considered the application of other laws, nor any other matters not specified herein. We express no views on non-tax issues.</a:t>
            </a:r>
          </a:p>
          <a:p>
            <a:pPr marL="0" marR="0" lvl="0" indent="0" algn="l" defTabSz="1018824" rtl="0" eaLnBrk="1" fontAlgn="auto" latinLnBrk="0" hangingPunct="1">
              <a:lnSpc>
                <a:spcPct val="100000"/>
              </a:lnSpc>
              <a:spcBef>
                <a:spcPts val="0"/>
              </a:spcBef>
              <a:spcAft>
                <a:spcPts val="334"/>
              </a:spcAft>
              <a:buClrTx/>
              <a:buSzTx/>
              <a:buFont typeface="Arial" pitchFamily="34" charset="0"/>
              <a:buNone/>
              <a:tabLst/>
              <a:defRPr/>
            </a:pPr>
            <a:r>
              <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p>
          <a:p>
            <a:pPr marL="0" marR="0" lvl="0" indent="0" algn="l" defTabSz="1018824" rtl="0" eaLnBrk="1" fontAlgn="auto" latinLnBrk="0" hangingPunct="1">
              <a:lnSpc>
                <a:spcPct val="100000"/>
              </a:lnSpc>
              <a:spcBef>
                <a:spcPts val="0"/>
              </a:spcBef>
              <a:spcAft>
                <a:spcPts val="334"/>
              </a:spcAft>
              <a:buClrTx/>
              <a:buSzTx/>
              <a:buFont typeface="Arial" pitchFamily="34" charset="0"/>
              <a:buNone/>
              <a:tabLst/>
              <a:defRPr/>
            </a:pPr>
            <a:r>
              <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We have no responsibility to update this presentation to reflect factual errors, factual changes, or changes in the above noted tax legislation, jurisprudence or current administrative practices and policies of the tax authorities noted occurring after the date of this presentation.</a:t>
            </a:r>
          </a:p>
          <a:p>
            <a:pPr marL="0" marR="0" lvl="0" indent="0" algn="l" defTabSz="1018824" rtl="0" eaLnBrk="1" fontAlgn="auto" latinLnBrk="0" hangingPunct="1">
              <a:lnSpc>
                <a:spcPct val="100000"/>
              </a:lnSpc>
              <a:spcBef>
                <a:spcPts val="0"/>
              </a:spcBef>
              <a:spcAft>
                <a:spcPts val="334"/>
              </a:spcAft>
              <a:buClrTx/>
              <a:buSzTx/>
              <a:buFont typeface="Arial" pitchFamily="34" charset="0"/>
              <a:buNone/>
              <a:tabLst/>
              <a:defRPr/>
            </a:pPr>
            <a:r>
              <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p>
          <a:p>
            <a:pPr marL="0" marR="0" lvl="0" indent="0" algn="l" defTabSz="1018824" rtl="0" eaLnBrk="1" fontAlgn="auto" latinLnBrk="0" hangingPunct="1">
              <a:lnSpc>
                <a:spcPct val="100000"/>
              </a:lnSpc>
              <a:spcBef>
                <a:spcPts val="0"/>
              </a:spcBef>
              <a:spcAft>
                <a:spcPts val="334"/>
              </a:spcAft>
              <a:buClrTx/>
              <a:buSzTx/>
              <a:buFont typeface="Arial" pitchFamily="34" charset="0"/>
              <a:buNone/>
              <a:tabLst/>
              <a:defRPr/>
            </a:pPr>
            <a:r>
              <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In rendering our views, we assume that all of the agreements, elections and statements necessary to implement the transaction(s) have been, or will be, validly executed by duly authorized persons and that such agreements, elections and statements are, or will be, legally valid and binding obligations of the parties thereto in accordance with their terms and will accurately reflect the transaction(s) as described herein. Where applicable, we have also assumed the completeness and accuracy of information and any facts provided to us and that assumptions made are appropriate. We have not performed any procedures to confirm the accuracy of any financial or other information provided to us. </a:t>
            </a:r>
          </a:p>
          <a:p>
            <a:pPr marL="224141" marR="0" lvl="0" indent="-224141" algn="l" defTabSz="1018824" rtl="0" eaLnBrk="1" fontAlgn="auto" latinLnBrk="0" hangingPunct="1">
              <a:lnSpc>
                <a:spcPct val="100000"/>
              </a:lnSpc>
              <a:spcBef>
                <a:spcPts val="0"/>
              </a:spcBef>
              <a:spcAft>
                <a:spcPts val="334"/>
              </a:spcAft>
              <a:buClrTx/>
              <a:buSzTx/>
              <a:buFont typeface="Arial" pitchFamily="34" charset="0"/>
              <a:buChar char="•"/>
              <a:tabLst/>
              <a:defRPr/>
            </a:pPr>
            <a:endParaRPr kumimoji="0" lang="en-CA"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0391265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ax Caveat – Tax Idea/Structure Alternativ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9661572" y="6474295"/>
            <a:ext cx="1417055" cy="100027"/>
          </a:xfrm>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US" sz="650" b="0" i="0" u="none" strike="noStrike" kern="1200" cap="none" spc="0" normalizeH="0" baseline="0" noProof="0" dirty="0">
                <a:ln>
                  <a:noFill/>
                </a:ln>
                <a:solidFill>
                  <a:prstClr val="black"/>
                </a:solidFill>
                <a:effectLst/>
                <a:uLnTx/>
                <a:uFillTx/>
                <a:latin typeface="Verdana"/>
                <a:ea typeface="+mn-ea"/>
                <a:cs typeface="+mn-cs"/>
              </a:rPr>
              <a:t>Cybersecurity for connected and autonomous vehicles | Considerations and opportunities for growth in Ontario</a:t>
            </a:r>
            <a:endParaRPr kumimoji="0" lang="en-CA" sz="650" b="0" i="0" u="none" strike="noStrike" kern="1200" cap="none" spc="0" normalizeH="0" baseline="0" noProof="0" dirty="0">
              <a:ln>
                <a:noFill/>
              </a:ln>
              <a:solidFill>
                <a:prstClr val="black"/>
              </a:solidFill>
              <a:effectLst/>
              <a:uLnTx/>
              <a:uFillTx/>
              <a:latin typeface="Verdana"/>
              <a:ea typeface="+mn-ea"/>
              <a:cs typeface="+mn-cs"/>
            </a:endParaRPr>
          </a:p>
        </p:txBody>
      </p:sp>
      <p:sp>
        <p:nvSpPr>
          <p:cNvPr id="4" name="Slide Number Placeholder 3"/>
          <p:cNvSpPr>
            <a:spLocks noGrp="1"/>
          </p:cNvSpPr>
          <p:nvPr>
            <p:ph type="sldNum" sz="quarter" idx="11"/>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1D70FF2A-E074-4D3B-BB94-FFBB4B519E26}" type="slidenum">
              <a:rPr kumimoji="0" lang="en-CA" sz="65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CA" sz="650" b="0" i="0" u="none" strike="noStrike" kern="1200" cap="none" spc="0" normalizeH="0" baseline="0" noProof="0" dirty="0">
              <a:ln>
                <a:noFill/>
              </a:ln>
              <a:solidFill>
                <a:prstClr val="black"/>
              </a:solidFill>
              <a:effectLst/>
              <a:uLnTx/>
              <a:uFillTx/>
              <a:latin typeface="Verdana"/>
              <a:ea typeface="+mn-ea"/>
              <a:cs typeface="+mn-cs"/>
            </a:endParaRPr>
          </a:p>
        </p:txBody>
      </p:sp>
      <p:sp>
        <p:nvSpPr>
          <p:cNvPr id="8" name="Content Placeholder 2"/>
          <p:cNvSpPr txBox="1">
            <a:spLocks/>
          </p:cNvSpPr>
          <p:nvPr userDrawn="1"/>
        </p:nvSpPr>
        <p:spPr>
          <a:xfrm>
            <a:off x="576000" y="684000"/>
            <a:ext cx="11146100" cy="3810000"/>
          </a:xfrm>
          <a:prstGeom prst="rect">
            <a:avLst/>
          </a:prstGeom>
        </p:spPr>
        <p:txBody>
          <a:bodyPr vert="horz" lIns="0" tIns="0" rIns="0" bIns="0" rtlCol="0">
            <a:noAutofit/>
          </a:bodyPr>
          <a:lstStyle>
            <a:lvl1pPr marL="224141" indent="-224141" algn="l" defTabSz="1018824" rtl="0" eaLnBrk="1" latinLnBrk="0" hangingPunct="1">
              <a:spcBef>
                <a:spcPts val="0"/>
              </a:spcBef>
              <a:spcAft>
                <a:spcPts val="334"/>
              </a:spcAft>
              <a:buFont typeface="Arial" pitchFamily="34" charset="0"/>
              <a:buChar char="•"/>
              <a:defRPr sz="2000" kern="1200">
                <a:solidFill>
                  <a:schemeClr val="tx2"/>
                </a:solidFill>
                <a:latin typeface="+mn-lt"/>
                <a:ea typeface="+mn-ea"/>
                <a:cs typeface="+mn-cs"/>
              </a:defRPr>
            </a:lvl1pPr>
            <a:lvl2pPr marL="224141" indent="-224141" algn="l" defTabSz="1018824" rtl="0" eaLnBrk="1" latinLnBrk="0" hangingPunct="1">
              <a:spcBef>
                <a:spcPts val="0"/>
              </a:spcBef>
              <a:spcAft>
                <a:spcPts val="334"/>
              </a:spcAft>
              <a:buFont typeface="Arial" pitchFamily="34" charset="0"/>
              <a:buChar char="•"/>
              <a:defRPr sz="2000" kern="1200">
                <a:solidFill>
                  <a:schemeClr val="tx2"/>
                </a:solidFill>
                <a:latin typeface="+mn-lt"/>
                <a:ea typeface="+mn-ea"/>
                <a:cs typeface="+mn-cs"/>
              </a:defRPr>
            </a:lvl2pPr>
            <a:lvl3pPr marL="509412" indent="-254706" algn="l" defTabSz="1018824" rtl="0" eaLnBrk="1" latinLnBrk="0" hangingPunct="1">
              <a:spcBef>
                <a:spcPts val="0"/>
              </a:spcBef>
              <a:spcAft>
                <a:spcPts val="334"/>
              </a:spcAft>
              <a:buFont typeface="Arial" pitchFamily="34" charset="0"/>
              <a:buChar char="‒"/>
              <a:defRPr sz="2000" kern="1200">
                <a:solidFill>
                  <a:schemeClr val="tx2"/>
                </a:solidFill>
                <a:latin typeface="+mn-lt"/>
                <a:ea typeface="+mn-ea"/>
                <a:cs typeface="+mn-cs"/>
              </a:defRPr>
            </a:lvl3pPr>
            <a:lvl4pPr marL="764118" indent="-254706" algn="l" defTabSz="1018824" rtl="0" eaLnBrk="1" latinLnBrk="0" hangingPunct="1">
              <a:spcBef>
                <a:spcPts val="0"/>
              </a:spcBef>
              <a:spcAft>
                <a:spcPts val="334"/>
              </a:spcAft>
              <a:buFont typeface="Arial" pitchFamily="34" charset="0"/>
              <a:buChar char="•"/>
              <a:defRPr sz="1800" kern="1200">
                <a:solidFill>
                  <a:schemeClr val="tx2"/>
                </a:solidFill>
                <a:latin typeface="+mn-lt"/>
                <a:ea typeface="+mn-ea"/>
                <a:cs typeface="+mn-cs"/>
              </a:defRPr>
            </a:lvl4pPr>
            <a:lvl5pPr marL="1018824" indent="-254706" algn="l" defTabSz="1018824" rtl="0" eaLnBrk="1" latinLnBrk="0" hangingPunct="1">
              <a:spcBef>
                <a:spcPts val="0"/>
              </a:spcBef>
              <a:spcAft>
                <a:spcPts val="334"/>
              </a:spcAft>
              <a:buFont typeface="Arial" pitchFamily="34" charset="0"/>
              <a:buChar char="‒"/>
              <a:defRPr sz="1800" kern="1200">
                <a:solidFill>
                  <a:schemeClr val="tx2"/>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marR="0" lvl="0" indent="0" algn="l" defTabSz="1018824" rtl="0" eaLnBrk="1" fontAlgn="auto" latinLnBrk="0" hangingPunct="1">
              <a:lnSpc>
                <a:spcPct val="100000"/>
              </a:lnSpc>
              <a:spcBef>
                <a:spcPts val="0"/>
              </a:spcBef>
              <a:spcAft>
                <a:spcPts val="334"/>
              </a:spcAft>
              <a:buClrTx/>
              <a:buSzTx/>
              <a:buFont typeface="Arial" pitchFamily="34" charset="0"/>
              <a:buNone/>
              <a:tabLst/>
              <a:defRPr/>
            </a:pPr>
            <a:r>
              <a:rPr kumimoji="0" lang="en-US" sz="16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Note</a:t>
            </a:r>
          </a:p>
          <a:p>
            <a:pPr marL="0" marR="0" lvl="0" indent="0" algn="l" defTabSz="1018824" rtl="0" eaLnBrk="1" fontAlgn="auto" latinLnBrk="0" hangingPunct="1">
              <a:lnSpc>
                <a:spcPct val="100000"/>
              </a:lnSpc>
              <a:spcBef>
                <a:spcPts val="0"/>
              </a:spcBef>
              <a:spcAft>
                <a:spcPts val="334"/>
              </a:spcAft>
              <a:buClrTx/>
              <a:buSzTx/>
              <a:buFont typeface="Arial" pitchFamily="34" charset="0"/>
              <a:buNone/>
              <a:tabLst/>
              <a:defRPr/>
            </a:pPr>
            <a:r>
              <a:rPr kumimoji="0" lang="en-US" sz="1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p>
          <a:p>
            <a:pPr marL="0" marR="0" lvl="0" indent="0" algn="l" defTabSz="1018824" rtl="0" eaLnBrk="1" fontAlgn="auto" latinLnBrk="0" hangingPunct="1">
              <a:lnSpc>
                <a:spcPct val="100000"/>
              </a:lnSpc>
              <a:spcBef>
                <a:spcPts val="0"/>
              </a:spcBef>
              <a:spcAft>
                <a:spcPts val="334"/>
              </a:spcAft>
              <a:buClrTx/>
              <a:buSzTx/>
              <a:buFont typeface="Arial" pitchFamily="34" charset="0"/>
              <a:buNone/>
              <a:tabLst/>
              <a:defRPr/>
            </a:pPr>
            <a:r>
              <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This slide set has been prepared solely for the information and internal use of                                                  and members of                       the                                                 , and may not be relied upon by any other person. Specifically, this slide set is not intended for the express or implied benefit of any third party and may not be relied upon for any purpose or in any manner by any third party without the prior express written consent of Deloitte. Comments included are intended as a summary only and are not a formal opinion of tax consequences, and accordingly do not contain a full description of the facts or an analysis of all relevant tax issues and authorities. The comments should not be taken as complete or sufficient for decision making purposes.</a:t>
            </a:r>
          </a:p>
        </p:txBody>
      </p:sp>
      <p:sp>
        <p:nvSpPr>
          <p:cNvPr id="5" name="Text Placeholder 4"/>
          <p:cNvSpPr>
            <a:spLocks noGrp="1"/>
          </p:cNvSpPr>
          <p:nvPr>
            <p:ph type="body" sz="quarter" idx="12" hasCustomPrompt="1"/>
          </p:nvPr>
        </p:nvSpPr>
        <p:spPr>
          <a:xfrm>
            <a:off x="6634421" y="1150623"/>
            <a:ext cx="2520000" cy="201600"/>
          </a:xfrm>
        </p:spPr>
        <p:txBody>
          <a:bodyPr/>
          <a:lstStyle>
            <a:lvl1pPr>
              <a:defRPr/>
            </a:lvl1pPr>
          </a:lstStyle>
          <a:p>
            <a:pPr lvl="0"/>
            <a:r>
              <a:rPr lang="fr-CA" dirty="0"/>
              <a:t>[client]</a:t>
            </a:r>
          </a:p>
        </p:txBody>
      </p:sp>
      <p:sp>
        <p:nvSpPr>
          <p:cNvPr id="11" name="Text Placeholder 4"/>
          <p:cNvSpPr>
            <a:spLocks noGrp="1"/>
          </p:cNvSpPr>
          <p:nvPr>
            <p:ph type="body" sz="quarter" idx="13" hasCustomPrompt="1"/>
          </p:nvPr>
        </p:nvSpPr>
        <p:spPr>
          <a:xfrm>
            <a:off x="896814" y="1340727"/>
            <a:ext cx="2520000" cy="201600"/>
          </a:xfrm>
        </p:spPr>
        <p:txBody>
          <a:bodyPr/>
          <a:lstStyle>
            <a:lvl1pPr>
              <a:defRPr/>
            </a:lvl1pPr>
          </a:lstStyle>
          <a:p>
            <a:pPr lvl="0"/>
            <a:r>
              <a:rPr lang="fr-CA" dirty="0"/>
              <a:t>[client]</a:t>
            </a:r>
          </a:p>
        </p:txBody>
      </p:sp>
    </p:spTree>
    <p:extLst>
      <p:ext uri="{BB962C8B-B14F-4D97-AF65-F5344CB8AC3E}">
        <p14:creationId xmlns:p14="http://schemas.microsoft.com/office/powerpoint/2010/main" val="3825484563"/>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ax Caveat – Promotional Material">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9051975" y="6474295"/>
            <a:ext cx="1417055" cy="100027"/>
          </a:xfrm>
        </p:spPr>
        <p:txBody>
          <a:bodyPr/>
          <a:lstStyle/>
          <a:p>
            <a:r>
              <a:rPr lang="en-US" dirty="0"/>
              <a:t>Cybersecurity for connected and autonomous vehicles | Considerations and opportunities for growth in Ontario</a:t>
            </a:r>
            <a:endParaRPr lang="en-CA" dirty="0"/>
          </a:p>
        </p:txBody>
      </p:sp>
      <p:sp>
        <p:nvSpPr>
          <p:cNvPr id="4" name="Slide Number Placeholder 3"/>
          <p:cNvSpPr>
            <a:spLocks noGrp="1"/>
          </p:cNvSpPr>
          <p:nvPr>
            <p:ph type="sldNum" sz="quarter" idx="11"/>
          </p:nvPr>
        </p:nvSpPr>
        <p:spPr/>
        <p:txBody>
          <a:bodyPr/>
          <a:lstStyle/>
          <a:p>
            <a:fld id="{1D70FF2A-E074-4D3B-BB94-FFBB4B519E26}" type="slidenum">
              <a:rPr lang="en-CA" smtClean="0"/>
              <a:pPr/>
              <a:t>‹#›</a:t>
            </a:fld>
            <a:endParaRPr lang="en-CA" dirty="0"/>
          </a:p>
        </p:txBody>
      </p:sp>
      <p:sp>
        <p:nvSpPr>
          <p:cNvPr id="6" name="Content Placeholder 2"/>
          <p:cNvSpPr txBox="1">
            <a:spLocks/>
          </p:cNvSpPr>
          <p:nvPr userDrawn="1"/>
        </p:nvSpPr>
        <p:spPr>
          <a:xfrm>
            <a:off x="576000" y="684000"/>
            <a:ext cx="11146100" cy="3810000"/>
          </a:xfrm>
          <a:prstGeom prst="rect">
            <a:avLst/>
          </a:prstGeom>
        </p:spPr>
        <p:txBody>
          <a:bodyPr vert="horz" lIns="0" tIns="0" rIns="0" bIns="0" rtlCol="0">
            <a:noAutofit/>
          </a:bodyPr>
          <a:lstStyle>
            <a:lvl1pPr marL="224141" indent="-224141" algn="l" defTabSz="1018824" rtl="0" eaLnBrk="1" latinLnBrk="0" hangingPunct="1">
              <a:spcBef>
                <a:spcPts val="0"/>
              </a:spcBef>
              <a:spcAft>
                <a:spcPts val="334"/>
              </a:spcAft>
              <a:buFont typeface="Arial" pitchFamily="34" charset="0"/>
              <a:buChar char="•"/>
              <a:defRPr sz="2000" kern="1200">
                <a:solidFill>
                  <a:schemeClr val="tx2"/>
                </a:solidFill>
                <a:latin typeface="+mn-lt"/>
                <a:ea typeface="+mn-ea"/>
                <a:cs typeface="+mn-cs"/>
              </a:defRPr>
            </a:lvl1pPr>
            <a:lvl2pPr marL="224141" indent="-224141" algn="l" defTabSz="1018824" rtl="0" eaLnBrk="1" latinLnBrk="0" hangingPunct="1">
              <a:spcBef>
                <a:spcPts val="0"/>
              </a:spcBef>
              <a:spcAft>
                <a:spcPts val="334"/>
              </a:spcAft>
              <a:buFont typeface="Arial" pitchFamily="34" charset="0"/>
              <a:buChar char="•"/>
              <a:defRPr sz="2000" kern="1200">
                <a:solidFill>
                  <a:schemeClr val="tx2"/>
                </a:solidFill>
                <a:latin typeface="+mn-lt"/>
                <a:ea typeface="+mn-ea"/>
                <a:cs typeface="+mn-cs"/>
              </a:defRPr>
            </a:lvl2pPr>
            <a:lvl3pPr marL="509412" indent="-254706" algn="l" defTabSz="1018824" rtl="0" eaLnBrk="1" latinLnBrk="0" hangingPunct="1">
              <a:spcBef>
                <a:spcPts val="0"/>
              </a:spcBef>
              <a:spcAft>
                <a:spcPts val="334"/>
              </a:spcAft>
              <a:buFont typeface="Arial" pitchFamily="34" charset="0"/>
              <a:buChar char="‒"/>
              <a:defRPr sz="2000" kern="1200">
                <a:solidFill>
                  <a:schemeClr val="tx2"/>
                </a:solidFill>
                <a:latin typeface="+mn-lt"/>
                <a:ea typeface="+mn-ea"/>
                <a:cs typeface="+mn-cs"/>
              </a:defRPr>
            </a:lvl3pPr>
            <a:lvl4pPr marL="764118" indent="-254706" algn="l" defTabSz="1018824" rtl="0" eaLnBrk="1" latinLnBrk="0" hangingPunct="1">
              <a:spcBef>
                <a:spcPts val="0"/>
              </a:spcBef>
              <a:spcAft>
                <a:spcPts val="334"/>
              </a:spcAft>
              <a:buFont typeface="Arial" pitchFamily="34" charset="0"/>
              <a:buChar char="•"/>
              <a:defRPr sz="1800" kern="1200">
                <a:solidFill>
                  <a:schemeClr val="tx2"/>
                </a:solidFill>
                <a:latin typeface="+mn-lt"/>
                <a:ea typeface="+mn-ea"/>
                <a:cs typeface="+mn-cs"/>
              </a:defRPr>
            </a:lvl4pPr>
            <a:lvl5pPr marL="1018824" indent="-254706" algn="l" defTabSz="1018824" rtl="0" eaLnBrk="1" latinLnBrk="0" hangingPunct="1">
              <a:spcBef>
                <a:spcPts val="0"/>
              </a:spcBef>
              <a:spcAft>
                <a:spcPts val="334"/>
              </a:spcAft>
              <a:buFont typeface="Arial" pitchFamily="34" charset="0"/>
              <a:buChar char="‒"/>
              <a:defRPr sz="1800" kern="1200">
                <a:solidFill>
                  <a:schemeClr val="tx2"/>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marR="0" lvl="0" indent="0" algn="l" defTabSz="1018824" rtl="0" eaLnBrk="1" fontAlgn="auto" latinLnBrk="0" hangingPunct="1">
              <a:lnSpc>
                <a:spcPct val="100000"/>
              </a:lnSpc>
              <a:spcBef>
                <a:spcPts val="0"/>
              </a:spcBef>
              <a:spcAft>
                <a:spcPts val="334"/>
              </a:spcAft>
              <a:buClrTx/>
              <a:buSzTx/>
              <a:buFont typeface="Arial" pitchFamily="34" charset="0"/>
              <a:buNone/>
              <a:tabLst/>
              <a:defRPr/>
            </a:pPr>
            <a:r>
              <a:rPr kumimoji="0" lang="en-US" sz="16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Note</a:t>
            </a:r>
          </a:p>
          <a:p>
            <a:pPr marL="0" marR="0" lvl="0" indent="0" algn="l" defTabSz="1018824" rtl="0" eaLnBrk="1" fontAlgn="auto" latinLnBrk="0" hangingPunct="1">
              <a:lnSpc>
                <a:spcPct val="100000"/>
              </a:lnSpc>
              <a:spcBef>
                <a:spcPts val="0"/>
              </a:spcBef>
              <a:spcAft>
                <a:spcPts val="334"/>
              </a:spcAft>
              <a:buClrTx/>
              <a:buSzTx/>
              <a:buFont typeface="Arial" pitchFamily="34" charset="0"/>
              <a:buNone/>
              <a:tabLst/>
              <a:defRPr/>
            </a:pPr>
            <a:r>
              <a:rPr kumimoji="0" lang="en-US" sz="1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p>
          <a:p>
            <a:pPr marL="0" marR="0" lvl="0" indent="0" algn="l" defTabSz="1018824" rtl="0" eaLnBrk="1" fontAlgn="auto" latinLnBrk="0" hangingPunct="1">
              <a:lnSpc>
                <a:spcPct val="100000"/>
              </a:lnSpc>
              <a:spcBef>
                <a:spcPts val="0"/>
              </a:spcBef>
              <a:spcAft>
                <a:spcPts val="334"/>
              </a:spcAft>
              <a:buClrTx/>
              <a:buSzTx/>
              <a:buFont typeface="Arial" pitchFamily="34" charset="0"/>
              <a:buNone/>
              <a:tabLst/>
              <a:defRPr/>
            </a:pPr>
            <a:r>
              <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This slide set is intended to provide general information only. Accordingly, the information in this document is not intended to constitute accounting, tax, legal, investment, consulting or other professional advice or services. Before making any decision or taking any action that might affect your personal finances or business, you should consult a qualified professional advisor. Deloitte makes no express or implied representations or warranties regarding this document or the information contained therein. Deloitte accepts no responsibility for any errors this document may contain, whether caused by negligence or otherwise, or for any losses, however caused, sustained by any person that relies on it. Your use of this document is at your own risk.</a:t>
            </a:r>
            <a:endParaRPr kumimoji="0" lang="en-CA"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22187799"/>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Without Arrow">
    <p:spTree>
      <p:nvGrpSpPr>
        <p:cNvPr id="1" name=""/>
        <p:cNvGrpSpPr/>
        <p:nvPr/>
      </p:nvGrpSpPr>
      <p:grpSpPr>
        <a:xfrm>
          <a:off x="0" y="0"/>
          <a:ext cx="0" cy="0"/>
          <a:chOff x="0" y="0"/>
          <a:chExt cx="0" cy="0"/>
        </a:xfrm>
      </p:grpSpPr>
      <p:sp>
        <p:nvSpPr>
          <p:cNvPr id="2" name="Title 1"/>
          <p:cNvSpPr>
            <a:spLocks noGrp="1"/>
          </p:cNvSpPr>
          <p:nvPr>
            <p:ph type="title"/>
          </p:nvPr>
        </p:nvSpPr>
        <p:spPr>
          <a:xfrm>
            <a:off x="1097280" y="1169402"/>
            <a:ext cx="10058400" cy="530632"/>
          </a:xfrm>
        </p:spPr>
        <p:txBody>
          <a:bodyPr/>
          <a:lstStyle/>
          <a:p>
            <a:r>
              <a:rPr lang="en-US"/>
              <a:t>Click to edit Master title style</a:t>
            </a:r>
            <a:endParaRPr lang="en-CA" dirty="0"/>
          </a:p>
        </p:txBody>
      </p:sp>
      <p:sp>
        <p:nvSpPr>
          <p:cNvPr id="3" name="Slide Number Placeholder 2"/>
          <p:cNvSpPr>
            <a:spLocks noGrp="1"/>
          </p:cNvSpPr>
          <p:nvPr>
            <p:ph type="sldNum" sz="quarter" idx="10"/>
          </p:nvPr>
        </p:nvSpPr>
        <p:spPr/>
        <p:txBody>
          <a:bodyPr/>
          <a:lstStyle/>
          <a:p>
            <a:fld id="{1CD41CD4-AB83-1240-92B9-A0CB40D08B6B}" type="slidenum">
              <a:rPr lang="en-US" smtClean="0"/>
              <a:pPr/>
              <a:t>‹#›</a:t>
            </a:fld>
            <a:endParaRPr lang="en-US" dirty="0"/>
          </a:p>
        </p:txBody>
      </p:sp>
      <p:sp>
        <p:nvSpPr>
          <p:cNvPr id="11" name="Content Placeholder 10"/>
          <p:cNvSpPr>
            <a:spLocks noGrp="1"/>
          </p:cNvSpPr>
          <p:nvPr>
            <p:ph sz="quarter" idx="11"/>
          </p:nvPr>
        </p:nvSpPr>
        <p:spPr>
          <a:xfrm>
            <a:off x="1097280" y="1828800"/>
            <a:ext cx="10058400" cy="42497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577618035"/>
      </p:ext>
    </p:extLst>
  </p:cSld>
  <p:clrMapOvr>
    <a:masterClrMapping/>
  </p:clrMapOvr>
  <p:transition spd="slow">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_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698500"/>
          </a:xfrm>
        </p:spPr>
        <p:txBody>
          <a:bodyPr/>
          <a:lstStyle/>
          <a:p>
            <a:r>
              <a:rPr lang="en-US" noProof="0"/>
              <a:t>Click to edit Master title style</a:t>
            </a:r>
            <a:endParaRPr lang="en-CA" noProof="0" dirty="0"/>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4"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5"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3908860985"/>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2_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698500"/>
          </a:xfrm>
        </p:spPr>
        <p:txBody>
          <a:bodyPr/>
          <a:lstStyle/>
          <a:p>
            <a:r>
              <a:rPr lang="en-US" noProof="0"/>
              <a:t>Click to edit Master title style</a:t>
            </a:r>
            <a:endParaRPr lang="en-CA" noProof="0" dirty="0"/>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4"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5"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1411347013"/>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3_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698500"/>
          </a:xfrm>
        </p:spPr>
        <p:txBody>
          <a:bodyPr/>
          <a:lstStyle/>
          <a:p>
            <a:r>
              <a:rPr lang="en-US" noProof="0"/>
              <a:t>Click to edit Master title style</a:t>
            </a:r>
            <a:endParaRPr lang="en-CA" noProof="0" dirty="0"/>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4"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5"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99865891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8"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oleObject" Target="../embeddings/oleObject1.bin"/><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9" Type="http://schemas.openxmlformats.org/officeDocument/2006/relationships/slideLayout" Target="../slideLayouts/slideLayout91.xml"/><Relationship Id="rId21" Type="http://schemas.openxmlformats.org/officeDocument/2006/relationships/slideLayout" Target="../slideLayouts/slideLayout73.xml"/><Relationship Id="rId34" Type="http://schemas.openxmlformats.org/officeDocument/2006/relationships/slideLayout" Target="../slideLayouts/slideLayout86.xml"/><Relationship Id="rId42" Type="http://schemas.openxmlformats.org/officeDocument/2006/relationships/slideLayout" Target="../slideLayouts/slideLayout94.xml"/><Relationship Id="rId47" Type="http://schemas.openxmlformats.org/officeDocument/2006/relationships/slideLayout" Target="../slideLayouts/slideLayout99.xml"/><Relationship Id="rId50" Type="http://schemas.openxmlformats.org/officeDocument/2006/relationships/slideLayout" Target="../slideLayouts/slideLayout102.xml"/><Relationship Id="rId55" Type="http://schemas.openxmlformats.org/officeDocument/2006/relationships/vmlDrawing" Target="../drawings/vmlDrawing2.v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33" Type="http://schemas.openxmlformats.org/officeDocument/2006/relationships/slideLayout" Target="../slideLayouts/slideLayout85.xml"/><Relationship Id="rId38" Type="http://schemas.openxmlformats.org/officeDocument/2006/relationships/slideLayout" Target="../slideLayouts/slideLayout90.xml"/><Relationship Id="rId46" Type="http://schemas.openxmlformats.org/officeDocument/2006/relationships/slideLayout" Target="../slideLayouts/slideLayout98.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29" Type="http://schemas.openxmlformats.org/officeDocument/2006/relationships/slideLayout" Target="../slideLayouts/slideLayout81.xml"/><Relationship Id="rId41" Type="http://schemas.openxmlformats.org/officeDocument/2006/relationships/slideLayout" Target="../slideLayouts/slideLayout93.xml"/><Relationship Id="rId54" Type="http://schemas.openxmlformats.org/officeDocument/2006/relationships/theme" Target="../theme/theme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32" Type="http://schemas.openxmlformats.org/officeDocument/2006/relationships/slideLayout" Target="../slideLayouts/slideLayout84.xml"/><Relationship Id="rId37" Type="http://schemas.openxmlformats.org/officeDocument/2006/relationships/slideLayout" Target="../slideLayouts/slideLayout89.xml"/><Relationship Id="rId40" Type="http://schemas.openxmlformats.org/officeDocument/2006/relationships/slideLayout" Target="../slideLayouts/slideLayout92.xml"/><Relationship Id="rId45" Type="http://schemas.openxmlformats.org/officeDocument/2006/relationships/slideLayout" Target="../slideLayouts/slideLayout97.xml"/><Relationship Id="rId53" Type="http://schemas.openxmlformats.org/officeDocument/2006/relationships/slideLayout" Target="../slideLayouts/slideLayout105.xml"/><Relationship Id="rId58" Type="http://schemas.openxmlformats.org/officeDocument/2006/relationships/image" Target="../media/image1.emf"/><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slideLayout" Target="../slideLayouts/slideLayout80.xml"/><Relationship Id="rId36" Type="http://schemas.openxmlformats.org/officeDocument/2006/relationships/slideLayout" Target="../slideLayouts/slideLayout88.xml"/><Relationship Id="rId49" Type="http://schemas.openxmlformats.org/officeDocument/2006/relationships/slideLayout" Target="../slideLayouts/slideLayout101.xml"/><Relationship Id="rId57" Type="http://schemas.openxmlformats.org/officeDocument/2006/relationships/oleObject" Target="../embeddings/oleObject1.bin"/><Relationship Id="rId10" Type="http://schemas.openxmlformats.org/officeDocument/2006/relationships/slideLayout" Target="../slideLayouts/slideLayout62.xml"/><Relationship Id="rId19" Type="http://schemas.openxmlformats.org/officeDocument/2006/relationships/slideLayout" Target="../slideLayouts/slideLayout71.xml"/><Relationship Id="rId31" Type="http://schemas.openxmlformats.org/officeDocument/2006/relationships/slideLayout" Target="../slideLayouts/slideLayout83.xml"/><Relationship Id="rId44" Type="http://schemas.openxmlformats.org/officeDocument/2006/relationships/slideLayout" Target="../slideLayouts/slideLayout96.xml"/><Relationship Id="rId52" Type="http://schemas.openxmlformats.org/officeDocument/2006/relationships/slideLayout" Target="../slideLayouts/slideLayout104.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slideLayout" Target="../slideLayouts/slideLayout79.xml"/><Relationship Id="rId30" Type="http://schemas.openxmlformats.org/officeDocument/2006/relationships/slideLayout" Target="../slideLayouts/slideLayout82.xml"/><Relationship Id="rId35" Type="http://schemas.openxmlformats.org/officeDocument/2006/relationships/slideLayout" Target="../slideLayouts/slideLayout87.xml"/><Relationship Id="rId43" Type="http://schemas.openxmlformats.org/officeDocument/2006/relationships/slideLayout" Target="../slideLayouts/slideLayout95.xml"/><Relationship Id="rId48" Type="http://schemas.openxmlformats.org/officeDocument/2006/relationships/slideLayout" Target="../slideLayouts/slideLayout100.xml"/><Relationship Id="rId56" Type="http://schemas.openxmlformats.org/officeDocument/2006/relationships/tags" Target="../tags/tag3.xml"/><Relationship Id="rId8" Type="http://schemas.openxmlformats.org/officeDocument/2006/relationships/slideLayout" Target="../slideLayouts/slideLayout60.xml"/><Relationship Id="rId51" Type="http://schemas.openxmlformats.org/officeDocument/2006/relationships/slideLayout" Target="../slideLayouts/slideLayout103.xml"/><Relationship Id="rId3" Type="http://schemas.openxmlformats.org/officeDocument/2006/relationships/slideLayout" Target="../slideLayouts/slideLayout5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8.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5" Type="http://schemas.openxmlformats.org/officeDocument/2006/relationships/theme" Target="../theme/theme3.xml"/><Relationship Id="rId4"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55"/>
            </p:custDataLst>
            <p:extLst>
              <p:ext uri="{D42A27DB-BD31-4B8C-83A1-F6EECF244321}">
                <p14:modId xmlns:p14="http://schemas.microsoft.com/office/powerpoint/2010/main" val="166891810"/>
              </p:ex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2607" name="think-cell Slide" r:id="rId56" imgW="270" imgH="270" progId="TCLayout.ActiveDocument.1">
                  <p:embed/>
                </p:oleObj>
              </mc:Choice>
              <mc:Fallback>
                <p:oleObj name="think-cell Slide" r:id="rId56" imgW="270" imgH="270" progId="TCLayout.ActiveDocument.1">
                  <p:embed/>
                  <p:pic>
                    <p:nvPicPr>
                      <p:cNvPr id="0" name=""/>
                      <p:cNvPicPr/>
                      <p:nvPr/>
                    </p:nvPicPr>
                    <p:blipFill>
                      <a:blip r:embed="rId57"/>
                      <a:stretch>
                        <a:fillRect/>
                      </a:stretch>
                    </p:blipFill>
                    <p:spPr>
                      <a:xfrm>
                        <a:off x="2119"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69900" y="402586"/>
            <a:ext cx="11252200" cy="692151"/>
          </a:xfrm>
          <a:prstGeom prst="rect">
            <a:avLst/>
          </a:prstGeom>
        </p:spPr>
        <p:txBody>
          <a:bodyPr vert="horz" lIns="0" tIns="0" rIns="0" bIns="0" rtlCol="0" anchor="t" anchorCtr="0">
            <a:noAutofit/>
          </a:bodyPr>
          <a:lstStyle/>
          <a:p>
            <a:r>
              <a:rPr lang="en-US" noProof="0"/>
              <a:t>Click to edit Master title style</a:t>
            </a:r>
            <a:endParaRPr lang="en-CA" noProof="0" dirty="0"/>
          </a:p>
        </p:txBody>
      </p:sp>
      <p:sp>
        <p:nvSpPr>
          <p:cNvPr id="19" name="Text Placeholder 18"/>
          <p:cNvSpPr>
            <a:spLocks noGrp="1"/>
          </p:cNvSpPr>
          <p:nvPr>
            <p:ph type="body" idx="1"/>
          </p:nvPr>
        </p:nvSpPr>
        <p:spPr>
          <a:xfrm>
            <a:off x="469900" y="1665290"/>
            <a:ext cx="11252200" cy="4633911"/>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3"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5"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pic>
        <p:nvPicPr>
          <p:cNvPr id="9" name="Picture 8" descr="A picture containing drawing&#10;&#10;Description automatically generated">
            <a:extLst>
              <a:ext uri="{FF2B5EF4-FFF2-40B4-BE49-F238E27FC236}">
                <a16:creationId xmlns:a16="http://schemas.microsoft.com/office/drawing/2014/main" id="{33EE8489-10B1-46FA-AEC5-68F64F876CE7}"/>
              </a:ext>
            </a:extLst>
          </p:cNvPr>
          <p:cNvPicPr>
            <a:picLocks noChangeAspect="1"/>
          </p:cNvPicPr>
          <p:nvPr userDrawn="1"/>
        </p:nvPicPr>
        <p:blipFill>
          <a:blip r:embed="rId58">
            <a:extLst>
              <a:ext uri="{28A0092B-C50C-407E-A947-70E740481C1C}">
                <a14:useLocalDpi xmlns:a14="http://schemas.microsoft.com/office/drawing/2010/main" val="0"/>
              </a:ext>
            </a:extLst>
          </a:blip>
          <a:stretch>
            <a:fillRect/>
          </a:stretch>
        </p:blipFill>
        <p:spPr>
          <a:xfrm>
            <a:off x="190890" y="6377965"/>
            <a:ext cx="830885" cy="356616"/>
          </a:xfrm>
          <a:prstGeom prst="rect">
            <a:avLst/>
          </a:prstGeom>
        </p:spPr>
      </p:pic>
      <p:pic>
        <p:nvPicPr>
          <p:cNvPr id="10" name="Picture 9" descr="A picture containing clock&#10;&#10;Description automatically generated">
            <a:extLst>
              <a:ext uri="{FF2B5EF4-FFF2-40B4-BE49-F238E27FC236}">
                <a16:creationId xmlns:a16="http://schemas.microsoft.com/office/drawing/2014/main" id="{0F657210-C922-4BA1-8884-47B5630F584F}"/>
              </a:ext>
            </a:extLst>
          </p:cNvPr>
          <p:cNvPicPr>
            <a:picLocks noChangeAspect="1"/>
          </p:cNvPicPr>
          <p:nvPr userDrawn="1"/>
        </p:nvPicPr>
        <p:blipFill>
          <a:blip r:embed="rId59">
            <a:extLst>
              <a:ext uri="{28A0092B-C50C-407E-A947-70E740481C1C}">
                <a14:useLocalDpi xmlns:a14="http://schemas.microsoft.com/office/drawing/2010/main" val="0"/>
              </a:ext>
            </a:extLst>
          </a:blip>
          <a:stretch>
            <a:fillRect/>
          </a:stretch>
        </p:blipFill>
        <p:spPr>
          <a:xfrm>
            <a:off x="1244797" y="6371590"/>
            <a:ext cx="1417567" cy="365760"/>
          </a:xfrm>
          <a:prstGeom prst="rect">
            <a:avLst/>
          </a:prstGeom>
        </p:spPr>
      </p:pic>
      <p:pic>
        <p:nvPicPr>
          <p:cNvPr id="12" name="Picture 11" descr="A star in the dark&#10;&#10;Description automatically generated">
            <a:extLst>
              <a:ext uri="{FF2B5EF4-FFF2-40B4-BE49-F238E27FC236}">
                <a16:creationId xmlns:a16="http://schemas.microsoft.com/office/drawing/2014/main" id="{B5E119E9-900C-41AB-A80B-E8C1897BB9A0}"/>
              </a:ext>
            </a:extLst>
          </p:cNvPr>
          <p:cNvPicPr>
            <a:picLocks noChangeAspect="1"/>
          </p:cNvPicPr>
          <p:nvPr userDrawn="1"/>
        </p:nvPicPr>
        <p:blipFill>
          <a:blip r:embed="rId60">
            <a:extLst>
              <a:ext uri="{28A0092B-C50C-407E-A947-70E740481C1C}">
                <a14:useLocalDpi xmlns:a14="http://schemas.microsoft.com/office/drawing/2010/main" val="0"/>
              </a:ext>
            </a:extLst>
          </a:blip>
          <a:stretch>
            <a:fillRect/>
          </a:stretch>
        </p:blipFill>
        <p:spPr>
          <a:xfrm>
            <a:off x="2876000" y="6477580"/>
            <a:ext cx="832661" cy="155448"/>
          </a:xfrm>
          <a:prstGeom prst="rect">
            <a:avLst/>
          </a:prstGeom>
        </p:spPr>
      </p:pic>
    </p:spTree>
  </p:cSld>
  <p:clrMap bg1="lt1" tx1="dk1" bg2="lt2" tx2="dk2" accent1="accent1" accent2="accent2" accent3="accent3" accent4="accent4" accent5="accent5" accent6="accent6" hlink="hlink" folHlink="folHlink"/>
  <p:sldLayoutIdLst>
    <p:sldLayoutId id="2147483701" r:id="rId1"/>
    <p:sldLayoutId id="2147483702" r:id="rId2"/>
    <p:sldLayoutId id="2147483755" r:id="rId3"/>
    <p:sldLayoutId id="2147483756" r:id="rId4"/>
    <p:sldLayoutId id="2147483703" r:id="rId5"/>
    <p:sldLayoutId id="2147483704" r:id="rId6"/>
    <p:sldLayoutId id="2147483705" r:id="rId7"/>
    <p:sldLayoutId id="2147483706" r:id="rId8"/>
    <p:sldLayoutId id="2147483707" r:id="rId9"/>
    <p:sldLayoutId id="2147483713" r:id="rId10"/>
    <p:sldLayoutId id="2147483708" r:id="rId11"/>
    <p:sldLayoutId id="2147483710" r:id="rId12"/>
    <p:sldLayoutId id="2147483754" r:id="rId13"/>
    <p:sldLayoutId id="2147483711" r:id="rId14"/>
    <p:sldLayoutId id="2147483753" r:id="rId15"/>
    <p:sldLayoutId id="2147483679" r:id="rId16"/>
    <p:sldLayoutId id="2147483712" r:id="rId17"/>
    <p:sldLayoutId id="2147483678" r:id="rId18"/>
    <p:sldLayoutId id="2147483681" r:id="rId19"/>
    <p:sldLayoutId id="2147483735" r:id="rId20"/>
    <p:sldLayoutId id="2147483699" r:id="rId21"/>
    <p:sldLayoutId id="2147483714" r:id="rId22"/>
    <p:sldLayoutId id="2147483697" r:id="rId23"/>
    <p:sldLayoutId id="2147483715" r:id="rId24"/>
    <p:sldLayoutId id="2147483716" r:id="rId25"/>
    <p:sldLayoutId id="2147483717" r:id="rId26"/>
    <p:sldLayoutId id="2147483718" r:id="rId27"/>
    <p:sldLayoutId id="2147483728" r:id="rId28"/>
    <p:sldLayoutId id="2147483720" r:id="rId29"/>
    <p:sldLayoutId id="2147483721" r:id="rId30"/>
    <p:sldLayoutId id="2147483722" r:id="rId31"/>
    <p:sldLayoutId id="2147483695" r:id="rId32"/>
    <p:sldLayoutId id="2147483751" r:id="rId33"/>
    <p:sldLayoutId id="2147483724" r:id="rId34"/>
    <p:sldLayoutId id="2147483725" r:id="rId35"/>
    <p:sldLayoutId id="2147483726" r:id="rId36"/>
    <p:sldLayoutId id="2147483727" r:id="rId37"/>
    <p:sldLayoutId id="2147483698" r:id="rId38"/>
    <p:sldLayoutId id="2147483752" r:id="rId39"/>
    <p:sldLayoutId id="2147483696" r:id="rId40"/>
    <p:sldLayoutId id="2147483758" r:id="rId41"/>
    <p:sldLayoutId id="2147483762" r:id="rId42"/>
    <p:sldLayoutId id="2147483760" r:id="rId43"/>
    <p:sldLayoutId id="2147483763" r:id="rId44"/>
    <p:sldLayoutId id="2147483764" r:id="rId45"/>
    <p:sldLayoutId id="2147483765" r:id="rId46"/>
    <p:sldLayoutId id="2147483766" r:id="rId47"/>
    <p:sldLayoutId id="2147483767" r:id="rId48"/>
    <p:sldLayoutId id="2147483768" r:id="rId49"/>
    <p:sldLayoutId id="2147483771" r:id="rId50"/>
    <p:sldLayoutId id="2147483772" r:id="rId51"/>
    <p:sldLayoutId id="2147483773" r:id="rId52"/>
  </p:sldLayoutIdLst>
  <p:transition>
    <p:fade/>
  </p:transition>
  <p:hf hdr="0" dt="0"/>
  <p:txStyles>
    <p:titleStyle>
      <a:lvl1pPr algn="l" defTabSz="1219170" rtl="0" eaLnBrk="1" latinLnBrk="0" hangingPunct="1">
        <a:spcBef>
          <a:spcPct val="0"/>
        </a:spcBef>
        <a:buNone/>
        <a:defRPr sz="2000" kern="1200">
          <a:solidFill>
            <a:schemeClr val="tx1"/>
          </a:solidFill>
          <a:latin typeface="+mj-lt"/>
          <a:ea typeface="+mj-ea"/>
          <a:cs typeface="+mj-cs"/>
        </a:defRPr>
      </a:lvl1pPr>
    </p:titleStyle>
    <p:body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3968" userDrawn="1">
          <p15:clr>
            <a:srgbClr val="F26B43"/>
          </p15:clr>
        </p15:guide>
        <p15:guide id="4" pos="296" userDrawn="1">
          <p15:clr>
            <a:srgbClr val="F26B43"/>
          </p15:clr>
        </p15:guide>
        <p15:guide id="5" pos="7384" userDrawn="1">
          <p15:clr>
            <a:srgbClr val="F26B43"/>
          </p15:clr>
        </p15:guide>
        <p15:guide id="7" orient="horz" pos="245" userDrawn="1">
          <p15:clr>
            <a:srgbClr val="F26B43"/>
          </p15:clr>
        </p15:guide>
        <p15:guide id="8" orient="horz" pos="4081" userDrawn="1">
          <p15:clr>
            <a:srgbClr val="F26B43"/>
          </p15:clr>
        </p15:guide>
        <p15:guide id="21" orient="horz" pos="1049" userDrawn="1">
          <p15:clr>
            <a:srgbClr val="F26B43"/>
          </p15:clr>
        </p15:guide>
        <p15:guide id="22" orient="horz" pos="45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56"/>
            </p:custDataLs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4174" name="think-cell Slide" r:id="rId57" imgW="270" imgH="270" progId="TCLayout.ActiveDocument.1">
                  <p:embed/>
                </p:oleObj>
              </mc:Choice>
              <mc:Fallback>
                <p:oleObj name="think-cell Slide" r:id="rId57" imgW="270" imgH="270" progId="TCLayout.ActiveDocument.1">
                  <p:embed/>
                  <p:pic>
                    <p:nvPicPr>
                      <p:cNvPr id="4" name="Object 3" hidden="1"/>
                      <p:cNvPicPr/>
                      <p:nvPr/>
                    </p:nvPicPr>
                    <p:blipFill>
                      <a:blip r:embed="rId58"/>
                      <a:stretch>
                        <a:fillRect/>
                      </a:stretch>
                    </p:blipFill>
                    <p:spPr>
                      <a:xfrm>
                        <a:off x="2119"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69900" y="402586"/>
            <a:ext cx="11252200" cy="692151"/>
          </a:xfrm>
          <a:prstGeom prst="rect">
            <a:avLst/>
          </a:prstGeom>
        </p:spPr>
        <p:txBody>
          <a:bodyPr vert="horz" lIns="0" tIns="0" rIns="0" bIns="0" rtlCol="0" anchor="t" anchorCtr="0">
            <a:noAutofit/>
          </a:bodyPr>
          <a:lstStyle/>
          <a:p>
            <a:r>
              <a:rPr lang="en-US" noProof="0"/>
              <a:t>Click to edit Master title style</a:t>
            </a:r>
            <a:endParaRPr lang="en-CA" noProof="0" dirty="0"/>
          </a:p>
        </p:txBody>
      </p:sp>
      <p:sp>
        <p:nvSpPr>
          <p:cNvPr id="19" name="Text Placeholder 18"/>
          <p:cNvSpPr>
            <a:spLocks noGrp="1"/>
          </p:cNvSpPr>
          <p:nvPr>
            <p:ph type="body" idx="1"/>
          </p:nvPr>
        </p:nvSpPr>
        <p:spPr>
          <a:xfrm>
            <a:off x="469900" y="1665290"/>
            <a:ext cx="11252200" cy="4633911"/>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3"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a:t>Cybersecurity for connected and autonomous vehicles | Considerations and opportunities for growth in Ontario</a:t>
            </a:r>
            <a:endParaRPr lang="en-CA" dirty="0"/>
          </a:p>
        </p:txBody>
      </p:sp>
      <p:sp>
        <p:nvSpPr>
          <p:cNvPr id="5"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1331551815"/>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 id="2147483793" r:id="rId19"/>
    <p:sldLayoutId id="2147483794" r:id="rId20"/>
    <p:sldLayoutId id="2147483795" r:id="rId21"/>
    <p:sldLayoutId id="2147483796" r:id="rId22"/>
    <p:sldLayoutId id="2147483797" r:id="rId23"/>
    <p:sldLayoutId id="2147483798" r:id="rId24"/>
    <p:sldLayoutId id="2147483799" r:id="rId25"/>
    <p:sldLayoutId id="2147483800" r:id="rId26"/>
    <p:sldLayoutId id="2147483801" r:id="rId27"/>
    <p:sldLayoutId id="2147483802" r:id="rId28"/>
    <p:sldLayoutId id="2147483803" r:id="rId29"/>
    <p:sldLayoutId id="2147483804" r:id="rId30"/>
    <p:sldLayoutId id="2147483805" r:id="rId31"/>
    <p:sldLayoutId id="2147483806" r:id="rId32"/>
    <p:sldLayoutId id="2147483807" r:id="rId33"/>
    <p:sldLayoutId id="2147483808" r:id="rId34"/>
    <p:sldLayoutId id="2147483809" r:id="rId35"/>
    <p:sldLayoutId id="2147483810" r:id="rId36"/>
    <p:sldLayoutId id="2147483811" r:id="rId37"/>
    <p:sldLayoutId id="2147483812" r:id="rId38"/>
    <p:sldLayoutId id="2147483813" r:id="rId39"/>
    <p:sldLayoutId id="2147483814" r:id="rId40"/>
    <p:sldLayoutId id="2147483815" r:id="rId41"/>
    <p:sldLayoutId id="2147483816" r:id="rId42"/>
    <p:sldLayoutId id="2147483817" r:id="rId43"/>
    <p:sldLayoutId id="2147483818" r:id="rId44"/>
    <p:sldLayoutId id="2147483819" r:id="rId45"/>
    <p:sldLayoutId id="2147483820" r:id="rId46"/>
    <p:sldLayoutId id="2147483821" r:id="rId47"/>
    <p:sldLayoutId id="2147483822" r:id="rId48"/>
    <p:sldLayoutId id="2147483823" r:id="rId49"/>
    <p:sldLayoutId id="2147483824" r:id="rId50"/>
    <p:sldLayoutId id="2147483825" r:id="rId51"/>
    <p:sldLayoutId id="2147483826" r:id="rId52"/>
    <p:sldLayoutId id="2147483895" r:id="rId53"/>
  </p:sldLayoutIdLst>
  <p:transition>
    <p:fade/>
  </p:transition>
  <p:hf hdr="0" dt="0"/>
  <p:txStyles>
    <p:titleStyle>
      <a:lvl1pPr algn="l" defTabSz="1219170" rtl="0" eaLnBrk="1" latinLnBrk="0" hangingPunct="1">
        <a:spcBef>
          <a:spcPct val="0"/>
        </a:spcBef>
        <a:buNone/>
        <a:defRPr sz="2000" kern="1200">
          <a:solidFill>
            <a:schemeClr val="tx1"/>
          </a:solidFill>
          <a:latin typeface="+mj-lt"/>
          <a:ea typeface="+mj-ea"/>
          <a:cs typeface="+mj-cs"/>
        </a:defRPr>
      </a:lvl1pPr>
    </p:titleStyle>
    <p:body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3968">
          <p15:clr>
            <a:srgbClr val="F26B43"/>
          </p15:clr>
        </p15:guide>
        <p15:guide id="4" pos="296">
          <p15:clr>
            <a:srgbClr val="F26B43"/>
          </p15:clr>
        </p15:guide>
        <p15:guide id="5" pos="7384">
          <p15:clr>
            <a:srgbClr val="F26B43"/>
          </p15:clr>
        </p15:guide>
        <p15:guide id="7" orient="horz" pos="245">
          <p15:clr>
            <a:srgbClr val="F26B43"/>
          </p15:clr>
        </p15:guide>
        <p15:guide id="8" orient="horz" pos="4081">
          <p15:clr>
            <a:srgbClr val="F26B43"/>
          </p15:clr>
        </p15:guide>
        <p15:guide id="21" orient="horz" pos="1049">
          <p15:clr>
            <a:srgbClr val="F26B43"/>
          </p15:clr>
        </p15:guide>
        <p15:guide id="22" orient="horz" pos="45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71D49F-D013-42C2-B6C7-A712ACC000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B8B4CE-D399-4392-921B-3ED18E4D95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C6BD32-7BF0-4803-9930-D5528E9906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92DC36-B01E-4EA6-AF90-F8605A84CF00}" type="datetimeFigureOut">
              <a:rPr lang="en-US" smtClean="0"/>
              <a:t>2/24/2020</a:t>
            </a:fld>
            <a:endParaRPr lang="en-US" dirty="0"/>
          </a:p>
        </p:txBody>
      </p:sp>
      <p:sp>
        <p:nvSpPr>
          <p:cNvPr id="5" name="Footer Placeholder 4">
            <a:extLst>
              <a:ext uri="{FF2B5EF4-FFF2-40B4-BE49-F238E27FC236}">
                <a16:creationId xmlns:a16="http://schemas.microsoft.com/office/drawing/2014/main" id="{A3E1FC45-E318-4DE2-AB4E-6D705F0C0E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21B514B-1E83-4D29-87AA-1CBFFFC093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8DFCF-2A6A-428E-A189-2A7A5C36A7D1}" type="slidenum">
              <a:rPr lang="en-US" smtClean="0"/>
              <a:t>‹#›</a:t>
            </a:fld>
            <a:endParaRPr lang="en-US" dirty="0"/>
          </a:p>
        </p:txBody>
      </p:sp>
    </p:spTree>
    <p:extLst>
      <p:ext uri="{BB962C8B-B14F-4D97-AF65-F5344CB8AC3E}">
        <p14:creationId xmlns:p14="http://schemas.microsoft.com/office/powerpoint/2010/main" val="3074965956"/>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106.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9.pn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32.emf"/></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0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8A40D-F324-438E-9B64-915B3053B35C}"/>
              </a:ext>
            </a:extLst>
          </p:cNvPr>
          <p:cNvSpPr>
            <a:spLocks noGrp="1"/>
          </p:cNvSpPr>
          <p:nvPr>
            <p:ph type="ctrTitle"/>
          </p:nvPr>
        </p:nvSpPr>
        <p:spPr>
          <a:xfrm>
            <a:off x="504825" y="611992"/>
            <a:ext cx="9144000" cy="2387600"/>
          </a:xfrm>
        </p:spPr>
        <p:txBody>
          <a:bodyPr anchor="t">
            <a:normAutofit fontScale="90000"/>
          </a:bodyPr>
          <a:lstStyle/>
          <a:p>
            <a:pPr algn="l"/>
            <a:r>
              <a:rPr lang="en-US" b="1" dirty="0">
                <a:latin typeface="Aharoni" panose="02010803020104030203" pitchFamily="2" charset="-79"/>
                <a:cs typeface="Aharoni" panose="02010803020104030203" pitchFamily="2" charset="-79"/>
              </a:rPr>
              <a:t>Cybersecurity </a:t>
            </a:r>
            <a:br>
              <a:rPr lang="en-US" b="1" dirty="0">
                <a:latin typeface="Aharoni" panose="02010803020104030203" pitchFamily="2" charset="-79"/>
                <a:cs typeface="Aharoni" panose="02010803020104030203" pitchFamily="2" charset="-79"/>
              </a:rPr>
            </a:br>
            <a:r>
              <a:rPr lang="en-US" b="1" dirty="0">
                <a:latin typeface="Aharoni" panose="02010803020104030203" pitchFamily="2" charset="-79"/>
                <a:cs typeface="Aharoni" panose="02010803020104030203" pitchFamily="2" charset="-79"/>
              </a:rPr>
              <a:t>for CAVs </a:t>
            </a:r>
            <a:r>
              <a:rPr lang="en-US" b="1" dirty="0"/>
              <a:t/>
            </a:r>
            <a:br>
              <a:rPr lang="en-US" b="1" dirty="0"/>
            </a:br>
            <a:r>
              <a:rPr lang="en-US" sz="2700" b="1" dirty="0"/>
              <a:t>Webinar</a:t>
            </a:r>
            <a:r>
              <a:rPr lang="en-US" b="1" dirty="0"/>
              <a:t/>
            </a:r>
            <a:br>
              <a:rPr lang="en-US" b="1" dirty="0"/>
            </a:br>
            <a:endParaRPr lang="en-US" dirty="0"/>
          </a:p>
        </p:txBody>
      </p:sp>
      <p:sp>
        <p:nvSpPr>
          <p:cNvPr id="3" name="Subtitle 2">
            <a:extLst>
              <a:ext uri="{FF2B5EF4-FFF2-40B4-BE49-F238E27FC236}">
                <a16:creationId xmlns:a16="http://schemas.microsoft.com/office/drawing/2014/main" id="{4827EB40-69C3-4C3C-A840-E296B3E86B9B}"/>
              </a:ext>
            </a:extLst>
          </p:cNvPr>
          <p:cNvSpPr>
            <a:spLocks noGrp="1"/>
          </p:cNvSpPr>
          <p:nvPr>
            <p:ph type="subTitle" idx="1"/>
          </p:nvPr>
        </p:nvSpPr>
        <p:spPr>
          <a:xfrm>
            <a:off x="504825" y="2754313"/>
            <a:ext cx="9144000" cy="1655762"/>
          </a:xfrm>
        </p:spPr>
        <p:txBody>
          <a:bodyPr anchor="t"/>
          <a:lstStyle/>
          <a:p>
            <a:pPr algn="l">
              <a:spcBef>
                <a:spcPts val="0"/>
              </a:spcBef>
            </a:pPr>
            <a:r>
              <a:rPr lang="en-US" dirty="0"/>
              <a:t>Tue., 25 February 2020</a:t>
            </a:r>
          </a:p>
          <a:p>
            <a:pPr algn="l">
              <a:spcBef>
                <a:spcPts val="0"/>
              </a:spcBef>
            </a:pPr>
            <a:r>
              <a:rPr lang="en-US" dirty="0"/>
              <a:t>2:00 PM – 3:00 PM EST</a:t>
            </a:r>
          </a:p>
          <a:p>
            <a:pPr algn="l">
              <a:spcBef>
                <a:spcPts val="0"/>
              </a:spcBef>
            </a:pPr>
            <a:endParaRPr lang="en-US" dirty="0"/>
          </a:p>
        </p:txBody>
      </p:sp>
      <p:pic>
        <p:nvPicPr>
          <p:cNvPr id="9" name="Picture 8" descr="A picture containing drawing&#10;&#10;Description automatically generated">
            <a:extLst>
              <a:ext uri="{FF2B5EF4-FFF2-40B4-BE49-F238E27FC236}">
                <a16:creationId xmlns:a16="http://schemas.microsoft.com/office/drawing/2014/main" id="{C168BA89-11B0-4025-BEB5-C8DD624C72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5784" y="398174"/>
            <a:ext cx="3398281" cy="87682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8578EA1C-E778-4D84-9CD1-56ED91DCFC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365" y="6260947"/>
            <a:ext cx="1114035" cy="478144"/>
          </a:xfrm>
          <a:prstGeom prst="rect">
            <a:avLst/>
          </a:prstGeom>
          <a:effectLst>
            <a:outerShdw blurRad="50800" dist="38100" dir="2700000" algn="tl" rotWithShape="0">
              <a:prstClr val="black">
                <a:alpha val="40000"/>
              </a:prstClr>
            </a:outerShdw>
          </a:effectLst>
        </p:spPr>
      </p:pic>
      <p:pic>
        <p:nvPicPr>
          <p:cNvPr id="32" name="Picture 31" descr="A close up of a logo&#10;&#10;Description automatically generated">
            <a:extLst>
              <a:ext uri="{FF2B5EF4-FFF2-40B4-BE49-F238E27FC236}">
                <a16:creationId xmlns:a16="http://schemas.microsoft.com/office/drawing/2014/main" id="{78BCEC99-5692-4F24-9DA0-4A0BAF932D94}"/>
              </a:ext>
            </a:extLst>
          </p:cNvPr>
          <p:cNvPicPr>
            <a:picLocks noChangeAspect="1"/>
          </p:cNvPicPr>
          <p:nvPr/>
        </p:nvPicPr>
        <p:blipFill rotWithShape="1">
          <a:blip r:embed="rId5">
            <a:extLst>
              <a:ext uri="{28A0092B-C50C-407E-A947-70E740481C1C}">
                <a14:useLocalDpi xmlns:a14="http://schemas.microsoft.com/office/drawing/2010/main" val="0"/>
              </a:ext>
            </a:extLst>
          </a:blip>
          <a:srcRect t="6243" r="54099" b="9570"/>
          <a:stretch/>
        </p:blipFill>
        <p:spPr>
          <a:xfrm>
            <a:off x="4785063" y="2104008"/>
            <a:ext cx="7420117" cy="4392093"/>
          </a:xfrm>
          <a:prstGeom prst="rect">
            <a:avLst/>
          </a:prstGeom>
          <a:effectLst>
            <a:softEdge rad="127000"/>
          </a:effectLst>
        </p:spPr>
      </p:pic>
      <p:grpSp>
        <p:nvGrpSpPr>
          <p:cNvPr id="8" name="Group 7">
            <a:extLst>
              <a:ext uri="{FF2B5EF4-FFF2-40B4-BE49-F238E27FC236}">
                <a16:creationId xmlns:a16="http://schemas.microsoft.com/office/drawing/2014/main" id="{08086D09-5EF2-4E52-A7AF-12C10AFBAAFA}"/>
              </a:ext>
            </a:extLst>
          </p:cNvPr>
          <p:cNvGrpSpPr/>
          <p:nvPr/>
        </p:nvGrpSpPr>
        <p:grpSpPr>
          <a:xfrm>
            <a:off x="5661724" y="4361847"/>
            <a:ext cx="5986390" cy="1787523"/>
            <a:chOff x="4948856" y="2698871"/>
            <a:chExt cx="5986390" cy="1787523"/>
          </a:xfrm>
        </p:grpSpPr>
        <p:sp>
          <p:nvSpPr>
            <p:cNvPr id="24" name="Content Placeholder 5">
              <a:extLst>
                <a:ext uri="{FF2B5EF4-FFF2-40B4-BE49-F238E27FC236}">
                  <a16:creationId xmlns:a16="http://schemas.microsoft.com/office/drawing/2014/main" id="{2E91F199-EB54-4DA7-BFBF-0AEAD89C08F7}"/>
                </a:ext>
              </a:extLst>
            </p:cNvPr>
            <p:cNvSpPr txBox="1">
              <a:spLocks/>
            </p:cNvSpPr>
            <p:nvPr/>
          </p:nvSpPr>
          <p:spPr>
            <a:xfrm>
              <a:off x="7812916" y="2754313"/>
              <a:ext cx="3122330" cy="173208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B0F0"/>
                  </a:solidFill>
                  <a:effectLst/>
                  <a:uLnTx/>
                  <a:uFillTx/>
                  <a:latin typeface="Calibri" panose="020F0502020204030204"/>
                  <a:ea typeface="+mn-ea"/>
                  <a:cs typeface="+mn-cs"/>
                </a:rPr>
                <a:t>SPEAKER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FFC000"/>
                  </a:solidFill>
                  <a:effectLst/>
                  <a:uLnTx/>
                  <a:uFillTx/>
                  <a:latin typeface="Calibri" panose="020F0502020204030204"/>
                  <a:ea typeface="+mn-ea"/>
                  <a:cs typeface="+mn-cs"/>
                </a:rPr>
                <a:t>Noemi Chanda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prstClr val="white"/>
                  </a:solidFill>
                  <a:effectLst/>
                  <a:uLnTx/>
                  <a:uFillTx/>
                  <a:latin typeface="Calibri" panose="020F0502020204030204"/>
                  <a:ea typeface="+mn-ea"/>
                  <a:cs typeface="+mn-cs"/>
                </a:rPr>
                <a:t>Senior Manager, Data Protection </a:t>
              </a:r>
              <a:br>
                <a:rPr kumimoji="0" lang="en-US" sz="1600" b="0" i="1"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600" b="0" i="1" u="none" strike="noStrike" kern="1200" cap="none" spc="0" normalizeH="0" baseline="0" noProof="0" dirty="0">
                  <a:ln>
                    <a:noFill/>
                  </a:ln>
                  <a:solidFill>
                    <a:prstClr val="white"/>
                  </a:solidFill>
                  <a:effectLst/>
                  <a:uLnTx/>
                  <a:uFillTx/>
                  <a:latin typeface="Calibri" panose="020F0502020204030204"/>
                  <a:ea typeface="+mn-ea"/>
                  <a:cs typeface="+mn-cs"/>
                </a:rPr>
                <a:t>and Privacy Practice </a:t>
              </a:r>
              <a:br>
                <a:rPr kumimoji="0" lang="en-US" sz="1600" b="0" i="1"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600" b="0" i="1" u="none" strike="noStrike" kern="1200" cap="none" spc="0" normalizeH="0" baseline="0" noProof="0" dirty="0">
                  <a:ln>
                    <a:noFill/>
                  </a:ln>
                  <a:solidFill>
                    <a:prstClr val="white"/>
                  </a:solidFill>
                  <a:effectLst/>
                  <a:uLnTx/>
                  <a:uFillTx/>
                  <a:latin typeface="Calibri" panose="020F0502020204030204"/>
                  <a:ea typeface="+mn-ea"/>
                  <a:cs typeface="+mn-cs"/>
                </a:rPr>
                <a:t>at Deloitte Toronto</a:t>
              </a:r>
            </a:p>
          </p:txBody>
        </p:sp>
        <p:grpSp>
          <p:nvGrpSpPr>
            <p:cNvPr id="7" name="Group 6">
              <a:extLst>
                <a:ext uri="{FF2B5EF4-FFF2-40B4-BE49-F238E27FC236}">
                  <a16:creationId xmlns:a16="http://schemas.microsoft.com/office/drawing/2014/main" id="{243DEEAD-62F6-404F-9AE2-31B220A3B262}"/>
                </a:ext>
              </a:extLst>
            </p:cNvPr>
            <p:cNvGrpSpPr/>
            <p:nvPr/>
          </p:nvGrpSpPr>
          <p:grpSpPr>
            <a:xfrm>
              <a:off x="4948856" y="2698871"/>
              <a:ext cx="2755173" cy="1371600"/>
              <a:chOff x="5010163" y="2386452"/>
              <a:chExt cx="2755173" cy="1371600"/>
            </a:xfrm>
          </p:grpSpPr>
          <p:pic>
            <p:nvPicPr>
              <p:cNvPr id="26" name="Picture 25" descr="A person wearing a white shirt and black hair&#10;&#10;Description automatically generated">
                <a:extLst>
                  <a:ext uri="{FF2B5EF4-FFF2-40B4-BE49-F238E27FC236}">
                    <a16:creationId xmlns:a16="http://schemas.microsoft.com/office/drawing/2014/main" id="{512735F9-41EB-48AF-AAB7-A9DAA29053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3736" y="2386452"/>
                <a:ext cx="1371600" cy="1371600"/>
              </a:xfrm>
              <a:prstGeom prst="rect">
                <a:avLst/>
              </a:prstGeom>
            </p:spPr>
          </p:pic>
          <p:pic>
            <p:nvPicPr>
              <p:cNvPr id="28" name="Picture 27" descr="A picture containing drawing&#10;&#10;Description automatically generated">
                <a:extLst>
                  <a:ext uri="{FF2B5EF4-FFF2-40B4-BE49-F238E27FC236}">
                    <a16:creationId xmlns:a16="http://schemas.microsoft.com/office/drawing/2014/main" id="{244B8C18-A0AE-40ED-9EA7-298FCB5210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0163" y="2966606"/>
                <a:ext cx="1241296" cy="231735"/>
              </a:xfrm>
              <a:prstGeom prst="rect">
                <a:avLst/>
              </a:prstGeom>
            </p:spPr>
          </p:pic>
        </p:grpSp>
      </p:grpSp>
      <p:grpSp>
        <p:nvGrpSpPr>
          <p:cNvPr id="20" name="Group 19">
            <a:extLst>
              <a:ext uri="{FF2B5EF4-FFF2-40B4-BE49-F238E27FC236}">
                <a16:creationId xmlns:a16="http://schemas.microsoft.com/office/drawing/2014/main" id="{D749E6F7-CD55-494D-A163-B28A35100034}"/>
              </a:ext>
            </a:extLst>
          </p:cNvPr>
          <p:cNvGrpSpPr/>
          <p:nvPr/>
        </p:nvGrpSpPr>
        <p:grpSpPr>
          <a:xfrm>
            <a:off x="5938640" y="2614702"/>
            <a:ext cx="5353761" cy="1924968"/>
            <a:chOff x="6737625" y="1158630"/>
            <a:chExt cx="5353761" cy="1924968"/>
          </a:xfrm>
        </p:grpSpPr>
        <p:sp>
          <p:nvSpPr>
            <p:cNvPr id="22" name="Content Placeholder 4">
              <a:extLst>
                <a:ext uri="{FF2B5EF4-FFF2-40B4-BE49-F238E27FC236}">
                  <a16:creationId xmlns:a16="http://schemas.microsoft.com/office/drawing/2014/main" id="{479820E9-641D-4BCF-975F-AFB4C8FB32BA}"/>
                </a:ext>
              </a:extLst>
            </p:cNvPr>
            <p:cNvSpPr txBox="1">
              <a:spLocks/>
            </p:cNvSpPr>
            <p:nvPr/>
          </p:nvSpPr>
          <p:spPr>
            <a:xfrm>
              <a:off x="9217795" y="1158630"/>
              <a:ext cx="2873591" cy="19249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FFC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B0F0"/>
                  </a:solidFill>
                  <a:effectLst/>
                  <a:uLnTx/>
                  <a:uFillTx/>
                  <a:latin typeface="Calibri" panose="020F0502020204030204"/>
                  <a:ea typeface="+mn-ea"/>
                  <a:cs typeface="+mn-cs"/>
                </a:rPr>
                <a:t>MODERATOR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FFC000"/>
                  </a:solidFill>
                  <a:effectLst/>
                  <a:uLnTx/>
                  <a:uFillTx/>
                  <a:latin typeface="Calibri" panose="020F0502020204030204"/>
                  <a:ea typeface="+mn-ea"/>
                  <a:cs typeface="+mn-cs"/>
                </a:rPr>
                <a:t>Sherin Abdelhamid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prstClr val="white"/>
                  </a:solidFill>
                  <a:effectLst/>
                  <a:uLnTx/>
                  <a:uFillTx/>
                  <a:latin typeface="Calibri" panose="020F0502020204030204"/>
                  <a:ea typeface="+mn-ea"/>
                  <a:cs typeface="+mn-cs"/>
                </a:rPr>
                <a:t>Technical Advisor of the </a:t>
              </a:r>
              <a:br>
                <a:rPr kumimoji="0" lang="en-US" sz="1600" b="0" i="1"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600" b="0" i="1" u="none" strike="noStrike" kern="1200" cap="none" spc="0" normalizeH="0" baseline="0" noProof="0" dirty="0">
                  <a:ln>
                    <a:noFill/>
                  </a:ln>
                  <a:solidFill>
                    <a:prstClr val="white"/>
                  </a:solidFill>
                  <a:effectLst/>
                  <a:uLnTx/>
                  <a:uFillTx/>
                  <a:latin typeface="Calibri" panose="020F0502020204030204"/>
                  <a:ea typeface="+mn-ea"/>
                  <a:cs typeface="+mn-cs"/>
                </a:rPr>
                <a:t>Autonomous Vehicle Innovation                Network (AVIN) at OCE</a:t>
              </a:r>
            </a:p>
          </p:txBody>
        </p:sp>
        <p:grpSp>
          <p:nvGrpSpPr>
            <p:cNvPr id="29" name="Group 28">
              <a:extLst>
                <a:ext uri="{FF2B5EF4-FFF2-40B4-BE49-F238E27FC236}">
                  <a16:creationId xmlns:a16="http://schemas.microsoft.com/office/drawing/2014/main" id="{420F9B5D-4203-45FC-93D8-EE17DF25C3E6}"/>
                </a:ext>
              </a:extLst>
            </p:cNvPr>
            <p:cNvGrpSpPr/>
            <p:nvPr/>
          </p:nvGrpSpPr>
          <p:grpSpPr>
            <a:xfrm>
              <a:off x="6737625" y="1215517"/>
              <a:ext cx="2450763" cy="1375472"/>
              <a:chOff x="162003" y="2709792"/>
              <a:chExt cx="2450763" cy="1375472"/>
            </a:xfrm>
          </p:grpSpPr>
          <p:pic>
            <p:nvPicPr>
              <p:cNvPr id="30" name="Picture 29" descr="A person smiling for the camera&#10;&#10;Description automatically generated">
                <a:extLst>
                  <a:ext uri="{FF2B5EF4-FFF2-40B4-BE49-F238E27FC236}">
                    <a16:creationId xmlns:a16="http://schemas.microsoft.com/office/drawing/2014/main" id="{7996F5EA-2182-4FA2-B91E-F63B1636568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37294" y="2709792"/>
                <a:ext cx="1375472" cy="1375472"/>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8BE53CA5-687C-4500-946F-7AF5EC20BA9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2003" y="2979161"/>
                <a:ext cx="921597" cy="836116"/>
              </a:xfrm>
              <a:prstGeom prst="rect">
                <a:avLst/>
              </a:prstGeom>
            </p:spPr>
          </p:pic>
        </p:grpSp>
      </p:grpSp>
    </p:spTree>
    <p:extLst>
      <p:ext uri="{BB962C8B-B14F-4D97-AF65-F5344CB8AC3E}">
        <p14:creationId xmlns:p14="http://schemas.microsoft.com/office/powerpoint/2010/main" val="2573950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7038029" y="6474295"/>
            <a:ext cx="4201471" cy="100027"/>
          </a:xfrm>
        </p:spPr>
        <p:txBody>
          <a:bodyPr/>
          <a:lstStyle/>
          <a:p>
            <a:r>
              <a:rPr lang="en-US" dirty="0" smtClean="0"/>
              <a:t>Cybersecurity for connected and autonomous vehicles | Considerations and opportunities for growth</a:t>
            </a:r>
            <a:endParaRPr lang="en-CA" dirty="0"/>
          </a:p>
        </p:txBody>
      </p:sp>
      <p:sp>
        <p:nvSpPr>
          <p:cNvPr id="6" name="Slide Number Placeholder 5"/>
          <p:cNvSpPr>
            <a:spLocks noGrp="1"/>
          </p:cNvSpPr>
          <p:nvPr>
            <p:ph type="sldNum" sz="quarter" idx="4"/>
          </p:nvPr>
        </p:nvSpPr>
        <p:spPr/>
        <p:txBody>
          <a:bodyPr/>
          <a:lstStyle/>
          <a:p>
            <a:fld id="{1D70FF2A-E074-4D3B-BB94-FFBB4B519E26}" type="slidenum">
              <a:rPr lang="en-CA" smtClean="0"/>
              <a:pPr/>
              <a:t>10</a:t>
            </a:fld>
            <a:endParaRPr lang="en-CA" dirty="0"/>
          </a:p>
        </p:txBody>
      </p:sp>
      <p:sp>
        <p:nvSpPr>
          <p:cNvPr id="7" name="Title 2"/>
          <p:cNvSpPr>
            <a:spLocks noGrp="1"/>
          </p:cNvSpPr>
          <p:nvPr>
            <p:ph type="title"/>
          </p:nvPr>
        </p:nvSpPr>
        <p:spPr>
          <a:xfrm>
            <a:off x="469900" y="402587"/>
            <a:ext cx="11252200" cy="334102"/>
          </a:xfrm>
        </p:spPr>
        <p:txBody>
          <a:bodyPr/>
          <a:lstStyle/>
          <a:p>
            <a:r>
              <a:rPr lang="en-US" dirty="0"/>
              <a:t>Cybersecurity innovation models in the CAV ecosystem – a collaborative approach</a:t>
            </a:r>
          </a:p>
        </p:txBody>
      </p:sp>
      <p:sp>
        <p:nvSpPr>
          <p:cNvPr id="9" name="Freeform 8"/>
          <p:cNvSpPr/>
          <p:nvPr/>
        </p:nvSpPr>
        <p:spPr>
          <a:xfrm>
            <a:off x="2494724" y="1994592"/>
            <a:ext cx="2286000" cy="2286000"/>
          </a:xfrm>
          <a:custGeom>
            <a:avLst/>
            <a:gdLst>
              <a:gd name="connsiteX0" fmla="*/ 0 w 1018287"/>
              <a:gd name="connsiteY0" fmla="*/ 509144 h 1018287"/>
              <a:gd name="connsiteX1" fmla="*/ 509144 w 1018287"/>
              <a:gd name="connsiteY1" fmla="*/ 0 h 1018287"/>
              <a:gd name="connsiteX2" fmla="*/ 1018288 w 1018287"/>
              <a:gd name="connsiteY2" fmla="*/ 509144 h 1018287"/>
              <a:gd name="connsiteX3" fmla="*/ 509144 w 1018287"/>
              <a:gd name="connsiteY3" fmla="*/ 1018288 h 1018287"/>
              <a:gd name="connsiteX4" fmla="*/ 0 w 1018287"/>
              <a:gd name="connsiteY4" fmla="*/ 509144 h 101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87" h="1018287">
                <a:moveTo>
                  <a:pt x="0" y="509144"/>
                </a:moveTo>
                <a:cubicBezTo>
                  <a:pt x="0" y="227952"/>
                  <a:pt x="227952" y="0"/>
                  <a:pt x="509144" y="0"/>
                </a:cubicBezTo>
                <a:cubicBezTo>
                  <a:pt x="790336" y="0"/>
                  <a:pt x="1018288" y="227952"/>
                  <a:pt x="1018288" y="509144"/>
                </a:cubicBezTo>
                <a:cubicBezTo>
                  <a:pt x="1018288" y="790336"/>
                  <a:pt x="790336" y="1018288"/>
                  <a:pt x="509144" y="1018288"/>
                </a:cubicBezTo>
                <a:cubicBezTo>
                  <a:pt x="227952" y="1018288"/>
                  <a:pt x="0" y="790336"/>
                  <a:pt x="0" y="509144"/>
                </a:cubicBezTo>
                <a:close/>
              </a:path>
            </a:pathLst>
          </a:custGeom>
          <a:noFill/>
          <a:ln>
            <a:solidFill>
              <a:srgbClr val="0076A8"/>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none" lIns="135772" tIns="178200" rIns="135771" bIns="381858"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Verdana"/>
                <a:ea typeface="+mn-ea"/>
                <a:cs typeface="Arial" panose="020B0604020202020204" pitchFamily="34" charset="0"/>
              </a:rPr>
              <a:t>Cybersecurity</a:t>
            </a:r>
          </a:p>
        </p:txBody>
      </p:sp>
      <p:sp>
        <p:nvSpPr>
          <p:cNvPr id="10" name="Freeform 9"/>
          <p:cNvSpPr/>
          <p:nvPr/>
        </p:nvSpPr>
        <p:spPr>
          <a:xfrm>
            <a:off x="3378484" y="3442187"/>
            <a:ext cx="2286000" cy="2286000"/>
          </a:xfrm>
          <a:custGeom>
            <a:avLst/>
            <a:gdLst>
              <a:gd name="connsiteX0" fmla="*/ 0 w 1018287"/>
              <a:gd name="connsiteY0" fmla="*/ 509144 h 1018287"/>
              <a:gd name="connsiteX1" fmla="*/ 509144 w 1018287"/>
              <a:gd name="connsiteY1" fmla="*/ 0 h 1018287"/>
              <a:gd name="connsiteX2" fmla="*/ 1018288 w 1018287"/>
              <a:gd name="connsiteY2" fmla="*/ 509144 h 1018287"/>
              <a:gd name="connsiteX3" fmla="*/ 509144 w 1018287"/>
              <a:gd name="connsiteY3" fmla="*/ 1018288 h 1018287"/>
              <a:gd name="connsiteX4" fmla="*/ 0 w 1018287"/>
              <a:gd name="connsiteY4" fmla="*/ 509144 h 101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87" h="1018287">
                <a:moveTo>
                  <a:pt x="0" y="509144"/>
                </a:moveTo>
                <a:cubicBezTo>
                  <a:pt x="0" y="227952"/>
                  <a:pt x="227952" y="0"/>
                  <a:pt x="509144" y="0"/>
                </a:cubicBezTo>
                <a:cubicBezTo>
                  <a:pt x="790336" y="0"/>
                  <a:pt x="1018288" y="227952"/>
                  <a:pt x="1018288" y="509144"/>
                </a:cubicBezTo>
                <a:cubicBezTo>
                  <a:pt x="1018288" y="790336"/>
                  <a:pt x="790336" y="1018288"/>
                  <a:pt x="509144" y="1018288"/>
                </a:cubicBezTo>
                <a:cubicBezTo>
                  <a:pt x="227952" y="1018288"/>
                  <a:pt x="0" y="790336"/>
                  <a:pt x="0" y="509144"/>
                </a:cubicBezTo>
                <a:close/>
              </a:path>
            </a:pathLst>
          </a:custGeom>
          <a:noFill/>
          <a:ln>
            <a:solidFill>
              <a:srgbClr val="00A3E0"/>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none" lIns="311427" tIns="263057" rIns="95888" bIns="195172"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endParaRPr kumimoji="0" lang="en-US" sz="700" b="1" i="0" u="none" strike="noStrike" kern="1200" cap="none" spc="0" normalizeH="0" baseline="0" noProof="0" dirty="0">
              <a:ln>
                <a:noFill/>
              </a:ln>
              <a:solidFill>
                <a:prstClr val="black"/>
              </a:solidFill>
              <a:effectLst/>
              <a:uLnTx/>
              <a:uFillTx/>
              <a:latin typeface="Verdana"/>
              <a:ea typeface="+mn-ea"/>
              <a:cs typeface="Arial" panose="020B0604020202020204" pitchFamily="34" charset="0"/>
            </a:endParaRPr>
          </a:p>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Verdana"/>
                <a:ea typeface="+mn-ea"/>
                <a:cs typeface="Arial" panose="020B0604020202020204" pitchFamily="34" charset="0"/>
              </a:rPr>
              <a:t> Manufacturers</a:t>
            </a:r>
          </a:p>
          <a:p>
            <a:pPr marL="0" marR="0" lvl="0" indent="0" algn="ctr" defTabSz="355600" rtl="0" eaLnBrk="1" fontAlgn="auto" latinLnBrk="0" hangingPunct="1">
              <a:lnSpc>
                <a:spcPct val="90000"/>
              </a:lnSpc>
              <a:spcBef>
                <a:spcPct val="0"/>
              </a:spcBef>
              <a:spcAft>
                <a:spcPct val="35000"/>
              </a:spcAft>
              <a:buClrTx/>
              <a:buSzTx/>
              <a:buFontTx/>
              <a:buNone/>
              <a:tabLst/>
              <a:defRPr/>
            </a:pPr>
            <a:endParaRPr kumimoji="0" lang="en-US" sz="700" b="1" i="0" u="none" strike="noStrike" kern="1200" cap="none" spc="0" normalizeH="0" baseline="0" noProof="0" dirty="0">
              <a:ln>
                <a:noFill/>
              </a:ln>
              <a:solidFill>
                <a:prstClr val="black"/>
              </a:solidFill>
              <a:effectLst/>
              <a:uLnTx/>
              <a:uFillTx/>
              <a:latin typeface="Verdana"/>
              <a:ea typeface="+mn-ea"/>
              <a:cs typeface="Arial" panose="020B0604020202020204" pitchFamily="34" charset="0"/>
            </a:endParaRPr>
          </a:p>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Verdana"/>
                <a:ea typeface="+mn-ea"/>
                <a:cs typeface="Arial" panose="020B0604020202020204" pitchFamily="34" charset="0"/>
              </a:rPr>
              <a:t> </a:t>
            </a:r>
          </a:p>
        </p:txBody>
      </p:sp>
      <p:sp>
        <p:nvSpPr>
          <p:cNvPr id="11" name="Freeform 10"/>
          <p:cNvSpPr/>
          <p:nvPr/>
        </p:nvSpPr>
        <p:spPr>
          <a:xfrm>
            <a:off x="1610965" y="3442187"/>
            <a:ext cx="2286000" cy="2286000"/>
          </a:xfrm>
          <a:custGeom>
            <a:avLst/>
            <a:gdLst>
              <a:gd name="connsiteX0" fmla="*/ 0 w 1018287"/>
              <a:gd name="connsiteY0" fmla="*/ 509144 h 1018287"/>
              <a:gd name="connsiteX1" fmla="*/ 509144 w 1018287"/>
              <a:gd name="connsiteY1" fmla="*/ 0 h 1018287"/>
              <a:gd name="connsiteX2" fmla="*/ 1018288 w 1018287"/>
              <a:gd name="connsiteY2" fmla="*/ 509144 h 1018287"/>
              <a:gd name="connsiteX3" fmla="*/ 509144 w 1018287"/>
              <a:gd name="connsiteY3" fmla="*/ 1018288 h 1018287"/>
              <a:gd name="connsiteX4" fmla="*/ 0 w 1018287"/>
              <a:gd name="connsiteY4" fmla="*/ 509144 h 101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87" h="1018287">
                <a:moveTo>
                  <a:pt x="0" y="509144"/>
                </a:moveTo>
                <a:cubicBezTo>
                  <a:pt x="0" y="227952"/>
                  <a:pt x="227952" y="0"/>
                  <a:pt x="509144" y="0"/>
                </a:cubicBezTo>
                <a:cubicBezTo>
                  <a:pt x="790336" y="0"/>
                  <a:pt x="1018288" y="227952"/>
                  <a:pt x="1018288" y="509144"/>
                </a:cubicBezTo>
                <a:cubicBezTo>
                  <a:pt x="1018288" y="790336"/>
                  <a:pt x="790336" y="1018288"/>
                  <a:pt x="509144" y="1018288"/>
                </a:cubicBezTo>
                <a:cubicBezTo>
                  <a:pt x="227952" y="1018288"/>
                  <a:pt x="0" y="790336"/>
                  <a:pt x="0" y="509144"/>
                </a:cubicBezTo>
                <a:close/>
              </a:path>
            </a:pathLst>
          </a:custGeom>
          <a:noFill/>
          <a:ln>
            <a:solidFill>
              <a:srgbClr val="62B5E5"/>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none" lIns="95889" tIns="263057" rIns="311426" bIns="195172"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Verdana"/>
                <a:ea typeface="+mn-ea"/>
                <a:cs typeface="Arial" panose="020B0604020202020204" pitchFamily="34" charset="0"/>
              </a:rPr>
              <a:t>Technology</a:t>
            </a:r>
          </a:p>
          <a:p>
            <a:pPr marL="0" marR="0" lvl="0" indent="0" algn="ctr" defTabSz="355600" rtl="0" eaLnBrk="1" fontAlgn="auto" latinLnBrk="0" hangingPunct="1">
              <a:lnSpc>
                <a:spcPct val="90000"/>
              </a:lnSpc>
              <a:spcBef>
                <a:spcPct val="0"/>
              </a:spcBef>
              <a:spcAft>
                <a:spcPct val="35000"/>
              </a:spcAft>
              <a:buClrTx/>
              <a:buSzTx/>
              <a:buFontTx/>
              <a:buNone/>
              <a:tabLst/>
              <a:defRPr/>
            </a:pPr>
            <a:endParaRPr kumimoji="0" lang="en-US" sz="700" b="1" i="0" u="none" strike="noStrike" kern="1200" cap="none" spc="0" normalizeH="0" baseline="0" noProof="0" dirty="0">
              <a:ln>
                <a:noFill/>
              </a:ln>
              <a:solidFill>
                <a:prstClr val="black"/>
              </a:solidFill>
              <a:effectLst/>
              <a:uLnTx/>
              <a:uFillTx/>
              <a:latin typeface="Verdana"/>
              <a:ea typeface="+mn-ea"/>
              <a:cs typeface="Arial" panose="020B0604020202020204" pitchFamily="34" charset="0"/>
            </a:endParaRPr>
          </a:p>
        </p:txBody>
      </p:sp>
      <p:sp>
        <p:nvSpPr>
          <p:cNvPr id="12" name="Right Brace 11"/>
          <p:cNvSpPr/>
          <p:nvPr/>
        </p:nvSpPr>
        <p:spPr>
          <a:xfrm>
            <a:off x="6740403" y="2063342"/>
            <a:ext cx="219667" cy="3757440"/>
          </a:xfrm>
          <a:prstGeom prst="rightBrace">
            <a:avLst>
              <a:gd name="adj1" fmla="val 47403"/>
              <a:gd name="adj2" fmla="val 5000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 name="Rectangle 12"/>
          <p:cNvSpPr/>
          <p:nvPr/>
        </p:nvSpPr>
        <p:spPr>
          <a:xfrm>
            <a:off x="7432003" y="2623025"/>
            <a:ext cx="3450679" cy="1201472"/>
          </a:xfrm>
          <a:prstGeom prst="rect">
            <a:avLst/>
          </a:prstGeom>
        </p:spPr>
        <p:txBody>
          <a:bodyPr wrap="square" lIns="0" tIns="0" rIns="0" bIns="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Verdana"/>
                <a:ea typeface="Calibri" panose="020F0502020204030204" pitchFamily="34" charset="0"/>
                <a:cs typeface="Arial" panose="020B0604020202020204" pitchFamily="34" charset="0"/>
              </a:rPr>
              <a:t>Collaborative approach</a:t>
            </a:r>
          </a:p>
          <a:p>
            <a:pPr lvl="0" defTabSz="914400">
              <a:lnSpc>
                <a:spcPct val="107000"/>
              </a:lnSpc>
              <a:spcAft>
                <a:spcPts val="800"/>
              </a:spcAft>
              <a:defRPr/>
            </a:pPr>
            <a:r>
              <a:rPr lang="en-US" sz="1400" dirty="0" smtClean="0">
                <a:solidFill>
                  <a:prstClr val="black"/>
                </a:solidFill>
                <a:cs typeface="Arial" panose="020B0604020202020204" pitchFamily="34" charset="0"/>
              </a:rPr>
              <a:t>Technology </a:t>
            </a:r>
            <a:r>
              <a:rPr lang="en-US" sz="1400" dirty="0">
                <a:solidFill>
                  <a:prstClr val="black"/>
                </a:solidFill>
                <a:cs typeface="Arial" panose="020B0604020202020204" pitchFamily="34" charset="0"/>
              </a:rPr>
              <a:t>and cybersecurity companies are developing innovative partnerships with manufacturers across the supply </a:t>
            </a:r>
            <a:r>
              <a:rPr lang="en-US" sz="1400" dirty="0" smtClean="0">
                <a:solidFill>
                  <a:prstClr val="black"/>
                </a:solidFill>
                <a:cs typeface="Arial" panose="020B0604020202020204" pitchFamily="34" charset="0"/>
              </a:rPr>
              <a:t>chain.</a:t>
            </a:r>
            <a:endParaRPr kumimoji="0" lang="en-US" sz="1400" b="0" i="0" u="none" strike="noStrike" kern="1200" cap="none" spc="0" normalizeH="0" baseline="0" noProof="0" dirty="0" smtClean="0">
              <a:ln>
                <a:noFill/>
              </a:ln>
              <a:solidFill>
                <a:prstClr val="black"/>
              </a:solidFill>
              <a:effectLst/>
              <a:uLnTx/>
              <a:uFillTx/>
              <a:latin typeface="Verdana"/>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400" dirty="0" smtClean="0">
                <a:solidFill>
                  <a:prstClr val="black"/>
                </a:solidFill>
                <a:latin typeface="Verdana"/>
                <a:ea typeface="Calibri" panose="020F0502020204030204" pitchFamily="34" charset="0"/>
                <a:cs typeface="Arial" panose="020B0604020202020204" pitchFamily="34" charset="0"/>
              </a:rPr>
              <a:t>For example, cyber</a:t>
            </a:r>
            <a:r>
              <a:rPr kumimoji="0" lang="en-US" sz="1400" b="0" i="0" u="none" strike="noStrike" kern="1200" cap="none" spc="0" normalizeH="0" baseline="0" noProof="0" dirty="0" smtClean="0">
                <a:ln>
                  <a:noFill/>
                </a:ln>
                <a:solidFill>
                  <a:prstClr val="black"/>
                </a:solidFill>
                <a:effectLst/>
                <a:uLnTx/>
                <a:uFillTx/>
                <a:latin typeface="Verdana"/>
                <a:ea typeface="Calibri" panose="020F0502020204030204" pitchFamily="34" charset="0"/>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Verdana"/>
                <a:ea typeface="Calibri" panose="020F0502020204030204" pitchFamily="34" charset="0"/>
                <a:cs typeface="Arial" panose="020B0604020202020204" pitchFamily="34" charset="0"/>
              </a:rPr>
              <a:t>start-ups offer expertise to manufacturers and work with technology start-ups to build technologies that </a:t>
            </a:r>
            <a:r>
              <a:rPr kumimoji="0" lang="en-US" sz="1400" b="0" i="0" u="none" strike="noStrike" kern="1200" cap="none" spc="0" normalizeH="0" baseline="0" noProof="0" dirty="0" smtClean="0">
                <a:ln>
                  <a:noFill/>
                </a:ln>
                <a:solidFill>
                  <a:prstClr val="black"/>
                </a:solidFill>
                <a:effectLst/>
                <a:uLnTx/>
                <a:uFillTx/>
                <a:latin typeface="Verdana"/>
                <a:ea typeface="Calibri" panose="020F0502020204030204" pitchFamily="34" charset="0"/>
                <a:cs typeface="Arial" panose="020B0604020202020204" pitchFamily="34" charset="0"/>
              </a:rPr>
              <a:t>can </a:t>
            </a:r>
            <a:r>
              <a:rPr kumimoji="0" lang="en-US" sz="1400" b="0" i="0" u="none" strike="noStrike" kern="1200" cap="none" spc="0" normalizeH="0" baseline="0" noProof="0" dirty="0">
                <a:ln>
                  <a:noFill/>
                </a:ln>
                <a:solidFill>
                  <a:prstClr val="black"/>
                </a:solidFill>
                <a:effectLst/>
                <a:uLnTx/>
                <a:uFillTx/>
                <a:latin typeface="Verdana"/>
                <a:ea typeface="Calibri" panose="020F0502020204030204" pitchFamily="34" charset="0"/>
                <a:cs typeface="Arial" panose="020B0604020202020204" pitchFamily="34" charset="0"/>
              </a:rPr>
              <a:t>address </a:t>
            </a:r>
            <a:r>
              <a:rPr kumimoji="0" lang="en-US" sz="1400" b="0" i="0" u="none" strike="noStrike" kern="1200" cap="none" spc="0" normalizeH="0" baseline="0" noProof="0" dirty="0" smtClean="0">
                <a:ln>
                  <a:noFill/>
                </a:ln>
                <a:solidFill>
                  <a:prstClr val="black"/>
                </a:solidFill>
                <a:effectLst/>
                <a:uLnTx/>
                <a:uFillTx/>
                <a:latin typeface="Verdana"/>
                <a:ea typeface="Calibri" panose="020F0502020204030204" pitchFamily="34" charset="0"/>
                <a:cs typeface="Arial" panose="020B0604020202020204" pitchFamily="34" charset="0"/>
              </a:rPr>
              <a:t>emerging cyber threats to CAVs </a:t>
            </a:r>
            <a:r>
              <a:rPr kumimoji="0" lang="en-US" sz="1400" b="0" i="0" u="none" strike="noStrike" kern="1200" cap="none" spc="0" normalizeH="0" baseline="0" noProof="0" dirty="0">
                <a:ln>
                  <a:noFill/>
                </a:ln>
                <a:solidFill>
                  <a:prstClr val="black"/>
                </a:solidFill>
                <a:effectLst/>
                <a:uLnTx/>
                <a:uFillTx/>
                <a:latin typeface="Verdana"/>
                <a:ea typeface="Calibri" panose="020F0502020204030204" pitchFamily="34" charset="0"/>
                <a:cs typeface="Arial" panose="020B0604020202020204" pitchFamily="34" charset="0"/>
              </a:rPr>
              <a:t>(e.g., integration of AI technologies). </a:t>
            </a:r>
          </a:p>
        </p:txBody>
      </p:sp>
      <p:sp>
        <p:nvSpPr>
          <p:cNvPr id="14" name="Text Placeholder 11"/>
          <p:cNvSpPr>
            <a:spLocks noGrp="1"/>
          </p:cNvSpPr>
          <p:nvPr>
            <p:ph type="body" sz="quarter" idx="13"/>
          </p:nvPr>
        </p:nvSpPr>
        <p:spPr>
          <a:xfrm>
            <a:off x="466602" y="972339"/>
            <a:ext cx="11109624" cy="644338"/>
          </a:xfrm>
        </p:spPr>
        <p:txBody>
          <a:bodyPr/>
          <a:lstStyle/>
          <a:p>
            <a:pPr>
              <a:lnSpc>
                <a:spcPct val="150000"/>
              </a:lnSpc>
            </a:pPr>
            <a:r>
              <a:rPr lang="en-US" sz="1400" dirty="0">
                <a:solidFill>
                  <a:schemeClr val="tx1"/>
                </a:solidFill>
              </a:rPr>
              <a:t>In response to complex threats to CAVs, </a:t>
            </a:r>
            <a:r>
              <a:rPr lang="en-US" sz="1400" b="1" dirty="0" smtClean="0">
                <a:solidFill>
                  <a:srgbClr val="59A4CF"/>
                </a:solidFill>
              </a:rPr>
              <a:t>innovation </a:t>
            </a:r>
            <a:r>
              <a:rPr lang="en-US" sz="1400" b="1" dirty="0">
                <a:solidFill>
                  <a:srgbClr val="59A4CF"/>
                </a:solidFill>
              </a:rPr>
              <a:t>across cybersecurity, technology, and manufacturing</a:t>
            </a:r>
            <a:r>
              <a:rPr lang="en-US" sz="1400" dirty="0">
                <a:solidFill>
                  <a:srgbClr val="59A4CF"/>
                </a:solidFill>
              </a:rPr>
              <a:t> </a:t>
            </a:r>
            <a:r>
              <a:rPr lang="en-US" sz="1400" dirty="0">
                <a:solidFill>
                  <a:schemeClr val="tx1"/>
                </a:solidFill>
              </a:rPr>
              <a:t>experts that had traditionally occurred in </a:t>
            </a:r>
            <a:r>
              <a:rPr lang="en-US" sz="1400" dirty="0" smtClean="0">
                <a:solidFill>
                  <a:schemeClr val="tx1"/>
                </a:solidFill>
              </a:rPr>
              <a:t>siloes </a:t>
            </a:r>
            <a:r>
              <a:rPr lang="en-US" sz="1400" dirty="0">
                <a:solidFill>
                  <a:schemeClr val="tx1"/>
                </a:solidFill>
              </a:rPr>
              <a:t>is converging. </a:t>
            </a:r>
          </a:p>
        </p:txBody>
      </p:sp>
    </p:spTree>
    <p:extLst>
      <p:ext uri="{BB962C8B-B14F-4D97-AF65-F5344CB8AC3E}">
        <p14:creationId xmlns:p14="http://schemas.microsoft.com/office/powerpoint/2010/main" val="178196989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7038029" y="6474295"/>
            <a:ext cx="4201471" cy="100027"/>
          </a:xfrm>
        </p:spPr>
        <p:txBody>
          <a:bodyPr/>
          <a:lstStyle/>
          <a:p>
            <a:r>
              <a:rPr lang="en-US" dirty="0" smtClean="0"/>
              <a:t>Cybersecurity for connected and autonomous vehicles | Considerations and opportunities for growth</a:t>
            </a:r>
            <a:endParaRPr lang="en-CA" dirty="0"/>
          </a:p>
        </p:txBody>
      </p:sp>
      <p:sp>
        <p:nvSpPr>
          <p:cNvPr id="6" name="Slide Number Placeholder 5"/>
          <p:cNvSpPr>
            <a:spLocks noGrp="1"/>
          </p:cNvSpPr>
          <p:nvPr>
            <p:ph type="sldNum" sz="quarter" idx="4"/>
          </p:nvPr>
        </p:nvSpPr>
        <p:spPr/>
        <p:txBody>
          <a:bodyPr/>
          <a:lstStyle/>
          <a:p>
            <a:fld id="{1D70FF2A-E074-4D3B-BB94-FFBB4B519E26}" type="slidenum">
              <a:rPr lang="en-CA" smtClean="0"/>
              <a:pPr/>
              <a:t>11</a:t>
            </a:fld>
            <a:endParaRPr lang="en-CA" dirty="0"/>
          </a:p>
        </p:txBody>
      </p:sp>
      <p:sp>
        <p:nvSpPr>
          <p:cNvPr id="7" name="Rectangle 6"/>
          <p:cNvSpPr/>
          <p:nvPr/>
        </p:nvSpPr>
        <p:spPr>
          <a:xfrm>
            <a:off x="8212935" y="2170971"/>
            <a:ext cx="2812618"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Verdana"/>
                <a:ea typeface="+mn-ea"/>
                <a:cs typeface="Arial" panose="020B0604020202020204" pitchFamily="34" charset="0"/>
              </a:rPr>
              <a:t>Innovation in cybersecurity using AI and blockchain</a:t>
            </a:r>
            <a:endParaRPr kumimoji="0" lang="en-US" sz="1200" b="0" i="1" u="none" strike="noStrike" kern="1200" cap="none" spc="0" normalizeH="0" baseline="0" noProof="0" dirty="0">
              <a:ln>
                <a:noFill/>
              </a:ln>
              <a:solidFill>
                <a:prstClr val="black"/>
              </a:solidFill>
              <a:effectLst/>
              <a:uLnTx/>
              <a:uFillTx/>
              <a:latin typeface="Verdana"/>
              <a:ea typeface="+mn-ea"/>
            </a:endParaRPr>
          </a:p>
        </p:txBody>
      </p:sp>
      <p:sp>
        <p:nvSpPr>
          <p:cNvPr id="8" name="Rectangle 7"/>
          <p:cNvSpPr/>
          <p:nvPr/>
        </p:nvSpPr>
        <p:spPr>
          <a:xfrm>
            <a:off x="838739" y="2170971"/>
            <a:ext cx="2801275"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Verdana"/>
                <a:ea typeface="+mn-ea"/>
                <a:cs typeface="Arial" panose="020B0604020202020204" pitchFamily="34" charset="0"/>
              </a:rPr>
              <a:t>Partnerships and Proof of Concepts (POCs) with manufacturers</a:t>
            </a:r>
            <a:endParaRPr kumimoji="0" lang="en-US" sz="1200" b="0" i="1" u="none" strike="noStrike" kern="1200" cap="none" spc="0" normalizeH="0" baseline="0" noProof="0" dirty="0">
              <a:ln>
                <a:noFill/>
              </a:ln>
              <a:solidFill>
                <a:prstClr val="black"/>
              </a:solidFill>
              <a:effectLst/>
              <a:uLnTx/>
              <a:uFillTx/>
              <a:latin typeface="Verdana"/>
              <a:ea typeface="+mn-ea"/>
            </a:endParaRPr>
          </a:p>
        </p:txBody>
      </p:sp>
      <p:sp>
        <p:nvSpPr>
          <p:cNvPr id="9" name="Rectangle 8"/>
          <p:cNvSpPr/>
          <p:nvPr/>
        </p:nvSpPr>
        <p:spPr>
          <a:xfrm>
            <a:off x="4536330" y="2170970"/>
            <a:ext cx="278942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Verdana"/>
                <a:ea typeface="+mn-ea"/>
                <a:cs typeface="Arial" panose="020B0604020202020204" pitchFamily="34" charset="0"/>
              </a:rPr>
              <a:t>In specific instances, no internet connection required to provide cyber protection </a:t>
            </a:r>
            <a:endParaRPr kumimoji="0" lang="en-US" sz="1200" b="0" i="1" u="none" strike="noStrike" kern="1200" cap="none" spc="0" normalizeH="0" baseline="0" noProof="0" dirty="0">
              <a:ln>
                <a:noFill/>
              </a:ln>
              <a:solidFill>
                <a:prstClr val="black"/>
              </a:solidFill>
              <a:effectLst/>
              <a:uLnTx/>
              <a:uFillTx/>
              <a:latin typeface="Verdana"/>
              <a:ea typeface="+mn-ea"/>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2529" y="3400642"/>
            <a:ext cx="1547196" cy="1547196"/>
          </a:xfrm>
          <a:prstGeom prst="rect">
            <a:avLst/>
          </a:prstGeom>
        </p:spPr>
      </p:pic>
      <p:pic>
        <p:nvPicPr>
          <p:cNvPr id="11" name="Picture 10"/>
          <p:cNvPicPr>
            <a:picLocks noChangeAspect="1"/>
          </p:cNvPicPr>
          <p:nvPr/>
        </p:nvPicPr>
        <p:blipFill>
          <a:blip r:embed="rId4">
            <a:duotone>
              <a:schemeClr val="bg2">
                <a:shade val="45000"/>
                <a:satMod val="135000"/>
              </a:schemeClr>
              <a:prstClr val="white"/>
            </a:duotone>
          </a:blip>
          <a:stretch>
            <a:fillRect/>
          </a:stretch>
        </p:blipFill>
        <p:spPr>
          <a:xfrm>
            <a:off x="9111643" y="3577710"/>
            <a:ext cx="1193061" cy="1193061"/>
          </a:xfrm>
          <a:prstGeom prst="rect">
            <a:avLst/>
          </a:prstGeom>
        </p:spPr>
      </p:pic>
      <p:pic>
        <p:nvPicPr>
          <p:cNvPr id="12" name="Picture 11"/>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686314" y="3447091"/>
            <a:ext cx="1454298" cy="1454298"/>
          </a:xfrm>
          <a:prstGeom prst="rect">
            <a:avLst/>
          </a:prstGeom>
        </p:spPr>
      </p:pic>
      <p:sp>
        <p:nvSpPr>
          <p:cNvPr id="13" name="Rectangle 12"/>
          <p:cNvSpPr/>
          <p:nvPr/>
        </p:nvSpPr>
        <p:spPr bwMode="gray">
          <a:xfrm>
            <a:off x="671731" y="1970887"/>
            <a:ext cx="3291840" cy="3291840"/>
          </a:xfrm>
          <a:prstGeom prst="rect">
            <a:avLst/>
          </a:prstGeom>
          <a:noFill/>
          <a:ln w="19050" algn="ctr">
            <a:solidFill>
              <a:srgbClr val="005587"/>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14" name="Rectangle 13"/>
          <p:cNvSpPr/>
          <p:nvPr/>
        </p:nvSpPr>
        <p:spPr bwMode="gray">
          <a:xfrm>
            <a:off x="4334588" y="1970887"/>
            <a:ext cx="3291840" cy="3291840"/>
          </a:xfrm>
          <a:prstGeom prst="rect">
            <a:avLst/>
          </a:prstGeom>
          <a:noFill/>
          <a:ln w="19050" algn="ctr">
            <a:solidFill>
              <a:srgbClr val="0076A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15" name="Rectangle 14"/>
          <p:cNvSpPr/>
          <p:nvPr/>
        </p:nvSpPr>
        <p:spPr bwMode="gray">
          <a:xfrm>
            <a:off x="7997446" y="1970887"/>
            <a:ext cx="3291840" cy="3291840"/>
          </a:xfrm>
          <a:prstGeom prst="rect">
            <a:avLst/>
          </a:prstGeom>
          <a:noFill/>
          <a:ln w="19050" algn="ctr">
            <a:solidFill>
              <a:srgbClr val="00A3E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16" name="Title 3"/>
          <p:cNvSpPr txBox="1">
            <a:spLocks/>
          </p:cNvSpPr>
          <p:nvPr/>
        </p:nvSpPr>
        <p:spPr bwMode="gray">
          <a:xfrm>
            <a:off x="469900" y="402587"/>
            <a:ext cx="10769600" cy="334102"/>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en-US" dirty="0"/>
              <a:t>Trends in the CAV cybersecurity innovation </a:t>
            </a:r>
            <a:r>
              <a:rPr lang="en-US" dirty="0" smtClean="0"/>
              <a:t>ecosystem</a:t>
            </a:r>
            <a:endParaRPr lang="en-US" dirty="0"/>
          </a:p>
        </p:txBody>
      </p:sp>
      <p:sp>
        <p:nvSpPr>
          <p:cNvPr id="17" name="Rectangle 16"/>
          <p:cNvSpPr/>
          <p:nvPr/>
        </p:nvSpPr>
        <p:spPr>
          <a:xfrm>
            <a:off x="469900" y="1040832"/>
            <a:ext cx="11054867" cy="481138"/>
          </a:xfrm>
          <a:prstGeom prst="rect">
            <a:avLst/>
          </a:prstGeom>
        </p:spPr>
        <p:txBody>
          <a:bodyPr lIns="0" tIns="0" rIns="0" bIns="0">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Verdana"/>
                <a:ea typeface="Verdana" panose="020B0604030504040204" pitchFamily="34" charset="0"/>
                <a:cs typeface="Times New Roman" panose="02020603050405020304" pitchFamily="18" charset="0"/>
              </a:rPr>
              <a:t>Organizations in the cybersecurity space are</a:t>
            </a:r>
            <a:r>
              <a:rPr kumimoji="0" lang="en-US" sz="1400" b="0" i="0" u="none" strike="noStrike" kern="1200" cap="none" spc="0" normalizeH="0" noProof="0" dirty="0" smtClean="0">
                <a:ln>
                  <a:noFill/>
                </a:ln>
                <a:solidFill>
                  <a:prstClr val="black"/>
                </a:solidFill>
                <a:effectLst/>
                <a:uLnTx/>
                <a:uFillTx/>
                <a:latin typeface="Verdana"/>
                <a:ea typeface="Verdana" panose="020B0604030504040204" pitchFamily="34" charset="0"/>
                <a:cs typeface="Times New Roman" panose="02020603050405020304" pitchFamily="18" charset="0"/>
              </a:rPr>
              <a:t> </a:t>
            </a:r>
            <a:r>
              <a:rPr kumimoji="0" lang="en-US" sz="1400" b="0" i="0" u="none" strike="noStrike" kern="1200" cap="none" spc="0" normalizeH="0" baseline="0" noProof="0" dirty="0" smtClean="0">
                <a:ln>
                  <a:noFill/>
                </a:ln>
                <a:solidFill>
                  <a:prstClr val="black"/>
                </a:solidFill>
                <a:effectLst/>
                <a:uLnTx/>
                <a:uFillTx/>
                <a:latin typeface="Verdana"/>
                <a:ea typeface="Verdana" panose="020B0604030504040204" pitchFamily="34" charset="0"/>
                <a:cs typeface="Times New Roman" panose="02020603050405020304" pitchFamily="18" charset="0"/>
              </a:rPr>
              <a:t>contributing to</a:t>
            </a:r>
            <a:r>
              <a:rPr kumimoji="0" lang="en-US" sz="1400" b="0" i="0" u="none" strike="noStrike" kern="1200" cap="none" spc="0" normalizeH="0" noProof="0" dirty="0" smtClean="0">
                <a:ln>
                  <a:noFill/>
                </a:ln>
                <a:solidFill>
                  <a:prstClr val="black"/>
                </a:solidFill>
                <a:effectLst/>
                <a:uLnTx/>
                <a:uFillTx/>
                <a:latin typeface="Verdana"/>
                <a:ea typeface="Verdana" panose="020B0604030504040204" pitchFamily="34" charset="0"/>
                <a:cs typeface="Times New Roman" panose="02020603050405020304" pitchFamily="18" charset="0"/>
              </a:rPr>
              <a:t> the CAV ecosystem through the following approaches: </a:t>
            </a:r>
            <a:endParaRPr kumimoji="0" lang="en-US" sz="1400" b="0" i="0" u="none" strike="noStrike" kern="1200" cap="none" spc="0" normalizeH="0" baseline="0" noProof="0" dirty="0">
              <a:ln>
                <a:noFill/>
              </a:ln>
              <a:solidFill>
                <a:prstClr val="black"/>
              </a:solidFill>
              <a:effectLst/>
              <a:uLnTx/>
              <a:uFillTx/>
              <a:latin typeface="Verdana"/>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75291649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Key global </a:t>
            </a:r>
            <a:r>
              <a:rPr lang="en-US" dirty="0">
                <a:latin typeface="+mn-lt"/>
              </a:rPr>
              <a:t>opportunities – standardization, innovation, testing, and market growth</a:t>
            </a:r>
          </a:p>
        </p:txBody>
      </p:sp>
      <p:sp>
        <p:nvSpPr>
          <p:cNvPr id="9" name="Content Placeholder 8"/>
          <p:cNvSpPr>
            <a:spLocks noGrp="1"/>
          </p:cNvSpPr>
          <p:nvPr>
            <p:ph idx="1"/>
          </p:nvPr>
        </p:nvSpPr>
        <p:spPr>
          <a:xfrm>
            <a:off x="469900" y="944385"/>
            <a:ext cx="11252200" cy="752784"/>
          </a:xfrm>
        </p:spPr>
        <p:txBody>
          <a:bodyPr/>
          <a:lstStyle/>
          <a:p>
            <a:pPr>
              <a:lnSpc>
                <a:spcPct val="150000"/>
              </a:lnSpc>
            </a:pPr>
            <a:r>
              <a:rPr lang="en-US" sz="1400" dirty="0"/>
              <a:t>Stakeholders across the CAV </a:t>
            </a:r>
            <a:r>
              <a:rPr lang="en-US" sz="1400" dirty="0" smtClean="0"/>
              <a:t>landscape globally </a:t>
            </a:r>
            <a:r>
              <a:rPr lang="en-US" sz="1400" dirty="0"/>
              <a:t>are identifying cybersecurity as a critical component to ensuring the safety and security of the future of </a:t>
            </a:r>
            <a:r>
              <a:rPr lang="en-US" sz="1400" dirty="0" smtClean="0"/>
              <a:t>mobility, and have identified opportunities to collaborate across government and industry.</a:t>
            </a:r>
            <a:endParaRPr lang="en-US" sz="1400" dirty="0"/>
          </a:p>
        </p:txBody>
      </p:sp>
      <p:sp>
        <p:nvSpPr>
          <p:cNvPr id="4" name="Footer Placeholder 3"/>
          <p:cNvSpPr>
            <a:spLocks noGrp="1"/>
          </p:cNvSpPr>
          <p:nvPr>
            <p:ph type="ftr" sz="quarter" idx="3"/>
          </p:nvPr>
        </p:nvSpPr>
        <p:spPr>
          <a:xfrm>
            <a:off x="6986733" y="6474295"/>
            <a:ext cx="4252767" cy="100027"/>
          </a:xfrm>
        </p:spPr>
        <p:txBody>
          <a:bodyPr/>
          <a:lstStyle/>
          <a:p>
            <a:r>
              <a:rPr lang="en-US" dirty="0"/>
              <a:t>Cybersecurity for connected and autonomous vehicles | Considerations and opportunities for growth</a:t>
            </a:r>
            <a:endParaRPr lang="en-CA" dirty="0"/>
          </a:p>
        </p:txBody>
      </p:sp>
      <p:sp>
        <p:nvSpPr>
          <p:cNvPr id="5" name="Slide Number Placeholder 4"/>
          <p:cNvSpPr>
            <a:spLocks noGrp="1"/>
          </p:cNvSpPr>
          <p:nvPr>
            <p:ph type="sldNum" sz="quarter" idx="4"/>
          </p:nvPr>
        </p:nvSpPr>
        <p:spPr>
          <a:xfrm>
            <a:off x="11669200" y="6474295"/>
            <a:ext cx="52900" cy="100027"/>
          </a:xfrm>
        </p:spPr>
        <p:txBody>
          <a:bodyPr/>
          <a:lstStyle/>
          <a:p>
            <a:fld id="{061A9654-7BF2-42EF-AE33-C129A2459692}" type="slidenum">
              <a:rPr lang="en-CA" noProof="0" smtClean="0"/>
              <a:pPr/>
              <a:t>12</a:t>
            </a:fld>
            <a:endParaRPr lang="en-CA" noProof="0" dirty="0"/>
          </a:p>
        </p:txBody>
      </p:sp>
      <p:sp>
        <p:nvSpPr>
          <p:cNvPr id="68" name="Freeform 694"/>
          <p:cNvSpPr>
            <a:spLocks noChangeAspect="1" noEditPoints="1"/>
          </p:cNvSpPr>
          <p:nvPr/>
        </p:nvSpPr>
        <p:spPr bwMode="auto">
          <a:xfrm>
            <a:off x="6082750" y="2738637"/>
            <a:ext cx="548640" cy="550253"/>
          </a:xfrm>
          <a:custGeom>
            <a:avLst/>
            <a:gdLst>
              <a:gd name="T0" fmla="*/ 203 w 512"/>
              <a:gd name="T1" fmla="*/ 220 h 512"/>
              <a:gd name="T2" fmla="*/ 192 w 512"/>
              <a:gd name="T3" fmla="*/ 222 h 512"/>
              <a:gd name="T4" fmla="*/ 121 w 512"/>
              <a:gd name="T5" fmla="*/ 250 h 512"/>
              <a:gd name="T6" fmla="*/ 166 w 512"/>
              <a:gd name="T7" fmla="*/ 295 h 512"/>
              <a:gd name="T8" fmla="*/ 166 w 512"/>
              <a:gd name="T9" fmla="*/ 310 h 512"/>
              <a:gd name="T10" fmla="*/ 166 w 512"/>
              <a:gd name="T11" fmla="*/ 348 h 512"/>
              <a:gd name="T12" fmla="*/ 203 w 512"/>
              <a:gd name="T13" fmla="*/ 348 h 512"/>
              <a:gd name="T14" fmla="*/ 211 w 512"/>
              <a:gd name="T15" fmla="*/ 345 h 512"/>
              <a:gd name="T16" fmla="*/ 218 w 512"/>
              <a:gd name="T17" fmla="*/ 348 h 512"/>
              <a:gd name="T18" fmla="*/ 263 w 512"/>
              <a:gd name="T19" fmla="*/ 392 h 512"/>
              <a:gd name="T20" fmla="*/ 290 w 512"/>
              <a:gd name="T21" fmla="*/ 322 h 512"/>
              <a:gd name="T22" fmla="*/ 293 w 512"/>
              <a:gd name="T23" fmla="*/ 311 h 512"/>
              <a:gd name="T24" fmla="*/ 363 w 512"/>
              <a:gd name="T25" fmla="*/ 150 h 512"/>
              <a:gd name="T26" fmla="*/ 203 w 512"/>
              <a:gd name="T27" fmla="*/ 220 h 512"/>
              <a:gd name="T28" fmla="*/ 273 w 512"/>
              <a:gd name="T29" fmla="*/ 302 h 512"/>
              <a:gd name="T30" fmla="*/ 241 w 512"/>
              <a:gd name="T31" fmla="*/ 315 h 512"/>
              <a:gd name="T32" fmla="*/ 208 w 512"/>
              <a:gd name="T33" fmla="*/ 302 h 512"/>
              <a:gd name="T34" fmla="*/ 208 w 512"/>
              <a:gd name="T35" fmla="*/ 237 h 512"/>
              <a:gd name="T36" fmla="*/ 241 w 512"/>
              <a:gd name="T37" fmla="*/ 223 h 512"/>
              <a:gd name="T38" fmla="*/ 273 w 512"/>
              <a:gd name="T39" fmla="*/ 237 h 512"/>
              <a:gd name="T40" fmla="*/ 273 w 512"/>
              <a:gd name="T41" fmla="*/ 302 h 512"/>
              <a:gd name="T42" fmla="*/ 258 w 512"/>
              <a:gd name="T43" fmla="*/ 252 h 512"/>
              <a:gd name="T44" fmla="*/ 258 w 512"/>
              <a:gd name="T45" fmla="*/ 287 h 512"/>
              <a:gd name="T46" fmla="*/ 224 w 512"/>
              <a:gd name="T47" fmla="*/ 287 h 512"/>
              <a:gd name="T48" fmla="*/ 224 w 512"/>
              <a:gd name="T49" fmla="*/ 252 h 512"/>
              <a:gd name="T50" fmla="*/ 241 w 512"/>
              <a:gd name="T51" fmla="*/ 245 h 512"/>
              <a:gd name="T52" fmla="*/ 258 w 512"/>
              <a:gd name="T53" fmla="*/ 252 h 512"/>
              <a:gd name="T54" fmla="*/ 256 w 512"/>
              <a:gd name="T55" fmla="*/ 0 h 512"/>
              <a:gd name="T56" fmla="*/ 0 w 512"/>
              <a:gd name="T57" fmla="*/ 256 h 512"/>
              <a:gd name="T58" fmla="*/ 256 w 512"/>
              <a:gd name="T59" fmla="*/ 512 h 512"/>
              <a:gd name="T60" fmla="*/ 512 w 512"/>
              <a:gd name="T61" fmla="*/ 256 h 512"/>
              <a:gd name="T62" fmla="*/ 256 w 512"/>
              <a:gd name="T63" fmla="*/ 0 h 512"/>
              <a:gd name="T64" fmla="*/ 268 w 512"/>
              <a:gd name="T65" fmla="*/ 415 h 512"/>
              <a:gd name="T66" fmla="*/ 262 w 512"/>
              <a:gd name="T67" fmla="*/ 417 h 512"/>
              <a:gd name="T68" fmla="*/ 254 w 512"/>
              <a:gd name="T69" fmla="*/ 414 h 512"/>
              <a:gd name="T70" fmla="*/ 209 w 512"/>
              <a:gd name="T71" fmla="*/ 369 h 512"/>
              <a:gd name="T72" fmla="*/ 188 w 512"/>
              <a:gd name="T73" fmla="*/ 374 h 512"/>
              <a:gd name="T74" fmla="*/ 151 w 512"/>
              <a:gd name="T75" fmla="*/ 363 h 512"/>
              <a:gd name="T76" fmla="*/ 145 w 512"/>
              <a:gd name="T77" fmla="*/ 304 h 512"/>
              <a:gd name="T78" fmla="*/ 100 w 512"/>
              <a:gd name="T79" fmla="*/ 259 h 512"/>
              <a:gd name="T80" fmla="*/ 98 w 512"/>
              <a:gd name="T81" fmla="*/ 246 h 512"/>
              <a:gd name="T82" fmla="*/ 193 w 512"/>
              <a:gd name="T83" fmla="*/ 201 h 512"/>
              <a:gd name="T84" fmla="*/ 376 w 512"/>
              <a:gd name="T85" fmla="*/ 131 h 512"/>
              <a:gd name="T86" fmla="*/ 383 w 512"/>
              <a:gd name="T87" fmla="*/ 139 h 512"/>
              <a:gd name="T88" fmla="*/ 312 w 512"/>
              <a:gd name="T89" fmla="*/ 322 h 512"/>
              <a:gd name="T90" fmla="*/ 268 w 512"/>
              <a:gd name="T91" fmla="*/ 41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2" h="512">
                <a:moveTo>
                  <a:pt x="203" y="220"/>
                </a:moveTo>
                <a:cubicBezTo>
                  <a:pt x="200" y="223"/>
                  <a:pt x="196" y="224"/>
                  <a:pt x="192" y="222"/>
                </a:cubicBezTo>
                <a:cubicBezTo>
                  <a:pt x="190" y="222"/>
                  <a:pt x="151" y="208"/>
                  <a:pt x="121" y="250"/>
                </a:cubicBezTo>
                <a:cubicBezTo>
                  <a:pt x="166" y="295"/>
                  <a:pt x="166" y="295"/>
                  <a:pt x="166" y="295"/>
                </a:cubicBezTo>
                <a:cubicBezTo>
                  <a:pt x="170" y="299"/>
                  <a:pt x="170" y="306"/>
                  <a:pt x="166" y="310"/>
                </a:cubicBezTo>
                <a:cubicBezTo>
                  <a:pt x="162" y="315"/>
                  <a:pt x="156" y="338"/>
                  <a:pt x="166" y="348"/>
                </a:cubicBezTo>
                <a:cubicBezTo>
                  <a:pt x="175" y="358"/>
                  <a:pt x="199" y="352"/>
                  <a:pt x="203" y="348"/>
                </a:cubicBezTo>
                <a:cubicBezTo>
                  <a:pt x="205" y="346"/>
                  <a:pt x="208" y="345"/>
                  <a:pt x="211" y="345"/>
                </a:cubicBezTo>
                <a:cubicBezTo>
                  <a:pt x="214" y="345"/>
                  <a:pt x="216" y="346"/>
                  <a:pt x="218" y="348"/>
                </a:cubicBezTo>
                <a:cubicBezTo>
                  <a:pt x="263" y="392"/>
                  <a:pt x="263" y="392"/>
                  <a:pt x="263" y="392"/>
                </a:cubicBezTo>
                <a:cubicBezTo>
                  <a:pt x="302" y="358"/>
                  <a:pt x="291" y="322"/>
                  <a:pt x="290" y="322"/>
                </a:cubicBezTo>
                <a:cubicBezTo>
                  <a:pt x="289" y="318"/>
                  <a:pt x="290" y="314"/>
                  <a:pt x="293" y="311"/>
                </a:cubicBezTo>
                <a:cubicBezTo>
                  <a:pt x="362" y="242"/>
                  <a:pt x="364" y="172"/>
                  <a:pt x="363" y="150"/>
                </a:cubicBezTo>
                <a:cubicBezTo>
                  <a:pt x="342" y="147"/>
                  <a:pt x="279" y="145"/>
                  <a:pt x="203" y="220"/>
                </a:cubicBezTo>
                <a:close/>
                <a:moveTo>
                  <a:pt x="273" y="302"/>
                </a:moveTo>
                <a:cubicBezTo>
                  <a:pt x="264" y="311"/>
                  <a:pt x="253" y="315"/>
                  <a:pt x="241" y="315"/>
                </a:cubicBezTo>
                <a:cubicBezTo>
                  <a:pt x="229" y="315"/>
                  <a:pt x="217" y="311"/>
                  <a:pt x="208" y="302"/>
                </a:cubicBezTo>
                <a:cubicBezTo>
                  <a:pt x="191" y="284"/>
                  <a:pt x="191" y="255"/>
                  <a:pt x="208" y="237"/>
                </a:cubicBezTo>
                <a:cubicBezTo>
                  <a:pt x="217" y="228"/>
                  <a:pt x="229" y="223"/>
                  <a:pt x="241" y="223"/>
                </a:cubicBezTo>
                <a:cubicBezTo>
                  <a:pt x="253" y="223"/>
                  <a:pt x="265" y="228"/>
                  <a:pt x="273" y="237"/>
                </a:cubicBezTo>
                <a:cubicBezTo>
                  <a:pt x="291" y="255"/>
                  <a:pt x="291" y="284"/>
                  <a:pt x="273" y="302"/>
                </a:cubicBezTo>
                <a:close/>
                <a:moveTo>
                  <a:pt x="258" y="252"/>
                </a:moveTo>
                <a:cubicBezTo>
                  <a:pt x="268" y="262"/>
                  <a:pt x="268" y="277"/>
                  <a:pt x="258" y="287"/>
                </a:cubicBezTo>
                <a:cubicBezTo>
                  <a:pt x="249" y="296"/>
                  <a:pt x="233" y="296"/>
                  <a:pt x="224" y="287"/>
                </a:cubicBezTo>
                <a:cubicBezTo>
                  <a:pt x="214" y="277"/>
                  <a:pt x="214" y="262"/>
                  <a:pt x="224" y="252"/>
                </a:cubicBezTo>
                <a:cubicBezTo>
                  <a:pt x="228" y="247"/>
                  <a:pt x="234" y="245"/>
                  <a:pt x="241" y="245"/>
                </a:cubicBezTo>
                <a:cubicBezTo>
                  <a:pt x="247" y="245"/>
                  <a:pt x="254" y="247"/>
                  <a:pt x="258" y="252"/>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68" y="415"/>
                </a:moveTo>
                <a:cubicBezTo>
                  <a:pt x="266" y="416"/>
                  <a:pt x="264" y="417"/>
                  <a:pt x="262" y="417"/>
                </a:cubicBezTo>
                <a:cubicBezTo>
                  <a:pt x="259" y="417"/>
                  <a:pt x="256" y="416"/>
                  <a:pt x="254" y="414"/>
                </a:cubicBezTo>
                <a:cubicBezTo>
                  <a:pt x="209" y="369"/>
                  <a:pt x="209" y="369"/>
                  <a:pt x="209" y="369"/>
                </a:cubicBezTo>
                <a:cubicBezTo>
                  <a:pt x="203" y="372"/>
                  <a:pt x="196" y="374"/>
                  <a:pt x="188" y="374"/>
                </a:cubicBezTo>
                <a:cubicBezTo>
                  <a:pt x="173" y="376"/>
                  <a:pt x="159" y="372"/>
                  <a:pt x="151" y="363"/>
                </a:cubicBezTo>
                <a:cubicBezTo>
                  <a:pt x="135" y="348"/>
                  <a:pt x="137" y="320"/>
                  <a:pt x="145" y="304"/>
                </a:cubicBezTo>
                <a:cubicBezTo>
                  <a:pt x="100" y="259"/>
                  <a:pt x="100" y="259"/>
                  <a:pt x="100" y="259"/>
                </a:cubicBezTo>
                <a:cubicBezTo>
                  <a:pt x="96" y="256"/>
                  <a:pt x="96" y="251"/>
                  <a:pt x="98" y="246"/>
                </a:cubicBezTo>
                <a:cubicBezTo>
                  <a:pt x="131" y="193"/>
                  <a:pt x="175" y="197"/>
                  <a:pt x="193" y="201"/>
                </a:cubicBezTo>
                <a:cubicBezTo>
                  <a:pt x="290" y="106"/>
                  <a:pt x="372" y="130"/>
                  <a:pt x="376" y="131"/>
                </a:cubicBezTo>
                <a:cubicBezTo>
                  <a:pt x="380" y="132"/>
                  <a:pt x="382" y="135"/>
                  <a:pt x="383" y="139"/>
                </a:cubicBezTo>
                <a:cubicBezTo>
                  <a:pt x="384" y="143"/>
                  <a:pt x="398" y="233"/>
                  <a:pt x="312" y="322"/>
                </a:cubicBezTo>
                <a:cubicBezTo>
                  <a:pt x="315" y="338"/>
                  <a:pt x="316" y="379"/>
                  <a:pt x="268" y="415"/>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CA" dirty="0"/>
          </a:p>
        </p:txBody>
      </p:sp>
      <p:sp>
        <p:nvSpPr>
          <p:cNvPr id="77" name="Freeform 627"/>
          <p:cNvSpPr>
            <a:spLocks noChangeAspect="1" noEditPoints="1"/>
          </p:cNvSpPr>
          <p:nvPr/>
        </p:nvSpPr>
        <p:spPr bwMode="auto">
          <a:xfrm>
            <a:off x="703576" y="5268749"/>
            <a:ext cx="548640" cy="548640"/>
          </a:xfrm>
          <a:custGeom>
            <a:avLst/>
            <a:gdLst>
              <a:gd name="T0" fmla="*/ 330 w 512"/>
              <a:gd name="T1" fmla="*/ 245 h 512"/>
              <a:gd name="T2" fmla="*/ 181 w 512"/>
              <a:gd name="T3" fmla="*/ 245 h 512"/>
              <a:gd name="T4" fmla="*/ 181 w 512"/>
              <a:gd name="T5" fmla="*/ 192 h 512"/>
              <a:gd name="T6" fmla="*/ 256 w 512"/>
              <a:gd name="T7" fmla="*/ 117 h 512"/>
              <a:gd name="T8" fmla="*/ 330 w 512"/>
              <a:gd name="T9" fmla="*/ 192 h 512"/>
              <a:gd name="T10" fmla="*/ 330 w 512"/>
              <a:gd name="T11" fmla="*/ 245 h 512"/>
              <a:gd name="T12" fmla="*/ 160 w 512"/>
              <a:gd name="T13" fmla="*/ 394 h 512"/>
              <a:gd name="T14" fmla="*/ 352 w 512"/>
              <a:gd name="T15" fmla="*/ 394 h 512"/>
              <a:gd name="T16" fmla="*/ 352 w 512"/>
              <a:gd name="T17" fmla="*/ 266 h 512"/>
              <a:gd name="T18" fmla="*/ 160 w 512"/>
              <a:gd name="T19" fmla="*/ 266 h 512"/>
              <a:gd name="T20" fmla="*/ 160 w 512"/>
              <a:gd name="T21" fmla="*/ 394 h 512"/>
              <a:gd name="T22" fmla="*/ 512 w 512"/>
              <a:gd name="T23" fmla="*/ 256 h 512"/>
              <a:gd name="T24" fmla="*/ 256 w 512"/>
              <a:gd name="T25" fmla="*/ 512 h 512"/>
              <a:gd name="T26" fmla="*/ 0 w 512"/>
              <a:gd name="T27" fmla="*/ 256 h 512"/>
              <a:gd name="T28" fmla="*/ 256 w 512"/>
              <a:gd name="T29" fmla="*/ 0 h 512"/>
              <a:gd name="T30" fmla="*/ 512 w 512"/>
              <a:gd name="T31" fmla="*/ 256 h 512"/>
              <a:gd name="T32" fmla="*/ 373 w 512"/>
              <a:gd name="T33" fmla="*/ 256 h 512"/>
              <a:gd name="T34" fmla="*/ 362 w 512"/>
              <a:gd name="T35" fmla="*/ 245 h 512"/>
              <a:gd name="T36" fmla="*/ 352 w 512"/>
              <a:gd name="T37" fmla="*/ 245 h 512"/>
              <a:gd name="T38" fmla="*/ 352 w 512"/>
              <a:gd name="T39" fmla="*/ 192 h 512"/>
              <a:gd name="T40" fmla="*/ 256 w 512"/>
              <a:gd name="T41" fmla="*/ 96 h 512"/>
              <a:gd name="T42" fmla="*/ 160 w 512"/>
              <a:gd name="T43" fmla="*/ 192 h 512"/>
              <a:gd name="T44" fmla="*/ 160 w 512"/>
              <a:gd name="T45" fmla="*/ 245 h 512"/>
              <a:gd name="T46" fmla="*/ 149 w 512"/>
              <a:gd name="T47" fmla="*/ 245 h 512"/>
              <a:gd name="T48" fmla="*/ 138 w 512"/>
              <a:gd name="T49" fmla="*/ 256 h 512"/>
              <a:gd name="T50" fmla="*/ 138 w 512"/>
              <a:gd name="T51" fmla="*/ 405 h 512"/>
              <a:gd name="T52" fmla="*/ 149 w 512"/>
              <a:gd name="T53" fmla="*/ 416 h 512"/>
              <a:gd name="T54" fmla="*/ 362 w 512"/>
              <a:gd name="T55" fmla="*/ 416 h 512"/>
              <a:gd name="T56" fmla="*/ 373 w 512"/>
              <a:gd name="T57" fmla="*/ 405 h 512"/>
              <a:gd name="T58" fmla="*/ 373 w 512"/>
              <a:gd name="T59" fmla="*/ 25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2" h="512">
                <a:moveTo>
                  <a:pt x="330" y="245"/>
                </a:moveTo>
                <a:cubicBezTo>
                  <a:pt x="181" y="245"/>
                  <a:pt x="181" y="245"/>
                  <a:pt x="181" y="245"/>
                </a:cubicBezTo>
                <a:cubicBezTo>
                  <a:pt x="181" y="192"/>
                  <a:pt x="181" y="192"/>
                  <a:pt x="181" y="192"/>
                </a:cubicBezTo>
                <a:cubicBezTo>
                  <a:pt x="181" y="150"/>
                  <a:pt x="214" y="117"/>
                  <a:pt x="256" y="117"/>
                </a:cubicBezTo>
                <a:cubicBezTo>
                  <a:pt x="297" y="117"/>
                  <a:pt x="330" y="150"/>
                  <a:pt x="330" y="192"/>
                </a:cubicBezTo>
                <a:lnTo>
                  <a:pt x="330" y="245"/>
                </a:lnTo>
                <a:close/>
                <a:moveTo>
                  <a:pt x="160" y="394"/>
                </a:moveTo>
                <a:cubicBezTo>
                  <a:pt x="352" y="394"/>
                  <a:pt x="352" y="394"/>
                  <a:pt x="352" y="394"/>
                </a:cubicBezTo>
                <a:cubicBezTo>
                  <a:pt x="352" y="266"/>
                  <a:pt x="352" y="266"/>
                  <a:pt x="352" y="266"/>
                </a:cubicBezTo>
                <a:cubicBezTo>
                  <a:pt x="160" y="266"/>
                  <a:pt x="160" y="266"/>
                  <a:pt x="160" y="266"/>
                </a:cubicBezTo>
                <a:lnTo>
                  <a:pt x="160" y="394"/>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256"/>
                </a:moveTo>
                <a:cubicBezTo>
                  <a:pt x="373" y="250"/>
                  <a:pt x="368" y="245"/>
                  <a:pt x="362" y="245"/>
                </a:cubicBezTo>
                <a:cubicBezTo>
                  <a:pt x="352" y="245"/>
                  <a:pt x="352" y="245"/>
                  <a:pt x="352" y="245"/>
                </a:cubicBezTo>
                <a:cubicBezTo>
                  <a:pt x="352" y="192"/>
                  <a:pt x="352" y="192"/>
                  <a:pt x="352" y="192"/>
                </a:cubicBezTo>
                <a:cubicBezTo>
                  <a:pt x="352" y="139"/>
                  <a:pt x="309" y="96"/>
                  <a:pt x="256" y="96"/>
                </a:cubicBezTo>
                <a:cubicBezTo>
                  <a:pt x="203" y="96"/>
                  <a:pt x="160" y="139"/>
                  <a:pt x="160" y="192"/>
                </a:cubicBezTo>
                <a:cubicBezTo>
                  <a:pt x="160" y="245"/>
                  <a:pt x="160" y="245"/>
                  <a:pt x="160" y="245"/>
                </a:cubicBezTo>
                <a:cubicBezTo>
                  <a:pt x="149" y="245"/>
                  <a:pt x="149" y="245"/>
                  <a:pt x="149" y="245"/>
                </a:cubicBezTo>
                <a:cubicBezTo>
                  <a:pt x="143" y="245"/>
                  <a:pt x="138" y="250"/>
                  <a:pt x="138" y="256"/>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256"/>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CA" dirty="0"/>
          </a:p>
        </p:txBody>
      </p:sp>
      <p:sp>
        <p:nvSpPr>
          <p:cNvPr id="33" name="Freeform 756"/>
          <p:cNvSpPr>
            <a:spLocks noChangeAspect="1" noEditPoints="1"/>
          </p:cNvSpPr>
          <p:nvPr/>
        </p:nvSpPr>
        <p:spPr bwMode="auto">
          <a:xfrm>
            <a:off x="706172" y="3456113"/>
            <a:ext cx="548640" cy="548640"/>
          </a:xfrm>
          <a:custGeom>
            <a:avLst/>
            <a:gdLst>
              <a:gd name="T0" fmla="*/ 0 w 512"/>
              <a:gd name="T1" fmla="*/ 256 h 512"/>
              <a:gd name="T2" fmla="*/ 512 w 512"/>
              <a:gd name="T3" fmla="*/ 256 h 512"/>
              <a:gd name="T4" fmla="*/ 308 w 512"/>
              <a:gd name="T5" fmla="*/ 356 h 512"/>
              <a:gd name="T6" fmla="*/ 294 w 512"/>
              <a:gd name="T7" fmla="*/ 361 h 512"/>
              <a:gd name="T8" fmla="*/ 240 w 512"/>
              <a:gd name="T9" fmla="*/ 350 h 512"/>
              <a:gd name="T10" fmla="*/ 221 w 512"/>
              <a:gd name="T11" fmla="*/ 290 h 512"/>
              <a:gd name="T12" fmla="*/ 235 w 512"/>
              <a:gd name="T13" fmla="*/ 191 h 512"/>
              <a:gd name="T14" fmla="*/ 202 w 512"/>
              <a:gd name="T15" fmla="*/ 176 h 512"/>
              <a:gd name="T16" fmla="*/ 170 w 512"/>
              <a:gd name="T17" fmla="*/ 191 h 512"/>
              <a:gd name="T18" fmla="*/ 184 w 512"/>
              <a:gd name="T19" fmla="*/ 290 h 512"/>
              <a:gd name="T20" fmla="*/ 165 w 512"/>
              <a:gd name="T21" fmla="*/ 350 h 512"/>
              <a:gd name="T22" fmla="*/ 111 w 512"/>
              <a:gd name="T23" fmla="*/ 361 h 512"/>
              <a:gd name="T24" fmla="*/ 97 w 512"/>
              <a:gd name="T25" fmla="*/ 356 h 512"/>
              <a:gd name="T26" fmla="*/ 139 w 512"/>
              <a:gd name="T27" fmla="*/ 334 h 512"/>
              <a:gd name="T28" fmla="*/ 166 w 512"/>
              <a:gd name="T29" fmla="*/ 302 h 512"/>
              <a:gd name="T30" fmla="*/ 153 w 512"/>
              <a:gd name="T31" fmla="*/ 177 h 512"/>
              <a:gd name="T32" fmla="*/ 251 w 512"/>
              <a:gd name="T33" fmla="*/ 177 h 512"/>
              <a:gd name="T34" fmla="*/ 239 w 512"/>
              <a:gd name="T35" fmla="*/ 302 h 512"/>
              <a:gd name="T36" fmla="*/ 265 w 512"/>
              <a:gd name="T37" fmla="*/ 334 h 512"/>
              <a:gd name="T38" fmla="*/ 308 w 512"/>
              <a:gd name="T39" fmla="*/ 356 h 512"/>
              <a:gd name="T40" fmla="*/ 405 w 512"/>
              <a:gd name="T41" fmla="*/ 342 h 512"/>
              <a:gd name="T42" fmla="*/ 380 w 512"/>
              <a:gd name="T43" fmla="*/ 335 h 512"/>
              <a:gd name="T44" fmla="*/ 356 w 512"/>
              <a:gd name="T45" fmla="*/ 328 h 512"/>
              <a:gd name="T46" fmla="*/ 360 w 512"/>
              <a:gd name="T47" fmla="*/ 248 h 512"/>
              <a:gd name="T48" fmla="*/ 330 w 512"/>
              <a:gd name="T49" fmla="*/ 197 h 512"/>
              <a:gd name="T50" fmla="*/ 301 w 512"/>
              <a:gd name="T51" fmla="*/ 248 h 512"/>
              <a:gd name="T52" fmla="*/ 305 w 512"/>
              <a:gd name="T53" fmla="*/ 328 h 512"/>
              <a:gd name="T54" fmla="*/ 290 w 512"/>
              <a:gd name="T55" fmla="*/ 326 h 512"/>
              <a:gd name="T56" fmla="*/ 298 w 512"/>
              <a:gd name="T57" fmla="*/ 293 h 512"/>
              <a:gd name="T58" fmla="*/ 288 w 512"/>
              <a:gd name="T59" fmla="*/ 195 h 512"/>
              <a:gd name="T60" fmla="*/ 373 w 512"/>
              <a:gd name="T61" fmla="*/ 195 h 512"/>
              <a:gd name="T62" fmla="*/ 363 w 512"/>
              <a:gd name="T63" fmla="*/ 293 h 512"/>
              <a:gd name="T64" fmla="*/ 383 w 512"/>
              <a:gd name="T65" fmla="*/ 314 h 512"/>
              <a:gd name="T66" fmla="*/ 414 w 512"/>
              <a:gd name="T67" fmla="*/ 33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08" y="356"/>
                </a:moveTo>
                <a:cubicBezTo>
                  <a:pt x="306" y="360"/>
                  <a:pt x="302" y="362"/>
                  <a:pt x="298" y="362"/>
                </a:cubicBezTo>
                <a:cubicBezTo>
                  <a:pt x="297" y="362"/>
                  <a:pt x="295" y="362"/>
                  <a:pt x="294" y="361"/>
                </a:cubicBezTo>
                <a:cubicBezTo>
                  <a:pt x="283" y="356"/>
                  <a:pt x="273" y="356"/>
                  <a:pt x="264" y="355"/>
                </a:cubicBezTo>
                <a:cubicBezTo>
                  <a:pt x="256" y="355"/>
                  <a:pt x="248" y="355"/>
                  <a:pt x="240" y="350"/>
                </a:cubicBezTo>
                <a:cubicBezTo>
                  <a:pt x="226" y="343"/>
                  <a:pt x="220" y="323"/>
                  <a:pt x="219" y="317"/>
                </a:cubicBezTo>
                <a:cubicBezTo>
                  <a:pt x="217" y="308"/>
                  <a:pt x="216" y="297"/>
                  <a:pt x="221" y="290"/>
                </a:cubicBezTo>
                <a:cubicBezTo>
                  <a:pt x="228" y="280"/>
                  <a:pt x="236" y="261"/>
                  <a:pt x="240" y="246"/>
                </a:cubicBezTo>
                <a:cubicBezTo>
                  <a:pt x="246" y="221"/>
                  <a:pt x="244" y="202"/>
                  <a:pt x="235" y="191"/>
                </a:cubicBezTo>
                <a:cubicBezTo>
                  <a:pt x="223" y="176"/>
                  <a:pt x="203" y="177"/>
                  <a:pt x="203" y="177"/>
                </a:cubicBezTo>
                <a:cubicBezTo>
                  <a:pt x="202" y="177"/>
                  <a:pt x="202" y="176"/>
                  <a:pt x="202" y="176"/>
                </a:cubicBezTo>
                <a:cubicBezTo>
                  <a:pt x="202" y="176"/>
                  <a:pt x="202" y="177"/>
                  <a:pt x="202" y="177"/>
                </a:cubicBezTo>
                <a:cubicBezTo>
                  <a:pt x="202" y="177"/>
                  <a:pt x="181" y="176"/>
                  <a:pt x="170" y="191"/>
                </a:cubicBezTo>
                <a:cubicBezTo>
                  <a:pt x="160" y="202"/>
                  <a:pt x="159" y="221"/>
                  <a:pt x="165" y="246"/>
                </a:cubicBezTo>
                <a:cubicBezTo>
                  <a:pt x="168" y="261"/>
                  <a:pt x="176" y="280"/>
                  <a:pt x="184" y="290"/>
                </a:cubicBezTo>
                <a:cubicBezTo>
                  <a:pt x="189" y="297"/>
                  <a:pt x="187" y="308"/>
                  <a:pt x="185" y="317"/>
                </a:cubicBezTo>
                <a:cubicBezTo>
                  <a:pt x="184" y="323"/>
                  <a:pt x="179" y="343"/>
                  <a:pt x="165" y="350"/>
                </a:cubicBezTo>
                <a:cubicBezTo>
                  <a:pt x="157" y="355"/>
                  <a:pt x="149" y="355"/>
                  <a:pt x="140" y="355"/>
                </a:cubicBezTo>
                <a:cubicBezTo>
                  <a:pt x="131" y="356"/>
                  <a:pt x="122" y="356"/>
                  <a:pt x="111" y="361"/>
                </a:cubicBezTo>
                <a:cubicBezTo>
                  <a:pt x="109" y="362"/>
                  <a:pt x="108" y="362"/>
                  <a:pt x="106" y="362"/>
                </a:cubicBezTo>
                <a:cubicBezTo>
                  <a:pt x="102" y="362"/>
                  <a:pt x="98" y="360"/>
                  <a:pt x="97" y="356"/>
                </a:cubicBezTo>
                <a:cubicBezTo>
                  <a:pt x="94" y="351"/>
                  <a:pt x="96" y="344"/>
                  <a:pt x="102" y="342"/>
                </a:cubicBezTo>
                <a:cubicBezTo>
                  <a:pt x="116" y="335"/>
                  <a:pt x="129" y="335"/>
                  <a:pt x="139" y="334"/>
                </a:cubicBezTo>
                <a:cubicBezTo>
                  <a:pt x="146" y="334"/>
                  <a:pt x="151" y="334"/>
                  <a:pt x="155" y="332"/>
                </a:cubicBezTo>
                <a:cubicBezTo>
                  <a:pt x="161" y="328"/>
                  <a:pt x="167" y="308"/>
                  <a:pt x="166" y="302"/>
                </a:cubicBezTo>
                <a:cubicBezTo>
                  <a:pt x="157" y="289"/>
                  <a:pt x="148" y="269"/>
                  <a:pt x="144" y="251"/>
                </a:cubicBezTo>
                <a:cubicBezTo>
                  <a:pt x="136" y="219"/>
                  <a:pt x="139" y="194"/>
                  <a:pt x="153" y="177"/>
                </a:cubicBezTo>
                <a:cubicBezTo>
                  <a:pt x="171" y="155"/>
                  <a:pt x="200" y="155"/>
                  <a:pt x="202" y="155"/>
                </a:cubicBezTo>
                <a:cubicBezTo>
                  <a:pt x="205" y="155"/>
                  <a:pt x="233" y="155"/>
                  <a:pt x="251" y="177"/>
                </a:cubicBezTo>
                <a:cubicBezTo>
                  <a:pt x="265" y="194"/>
                  <a:pt x="268" y="219"/>
                  <a:pt x="261" y="251"/>
                </a:cubicBezTo>
                <a:cubicBezTo>
                  <a:pt x="256" y="269"/>
                  <a:pt x="247" y="289"/>
                  <a:pt x="239" y="302"/>
                </a:cubicBezTo>
                <a:cubicBezTo>
                  <a:pt x="237" y="308"/>
                  <a:pt x="243" y="328"/>
                  <a:pt x="250" y="332"/>
                </a:cubicBezTo>
                <a:cubicBezTo>
                  <a:pt x="253" y="334"/>
                  <a:pt x="259" y="334"/>
                  <a:pt x="265" y="334"/>
                </a:cubicBezTo>
                <a:cubicBezTo>
                  <a:pt x="276" y="335"/>
                  <a:pt x="288" y="335"/>
                  <a:pt x="303" y="342"/>
                </a:cubicBezTo>
                <a:cubicBezTo>
                  <a:pt x="308" y="344"/>
                  <a:pt x="310" y="351"/>
                  <a:pt x="308" y="356"/>
                </a:cubicBezTo>
                <a:close/>
                <a:moveTo>
                  <a:pt x="414" y="337"/>
                </a:moveTo>
                <a:cubicBezTo>
                  <a:pt x="412" y="340"/>
                  <a:pt x="408" y="342"/>
                  <a:pt x="405" y="342"/>
                </a:cubicBezTo>
                <a:cubicBezTo>
                  <a:pt x="403" y="342"/>
                  <a:pt x="401" y="341"/>
                  <a:pt x="399" y="340"/>
                </a:cubicBezTo>
                <a:cubicBezTo>
                  <a:pt x="395" y="337"/>
                  <a:pt x="387" y="336"/>
                  <a:pt x="380" y="335"/>
                </a:cubicBezTo>
                <a:cubicBezTo>
                  <a:pt x="372" y="334"/>
                  <a:pt x="364" y="333"/>
                  <a:pt x="357" y="329"/>
                </a:cubicBezTo>
                <a:cubicBezTo>
                  <a:pt x="357" y="329"/>
                  <a:pt x="356" y="328"/>
                  <a:pt x="356" y="328"/>
                </a:cubicBezTo>
                <a:cubicBezTo>
                  <a:pt x="341" y="317"/>
                  <a:pt x="337" y="293"/>
                  <a:pt x="345" y="282"/>
                </a:cubicBezTo>
                <a:cubicBezTo>
                  <a:pt x="351" y="274"/>
                  <a:pt x="357" y="260"/>
                  <a:pt x="360" y="248"/>
                </a:cubicBezTo>
                <a:cubicBezTo>
                  <a:pt x="364" y="230"/>
                  <a:pt x="363" y="217"/>
                  <a:pt x="356" y="208"/>
                </a:cubicBezTo>
                <a:cubicBezTo>
                  <a:pt x="347" y="197"/>
                  <a:pt x="332" y="197"/>
                  <a:pt x="330" y="197"/>
                </a:cubicBezTo>
                <a:cubicBezTo>
                  <a:pt x="329" y="197"/>
                  <a:pt x="313" y="197"/>
                  <a:pt x="305" y="208"/>
                </a:cubicBezTo>
                <a:cubicBezTo>
                  <a:pt x="298" y="217"/>
                  <a:pt x="297" y="230"/>
                  <a:pt x="301" y="248"/>
                </a:cubicBezTo>
                <a:cubicBezTo>
                  <a:pt x="304" y="260"/>
                  <a:pt x="310" y="274"/>
                  <a:pt x="315" y="282"/>
                </a:cubicBezTo>
                <a:cubicBezTo>
                  <a:pt x="323" y="293"/>
                  <a:pt x="319" y="317"/>
                  <a:pt x="305" y="328"/>
                </a:cubicBezTo>
                <a:cubicBezTo>
                  <a:pt x="303" y="330"/>
                  <a:pt x="300" y="330"/>
                  <a:pt x="298" y="330"/>
                </a:cubicBezTo>
                <a:cubicBezTo>
                  <a:pt x="295" y="330"/>
                  <a:pt x="292" y="329"/>
                  <a:pt x="290" y="326"/>
                </a:cubicBezTo>
                <a:cubicBezTo>
                  <a:pt x="286" y="321"/>
                  <a:pt x="287" y="315"/>
                  <a:pt x="292" y="311"/>
                </a:cubicBezTo>
                <a:cubicBezTo>
                  <a:pt x="298" y="307"/>
                  <a:pt x="299" y="296"/>
                  <a:pt x="298" y="293"/>
                </a:cubicBezTo>
                <a:cubicBezTo>
                  <a:pt x="291" y="284"/>
                  <a:pt x="284" y="268"/>
                  <a:pt x="280" y="253"/>
                </a:cubicBezTo>
                <a:cubicBezTo>
                  <a:pt x="274" y="228"/>
                  <a:pt x="277" y="209"/>
                  <a:pt x="288" y="195"/>
                </a:cubicBezTo>
                <a:cubicBezTo>
                  <a:pt x="304" y="175"/>
                  <a:pt x="328" y="176"/>
                  <a:pt x="330" y="176"/>
                </a:cubicBezTo>
                <a:cubicBezTo>
                  <a:pt x="332" y="176"/>
                  <a:pt x="357" y="175"/>
                  <a:pt x="373" y="195"/>
                </a:cubicBezTo>
                <a:cubicBezTo>
                  <a:pt x="384" y="209"/>
                  <a:pt x="386" y="228"/>
                  <a:pt x="380" y="253"/>
                </a:cubicBezTo>
                <a:cubicBezTo>
                  <a:pt x="377" y="268"/>
                  <a:pt x="370" y="284"/>
                  <a:pt x="363" y="293"/>
                </a:cubicBezTo>
                <a:cubicBezTo>
                  <a:pt x="362" y="296"/>
                  <a:pt x="363" y="306"/>
                  <a:pt x="369" y="311"/>
                </a:cubicBezTo>
                <a:cubicBezTo>
                  <a:pt x="372" y="312"/>
                  <a:pt x="378" y="313"/>
                  <a:pt x="383" y="314"/>
                </a:cubicBezTo>
                <a:cubicBezTo>
                  <a:pt x="392" y="315"/>
                  <a:pt x="402" y="317"/>
                  <a:pt x="410" y="322"/>
                </a:cubicBezTo>
                <a:cubicBezTo>
                  <a:pt x="415" y="325"/>
                  <a:pt x="417" y="332"/>
                  <a:pt x="414" y="337"/>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CA" dirty="0"/>
          </a:p>
        </p:txBody>
      </p:sp>
      <p:sp>
        <p:nvSpPr>
          <p:cNvPr id="48" name="Freeform 189"/>
          <p:cNvSpPr>
            <a:spLocks noChangeAspect="1" noEditPoints="1"/>
          </p:cNvSpPr>
          <p:nvPr/>
        </p:nvSpPr>
        <p:spPr bwMode="auto">
          <a:xfrm>
            <a:off x="703576" y="4288495"/>
            <a:ext cx="548640" cy="548638"/>
          </a:xfrm>
          <a:custGeom>
            <a:avLst/>
            <a:gdLst>
              <a:gd name="T0" fmla="*/ 0 w 512"/>
              <a:gd name="T1" fmla="*/ 256 h 512"/>
              <a:gd name="T2" fmla="*/ 512 w 512"/>
              <a:gd name="T3" fmla="*/ 256 h 512"/>
              <a:gd name="T4" fmla="*/ 416 w 512"/>
              <a:gd name="T5" fmla="*/ 330 h 512"/>
              <a:gd name="T6" fmla="*/ 394 w 512"/>
              <a:gd name="T7" fmla="*/ 341 h 512"/>
              <a:gd name="T8" fmla="*/ 384 w 512"/>
              <a:gd name="T9" fmla="*/ 320 h 512"/>
              <a:gd name="T10" fmla="*/ 371 w 512"/>
              <a:gd name="T11" fmla="*/ 334 h 512"/>
              <a:gd name="T12" fmla="*/ 338 w 512"/>
              <a:gd name="T13" fmla="*/ 359 h 512"/>
              <a:gd name="T14" fmla="*/ 318 w 512"/>
              <a:gd name="T15" fmla="*/ 376 h 512"/>
              <a:gd name="T16" fmla="*/ 277 w 512"/>
              <a:gd name="T17" fmla="*/ 370 h 512"/>
              <a:gd name="T18" fmla="*/ 250 w 512"/>
              <a:gd name="T19" fmla="*/ 384 h 512"/>
              <a:gd name="T20" fmla="*/ 217 w 512"/>
              <a:gd name="T21" fmla="*/ 381 h 512"/>
              <a:gd name="T22" fmla="*/ 172 w 512"/>
              <a:gd name="T23" fmla="*/ 368 h 512"/>
              <a:gd name="T24" fmla="*/ 128 w 512"/>
              <a:gd name="T25" fmla="*/ 320 h 512"/>
              <a:gd name="T26" fmla="*/ 117 w 512"/>
              <a:gd name="T27" fmla="*/ 341 h 512"/>
              <a:gd name="T28" fmla="*/ 96 w 512"/>
              <a:gd name="T29" fmla="*/ 330 h 512"/>
              <a:gd name="T30" fmla="*/ 106 w 512"/>
              <a:gd name="T31" fmla="*/ 170 h 512"/>
              <a:gd name="T32" fmla="*/ 106 w 512"/>
              <a:gd name="T33" fmla="*/ 149 h 512"/>
              <a:gd name="T34" fmla="*/ 128 w 512"/>
              <a:gd name="T35" fmla="*/ 160 h 512"/>
              <a:gd name="T36" fmla="*/ 224 w 512"/>
              <a:gd name="T37" fmla="*/ 181 h 512"/>
              <a:gd name="T38" fmla="*/ 261 w 512"/>
              <a:gd name="T39" fmla="*/ 161 h 512"/>
              <a:gd name="T40" fmla="*/ 343 w 512"/>
              <a:gd name="T41" fmla="*/ 181 h 512"/>
              <a:gd name="T42" fmla="*/ 384 w 512"/>
              <a:gd name="T43" fmla="*/ 160 h 512"/>
              <a:gd name="T44" fmla="*/ 405 w 512"/>
              <a:gd name="T45" fmla="*/ 149 h 512"/>
              <a:gd name="T46" fmla="*/ 405 w 512"/>
              <a:gd name="T47" fmla="*/ 170 h 512"/>
              <a:gd name="T48" fmla="*/ 416 w 512"/>
              <a:gd name="T49" fmla="*/ 330 h 512"/>
              <a:gd name="T50" fmla="*/ 350 w 512"/>
              <a:gd name="T51" fmla="*/ 328 h 512"/>
              <a:gd name="T52" fmla="*/ 335 w 512"/>
              <a:gd name="T53" fmla="*/ 337 h 512"/>
              <a:gd name="T54" fmla="*/ 328 w 512"/>
              <a:gd name="T55" fmla="*/ 332 h 512"/>
              <a:gd name="T56" fmla="*/ 294 w 512"/>
              <a:gd name="T57" fmla="*/ 274 h 512"/>
              <a:gd name="T58" fmla="*/ 275 w 512"/>
              <a:gd name="T59" fmla="*/ 284 h 512"/>
              <a:gd name="T60" fmla="*/ 310 w 512"/>
              <a:gd name="T61" fmla="*/ 343 h 512"/>
              <a:gd name="T62" fmla="*/ 290 w 512"/>
              <a:gd name="T63" fmla="*/ 353 h 512"/>
              <a:gd name="T64" fmla="*/ 243 w 512"/>
              <a:gd name="T65" fmla="*/ 296 h 512"/>
              <a:gd name="T66" fmla="*/ 260 w 512"/>
              <a:gd name="T67" fmla="*/ 345 h 512"/>
              <a:gd name="T68" fmla="*/ 256 w 512"/>
              <a:gd name="T69" fmla="*/ 361 h 512"/>
              <a:gd name="T70" fmla="*/ 239 w 512"/>
              <a:gd name="T71" fmla="*/ 357 h 512"/>
              <a:gd name="T72" fmla="*/ 228 w 512"/>
              <a:gd name="T73" fmla="*/ 337 h 512"/>
              <a:gd name="T74" fmla="*/ 220 w 512"/>
              <a:gd name="T75" fmla="*/ 325 h 512"/>
              <a:gd name="T76" fmla="*/ 202 w 512"/>
              <a:gd name="T77" fmla="*/ 337 h 512"/>
              <a:gd name="T78" fmla="*/ 207 w 512"/>
              <a:gd name="T79" fmla="*/ 363 h 512"/>
              <a:gd name="T80" fmla="*/ 158 w 512"/>
              <a:gd name="T81" fmla="*/ 304 h 512"/>
              <a:gd name="T82" fmla="*/ 128 w 512"/>
              <a:gd name="T83" fmla="*/ 298 h 512"/>
              <a:gd name="T84" fmla="*/ 184 w 512"/>
              <a:gd name="T85" fmla="*/ 202 h 512"/>
              <a:gd name="T86" fmla="*/ 160 w 512"/>
              <a:gd name="T87" fmla="*/ 234 h 512"/>
              <a:gd name="T88" fmla="*/ 193 w 512"/>
              <a:gd name="T89" fmla="*/ 266 h 512"/>
              <a:gd name="T90" fmla="*/ 349 w 512"/>
              <a:gd name="T91" fmla="*/ 319 h 512"/>
              <a:gd name="T92" fmla="*/ 384 w 512"/>
              <a:gd name="T93" fmla="*/ 202 h 512"/>
              <a:gd name="T94" fmla="*/ 362 w 512"/>
              <a:gd name="T95" fmla="*/ 298 h 512"/>
              <a:gd name="T96" fmla="*/ 322 w 512"/>
              <a:gd name="T97" fmla="*/ 230 h 512"/>
              <a:gd name="T98" fmla="*/ 190 w 512"/>
              <a:gd name="T99" fmla="*/ 245 h 512"/>
              <a:gd name="T100" fmla="*/ 181 w 512"/>
              <a:gd name="T101" fmla="*/ 234 h 512"/>
              <a:gd name="T102" fmla="*/ 268 w 512"/>
              <a:gd name="T103" fmla="*/ 182 h 512"/>
              <a:gd name="T104" fmla="*/ 341 w 512"/>
              <a:gd name="T105"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330"/>
                </a:moveTo>
                <a:cubicBezTo>
                  <a:pt x="416" y="336"/>
                  <a:pt x="411" y="341"/>
                  <a:pt x="405" y="341"/>
                </a:cubicBezTo>
                <a:cubicBezTo>
                  <a:pt x="394" y="341"/>
                  <a:pt x="394" y="341"/>
                  <a:pt x="394" y="341"/>
                </a:cubicBezTo>
                <a:cubicBezTo>
                  <a:pt x="388" y="341"/>
                  <a:pt x="384" y="336"/>
                  <a:pt x="384" y="330"/>
                </a:cubicBezTo>
                <a:cubicBezTo>
                  <a:pt x="384" y="320"/>
                  <a:pt x="384" y="320"/>
                  <a:pt x="384" y="320"/>
                </a:cubicBezTo>
                <a:cubicBezTo>
                  <a:pt x="371" y="320"/>
                  <a:pt x="371" y="320"/>
                  <a:pt x="371" y="320"/>
                </a:cubicBezTo>
                <a:cubicBezTo>
                  <a:pt x="372" y="324"/>
                  <a:pt x="372" y="329"/>
                  <a:pt x="371" y="334"/>
                </a:cubicBezTo>
                <a:cubicBezTo>
                  <a:pt x="368" y="342"/>
                  <a:pt x="363" y="350"/>
                  <a:pt x="355" y="354"/>
                </a:cubicBezTo>
                <a:cubicBezTo>
                  <a:pt x="350" y="357"/>
                  <a:pt x="344" y="359"/>
                  <a:pt x="338" y="359"/>
                </a:cubicBezTo>
                <a:cubicBezTo>
                  <a:pt x="336" y="359"/>
                  <a:pt x="334" y="358"/>
                  <a:pt x="332" y="358"/>
                </a:cubicBezTo>
                <a:cubicBezTo>
                  <a:pt x="330" y="365"/>
                  <a:pt x="325" y="372"/>
                  <a:pt x="318" y="376"/>
                </a:cubicBezTo>
                <a:cubicBezTo>
                  <a:pt x="313" y="380"/>
                  <a:pt x="307" y="381"/>
                  <a:pt x="301" y="381"/>
                </a:cubicBezTo>
                <a:cubicBezTo>
                  <a:pt x="292" y="381"/>
                  <a:pt x="283" y="377"/>
                  <a:pt x="277" y="370"/>
                </a:cubicBezTo>
                <a:cubicBezTo>
                  <a:pt x="274" y="374"/>
                  <a:pt x="271" y="377"/>
                  <a:pt x="267" y="379"/>
                </a:cubicBezTo>
                <a:cubicBezTo>
                  <a:pt x="261" y="382"/>
                  <a:pt x="256" y="384"/>
                  <a:pt x="250" y="384"/>
                </a:cubicBezTo>
                <a:cubicBezTo>
                  <a:pt x="241" y="384"/>
                  <a:pt x="232" y="380"/>
                  <a:pt x="226" y="374"/>
                </a:cubicBezTo>
                <a:cubicBezTo>
                  <a:pt x="224" y="376"/>
                  <a:pt x="221" y="379"/>
                  <a:pt x="217" y="381"/>
                </a:cubicBezTo>
                <a:cubicBezTo>
                  <a:pt x="212" y="384"/>
                  <a:pt x="207" y="385"/>
                  <a:pt x="202" y="385"/>
                </a:cubicBezTo>
                <a:cubicBezTo>
                  <a:pt x="190" y="385"/>
                  <a:pt x="178" y="379"/>
                  <a:pt x="172" y="368"/>
                </a:cubicBezTo>
                <a:cubicBezTo>
                  <a:pt x="143" y="320"/>
                  <a:pt x="143" y="320"/>
                  <a:pt x="143" y="320"/>
                </a:cubicBezTo>
                <a:cubicBezTo>
                  <a:pt x="128" y="320"/>
                  <a:pt x="128" y="320"/>
                  <a:pt x="128" y="320"/>
                </a:cubicBezTo>
                <a:cubicBezTo>
                  <a:pt x="128" y="330"/>
                  <a:pt x="128" y="330"/>
                  <a:pt x="128" y="330"/>
                </a:cubicBezTo>
                <a:cubicBezTo>
                  <a:pt x="128" y="336"/>
                  <a:pt x="123" y="341"/>
                  <a:pt x="117" y="341"/>
                </a:cubicBezTo>
                <a:cubicBezTo>
                  <a:pt x="106" y="341"/>
                  <a:pt x="106" y="341"/>
                  <a:pt x="106" y="341"/>
                </a:cubicBezTo>
                <a:cubicBezTo>
                  <a:pt x="100" y="341"/>
                  <a:pt x="96" y="336"/>
                  <a:pt x="96" y="330"/>
                </a:cubicBezTo>
                <a:cubicBezTo>
                  <a:pt x="96" y="324"/>
                  <a:pt x="100" y="320"/>
                  <a:pt x="106" y="320"/>
                </a:cubicBezTo>
                <a:cubicBezTo>
                  <a:pt x="106" y="170"/>
                  <a:pt x="106" y="170"/>
                  <a:pt x="106" y="170"/>
                </a:cubicBezTo>
                <a:cubicBezTo>
                  <a:pt x="100" y="170"/>
                  <a:pt x="96" y="166"/>
                  <a:pt x="96" y="160"/>
                </a:cubicBezTo>
                <a:cubicBezTo>
                  <a:pt x="96" y="154"/>
                  <a:pt x="100" y="149"/>
                  <a:pt x="106" y="149"/>
                </a:cubicBezTo>
                <a:cubicBezTo>
                  <a:pt x="117" y="149"/>
                  <a:pt x="117" y="149"/>
                  <a:pt x="117" y="149"/>
                </a:cubicBezTo>
                <a:cubicBezTo>
                  <a:pt x="123" y="149"/>
                  <a:pt x="128" y="154"/>
                  <a:pt x="128" y="160"/>
                </a:cubicBezTo>
                <a:cubicBezTo>
                  <a:pt x="128" y="181"/>
                  <a:pt x="128" y="181"/>
                  <a:pt x="128" y="181"/>
                </a:cubicBezTo>
                <a:cubicBezTo>
                  <a:pt x="224" y="181"/>
                  <a:pt x="224" y="181"/>
                  <a:pt x="224" y="181"/>
                </a:cubicBezTo>
                <a:cubicBezTo>
                  <a:pt x="224" y="181"/>
                  <a:pt x="224" y="181"/>
                  <a:pt x="224" y="181"/>
                </a:cubicBezTo>
                <a:cubicBezTo>
                  <a:pt x="261" y="161"/>
                  <a:pt x="261" y="161"/>
                  <a:pt x="261" y="161"/>
                </a:cubicBezTo>
                <a:cubicBezTo>
                  <a:pt x="264" y="160"/>
                  <a:pt x="267" y="159"/>
                  <a:pt x="269" y="160"/>
                </a:cubicBezTo>
                <a:cubicBezTo>
                  <a:pt x="343" y="181"/>
                  <a:pt x="343" y="181"/>
                  <a:pt x="343" y="181"/>
                </a:cubicBezTo>
                <a:cubicBezTo>
                  <a:pt x="384" y="181"/>
                  <a:pt x="384" y="181"/>
                  <a:pt x="384" y="181"/>
                </a:cubicBezTo>
                <a:cubicBezTo>
                  <a:pt x="384" y="160"/>
                  <a:pt x="384" y="160"/>
                  <a:pt x="384" y="160"/>
                </a:cubicBezTo>
                <a:cubicBezTo>
                  <a:pt x="384" y="154"/>
                  <a:pt x="388" y="149"/>
                  <a:pt x="394" y="149"/>
                </a:cubicBezTo>
                <a:cubicBezTo>
                  <a:pt x="405" y="149"/>
                  <a:pt x="405" y="149"/>
                  <a:pt x="405" y="149"/>
                </a:cubicBezTo>
                <a:cubicBezTo>
                  <a:pt x="411" y="149"/>
                  <a:pt x="416" y="154"/>
                  <a:pt x="416" y="160"/>
                </a:cubicBezTo>
                <a:cubicBezTo>
                  <a:pt x="416" y="166"/>
                  <a:pt x="411" y="170"/>
                  <a:pt x="405" y="170"/>
                </a:cubicBezTo>
                <a:cubicBezTo>
                  <a:pt x="405" y="320"/>
                  <a:pt x="405" y="320"/>
                  <a:pt x="405" y="320"/>
                </a:cubicBezTo>
                <a:cubicBezTo>
                  <a:pt x="411" y="320"/>
                  <a:pt x="416" y="324"/>
                  <a:pt x="416" y="330"/>
                </a:cubicBezTo>
                <a:close/>
                <a:moveTo>
                  <a:pt x="349" y="319"/>
                </a:moveTo>
                <a:cubicBezTo>
                  <a:pt x="350" y="322"/>
                  <a:pt x="351" y="325"/>
                  <a:pt x="350" y="328"/>
                </a:cubicBezTo>
                <a:cubicBezTo>
                  <a:pt x="349" y="332"/>
                  <a:pt x="347" y="334"/>
                  <a:pt x="344" y="336"/>
                </a:cubicBezTo>
                <a:cubicBezTo>
                  <a:pt x="342" y="337"/>
                  <a:pt x="338" y="338"/>
                  <a:pt x="335" y="337"/>
                </a:cubicBezTo>
                <a:cubicBezTo>
                  <a:pt x="332" y="336"/>
                  <a:pt x="330" y="334"/>
                  <a:pt x="328" y="332"/>
                </a:cubicBezTo>
                <a:cubicBezTo>
                  <a:pt x="328" y="332"/>
                  <a:pt x="328" y="332"/>
                  <a:pt x="328" y="332"/>
                </a:cubicBezTo>
                <a:cubicBezTo>
                  <a:pt x="328" y="332"/>
                  <a:pt x="328" y="332"/>
                  <a:pt x="328" y="331"/>
                </a:cubicBezTo>
                <a:cubicBezTo>
                  <a:pt x="294" y="274"/>
                  <a:pt x="294" y="274"/>
                  <a:pt x="294" y="274"/>
                </a:cubicBezTo>
                <a:cubicBezTo>
                  <a:pt x="291" y="268"/>
                  <a:pt x="284" y="267"/>
                  <a:pt x="279" y="270"/>
                </a:cubicBezTo>
                <a:cubicBezTo>
                  <a:pt x="274" y="273"/>
                  <a:pt x="272" y="279"/>
                  <a:pt x="275" y="284"/>
                </a:cubicBezTo>
                <a:cubicBezTo>
                  <a:pt x="310" y="343"/>
                  <a:pt x="310" y="343"/>
                  <a:pt x="310" y="343"/>
                </a:cubicBezTo>
                <a:cubicBezTo>
                  <a:pt x="310" y="343"/>
                  <a:pt x="310" y="343"/>
                  <a:pt x="310" y="343"/>
                </a:cubicBezTo>
                <a:cubicBezTo>
                  <a:pt x="313" y="348"/>
                  <a:pt x="313" y="355"/>
                  <a:pt x="307" y="358"/>
                </a:cubicBezTo>
                <a:cubicBezTo>
                  <a:pt x="301" y="361"/>
                  <a:pt x="294" y="359"/>
                  <a:pt x="290" y="353"/>
                </a:cubicBezTo>
                <a:cubicBezTo>
                  <a:pt x="258" y="300"/>
                  <a:pt x="258" y="300"/>
                  <a:pt x="258" y="300"/>
                </a:cubicBezTo>
                <a:cubicBezTo>
                  <a:pt x="255" y="295"/>
                  <a:pt x="249" y="293"/>
                  <a:pt x="243" y="296"/>
                </a:cubicBezTo>
                <a:cubicBezTo>
                  <a:pt x="238" y="299"/>
                  <a:pt x="237" y="306"/>
                  <a:pt x="240" y="311"/>
                </a:cubicBezTo>
                <a:cubicBezTo>
                  <a:pt x="260" y="345"/>
                  <a:pt x="260" y="345"/>
                  <a:pt x="260" y="345"/>
                </a:cubicBezTo>
                <a:cubicBezTo>
                  <a:pt x="262" y="347"/>
                  <a:pt x="262" y="350"/>
                  <a:pt x="261" y="353"/>
                </a:cubicBezTo>
                <a:cubicBezTo>
                  <a:pt x="261" y="356"/>
                  <a:pt x="259" y="359"/>
                  <a:pt x="256" y="361"/>
                </a:cubicBezTo>
                <a:cubicBezTo>
                  <a:pt x="250" y="364"/>
                  <a:pt x="243" y="362"/>
                  <a:pt x="239" y="357"/>
                </a:cubicBezTo>
                <a:cubicBezTo>
                  <a:pt x="239" y="357"/>
                  <a:pt x="239" y="357"/>
                  <a:pt x="239" y="357"/>
                </a:cubicBezTo>
                <a:cubicBezTo>
                  <a:pt x="228" y="337"/>
                  <a:pt x="228" y="337"/>
                  <a:pt x="228" y="337"/>
                </a:cubicBezTo>
                <a:cubicBezTo>
                  <a:pt x="228" y="337"/>
                  <a:pt x="228" y="337"/>
                  <a:pt x="228" y="337"/>
                </a:cubicBezTo>
                <a:cubicBezTo>
                  <a:pt x="228" y="337"/>
                  <a:pt x="228" y="337"/>
                  <a:pt x="228" y="337"/>
                </a:cubicBezTo>
                <a:cubicBezTo>
                  <a:pt x="220" y="325"/>
                  <a:pt x="220" y="325"/>
                  <a:pt x="220" y="325"/>
                </a:cubicBezTo>
                <a:cubicBezTo>
                  <a:pt x="217" y="320"/>
                  <a:pt x="210" y="319"/>
                  <a:pt x="206" y="322"/>
                </a:cubicBezTo>
                <a:cubicBezTo>
                  <a:pt x="201" y="325"/>
                  <a:pt x="199" y="332"/>
                  <a:pt x="202" y="337"/>
                </a:cubicBezTo>
                <a:cubicBezTo>
                  <a:pt x="210" y="348"/>
                  <a:pt x="210" y="348"/>
                  <a:pt x="210" y="348"/>
                </a:cubicBezTo>
                <a:cubicBezTo>
                  <a:pt x="211" y="350"/>
                  <a:pt x="214" y="358"/>
                  <a:pt x="207" y="363"/>
                </a:cubicBezTo>
                <a:cubicBezTo>
                  <a:pt x="201" y="366"/>
                  <a:pt x="193" y="362"/>
                  <a:pt x="190" y="357"/>
                </a:cubicBezTo>
                <a:cubicBezTo>
                  <a:pt x="158" y="304"/>
                  <a:pt x="158" y="304"/>
                  <a:pt x="158" y="304"/>
                </a:cubicBezTo>
                <a:cubicBezTo>
                  <a:pt x="156" y="300"/>
                  <a:pt x="153" y="298"/>
                  <a:pt x="149" y="298"/>
                </a:cubicBezTo>
                <a:cubicBezTo>
                  <a:pt x="128" y="298"/>
                  <a:pt x="128" y="298"/>
                  <a:pt x="128" y="298"/>
                </a:cubicBezTo>
                <a:cubicBezTo>
                  <a:pt x="128" y="202"/>
                  <a:pt x="128" y="202"/>
                  <a:pt x="128" y="202"/>
                </a:cubicBezTo>
                <a:cubicBezTo>
                  <a:pt x="184" y="202"/>
                  <a:pt x="184" y="202"/>
                  <a:pt x="184" y="202"/>
                </a:cubicBezTo>
                <a:cubicBezTo>
                  <a:pt x="176" y="207"/>
                  <a:pt x="176" y="207"/>
                  <a:pt x="176" y="207"/>
                </a:cubicBezTo>
                <a:cubicBezTo>
                  <a:pt x="166" y="213"/>
                  <a:pt x="160" y="223"/>
                  <a:pt x="160" y="234"/>
                </a:cubicBezTo>
                <a:cubicBezTo>
                  <a:pt x="160" y="244"/>
                  <a:pt x="164" y="254"/>
                  <a:pt x="170" y="260"/>
                </a:cubicBezTo>
                <a:cubicBezTo>
                  <a:pt x="177" y="265"/>
                  <a:pt x="185" y="267"/>
                  <a:pt x="193" y="266"/>
                </a:cubicBezTo>
                <a:cubicBezTo>
                  <a:pt x="307" y="247"/>
                  <a:pt x="307" y="247"/>
                  <a:pt x="307" y="247"/>
                </a:cubicBezTo>
                <a:lnTo>
                  <a:pt x="349" y="319"/>
                </a:lnTo>
                <a:close/>
                <a:moveTo>
                  <a:pt x="341" y="202"/>
                </a:moveTo>
                <a:cubicBezTo>
                  <a:pt x="384" y="202"/>
                  <a:pt x="384" y="202"/>
                  <a:pt x="384" y="202"/>
                </a:cubicBezTo>
                <a:cubicBezTo>
                  <a:pt x="384" y="298"/>
                  <a:pt x="384" y="298"/>
                  <a:pt x="384" y="298"/>
                </a:cubicBezTo>
                <a:cubicBezTo>
                  <a:pt x="362" y="298"/>
                  <a:pt x="362" y="298"/>
                  <a:pt x="362" y="298"/>
                </a:cubicBezTo>
                <a:cubicBezTo>
                  <a:pt x="362" y="298"/>
                  <a:pt x="362" y="299"/>
                  <a:pt x="361" y="299"/>
                </a:cubicBezTo>
                <a:cubicBezTo>
                  <a:pt x="322" y="230"/>
                  <a:pt x="322" y="230"/>
                  <a:pt x="322" y="230"/>
                </a:cubicBezTo>
                <a:cubicBezTo>
                  <a:pt x="320" y="226"/>
                  <a:pt x="316" y="224"/>
                  <a:pt x="311" y="225"/>
                </a:cubicBezTo>
                <a:cubicBezTo>
                  <a:pt x="190" y="245"/>
                  <a:pt x="190" y="245"/>
                  <a:pt x="190" y="245"/>
                </a:cubicBezTo>
                <a:cubicBezTo>
                  <a:pt x="187" y="246"/>
                  <a:pt x="185" y="245"/>
                  <a:pt x="184" y="244"/>
                </a:cubicBezTo>
                <a:cubicBezTo>
                  <a:pt x="182" y="242"/>
                  <a:pt x="181" y="238"/>
                  <a:pt x="181" y="234"/>
                </a:cubicBezTo>
                <a:cubicBezTo>
                  <a:pt x="181" y="229"/>
                  <a:pt x="184" y="227"/>
                  <a:pt x="186" y="226"/>
                </a:cubicBezTo>
                <a:cubicBezTo>
                  <a:pt x="268" y="182"/>
                  <a:pt x="268" y="182"/>
                  <a:pt x="268" y="182"/>
                </a:cubicBezTo>
                <a:cubicBezTo>
                  <a:pt x="338" y="202"/>
                  <a:pt x="338" y="202"/>
                  <a:pt x="338" y="202"/>
                </a:cubicBezTo>
                <a:cubicBezTo>
                  <a:pt x="339" y="202"/>
                  <a:pt x="340" y="202"/>
                  <a:pt x="341" y="202"/>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CA" dirty="0"/>
          </a:p>
        </p:txBody>
      </p:sp>
      <p:grpSp>
        <p:nvGrpSpPr>
          <p:cNvPr id="23" name="Group 531"/>
          <p:cNvGrpSpPr>
            <a:grpSpLocks noChangeAspect="1"/>
          </p:cNvGrpSpPr>
          <p:nvPr/>
        </p:nvGrpSpPr>
        <p:grpSpPr bwMode="auto">
          <a:xfrm>
            <a:off x="706172" y="2456501"/>
            <a:ext cx="548640" cy="548640"/>
            <a:chOff x="3061" y="1953"/>
            <a:chExt cx="340" cy="340"/>
          </a:xfrm>
          <a:solidFill>
            <a:schemeClr val="accent3">
              <a:lumMod val="75000"/>
            </a:schemeClr>
          </a:solidFill>
        </p:grpSpPr>
        <p:sp>
          <p:nvSpPr>
            <p:cNvPr id="24" name="Freeform 532"/>
            <p:cNvSpPr>
              <a:spLocks noEditPoints="1"/>
            </p:cNvSpPr>
            <p:nvPr/>
          </p:nvSpPr>
          <p:spPr bwMode="auto">
            <a:xfrm>
              <a:off x="3061" y="1953"/>
              <a:ext cx="340" cy="340"/>
            </a:xfrm>
            <a:custGeom>
              <a:avLst/>
              <a:gdLst>
                <a:gd name="T0" fmla="*/ 356 w 512"/>
                <a:gd name="T1" fmla="*/ 352 h 512"/>
                <a:gd name="T2" fmla="*/ 366 w 512"/>
                <a:gd name="T3" fmla="*/ 373 h 512"/>
                <a:gd name="T4" fmla="*/ 145 w 512"/>
                <a:gd name="T5" fmla="*/ 373 h 512"/>
                <a:gd name="T6" fmla="*/ 156 w 512"/>
                <a:gd name="T7" fmla="*/ 352 h 512"/>
                <a:gd name="T8" fmla="*/ 356 w 512"/>
                <a:gd name="T9" fmla="*/ 352 h 512"/>
                <a:gd name="T10" fmla="*/ 256 w 512"/>
                <a:gd name="T11" fmla="*/ 118 h 512"/>
                <a:gd name="T12" fmla="*/ 180 w 512"/>
                <a:gd name="T13" fmla="*/ 160 h 512"/>
                <a:gd name="T14" fmla="*/ 331 w 512"/>
                <a:gd name="T15" fmla="*/ 160 h 512"/>
                <a:gd name="T16" fmla="*/ 256 w 512"/>
                <a:gd name="T17" fmla="*/ 118 h 512"/>
                <a:gd name="T18" fmla="*/ 512 w 512"/>
                <a:gd name="T19" fmla="*/ 256 h 512"/>
                <a:gd name="T20" fmla="*/ 256 w 512"/>
                <a:gd name="T21" fmla="*/ 512 h 512"/>
                <a:gd name="T22" fmla="*/ 0 w 512"/>
                <a:gd name="T23" fmla="*/ 256 h 512"/>
                <a:gd name="T24" fmla="*/ 256 w 512"/>
                <a:gd name="T25" fmla="*/ 0 h 512"/>
                <a:gd name="T26" fmla="*/ 512 w 512"/>
                <a:gd name="T27" fmla="*/ 256 h 512"/>
                <a:gd name="T28" fmla="*/ 128 w 512"/>
                <a:gd name="T29" fmla="*/ 173 h 512"/>
                <a:gd name="T30" fmla="*/ 138 w 512"/>
                <a:gd name="T31" fmla="*/ 181 h 512"/>
                <a:gd name="T32" fmla="*/ 373 w 512"/>
                <a:gd name="T33" fmla="*/ 181 h 512"/>
                <a:gd name="T34" fmla="*/ 383 w 512"/>
                <a:gd name="T35" fmla="*/ 173 h 512"/>
                <a:gd name="T36" fmla="*/ 378 w 512"/>
                <a:gd name="T37" fmla="*/ 161 h 512"/>
                <a:gd name="T38" fmla="*/ 261 w 512"/>
                <a:gd name="T39" fmla="*/ 97 h 512"/>
                <a:gd name="T40" fmla="*/ 251 w 512"/>
                <a:gd name="T41" fmla="*/ 97 h 512"/>
                <a:gd name="T42" fmla="*/ 133 w 512"/>
                <a:gd name="T43" fmla="*/ 161 h 512"/>
                <a:gd name="T44" fmla="*/ 128 w 512"/>
                <a:gd name="T45" fmla="*/ 173 h 512"/>
                <a:gd name="T46" fmla="*/ 352 w 512"/>
                <a:gd name="T47" fmla="*/ 202 h 512"/>
                <a:gd name="T48" fmla="*/ 341 w 512"/>
                <a:gd name="T49" fmla="*/ 213 h 512"/>
                <a:gd name="T50" fmla="*/ 341 w 512"/>
                <a:gd name="T51" fmla="*/ 298 h 512"/>
                <a:gd name="T52" fmla="*/ 352 w 512"/>
                <a:gd name="T53" fmla="*/ 309 h 512"/>
                <a:gd name="T54" fmla="*/ 362 w 512"/>
                <a:gd name="T55" fmla="*/ 298 h 512"/>
                <a:gd name="T56" fmla="*/ 362 w 512"/>
                <a:gd name="T57" fmla="*/ 213 h 512"/>
                <a:gd name="T58" fmla="*/ 352 w 512"/>
                <a:gd name="T59" fmla="*/ 202 h 512"/>
                <a:gd name="T60" fmla="*/ 288 w 512"/>
                <a:gd name="T61" fmla="*/ 202 h 512"/>
                <a:gd name="T62" fmla="*/ 277 w 512"/>
                <a:gd name="T63" fmla="*/ 213 h 512"/>
                <a:gd name="T64" fmla="*/ 277 w 512"/>
                <a:gd name="T65" fmla="*/ 298 h 512"/>
                <a:gd name="T66" fmla="*/ 288 w 512"/>
                <a:gd name="T67" fmla="*/ 309 h 512"/>
                <a:gd name="T68" fmla="*/ 298 w 512"/>
                <a:gd name="T69" fmla="*/ 298 h 512"/>
                <a:gd name="T70" fmla="*/ 298 w 512"/>
                <a:gd name="T71" fmla="*/ 213 h 512"/>
                <a:gd name="T72" fmla="*/ 288 w 512"/>
                <a:gd name="T73" fmla="*/ 202 h 512"/>
                <a:gd name="T74" fmla="*/ 224 w 512"/>
                <a:gd name="T75" fmla="*/ 202 h 512"/>
                <a:gd name="T76" fmla="*/ 213 w 512"/>
                <a:gd name="T77" fmla="*/ 213 h 512"/>
                <a:gd name="T78" fmla="*/ 213 w 512"/>
                <a:gd name="T79" fmla="*/ 298 h 512"/>
                <a:gd name="T80" fmla="*/ 224 w 512"/>
                <a:gd name="T81" fmla="*/ 309 h 512"/>
                <a:gd name="T82" fmla="*/ 234 w 512"/>
                <a:gd name="T83" fmla="*/ 298 h 512"/>
                <a:gd name="T84" fmla="*/ 234 w 512"/>
                <a:gd name="T85" fmla="*/ 213 h 512"/>
                <a:gd name="T86" fmla="*/ 224 w 512"/>
                <a:gd name="T87" fmla="*/ 202 h 512"/>
                <a:gd name="T88" fmla="*/ 160 w 512"/>
                <a:gd name="T89" fmla="*/ 202 h 512"/>
                <a:gd name="T90" fmla="*/ 149 w 512"/>
                <a:gd name="T91" fmla="*/ 213 h 512"/>
                <a:gd name="T92" fmla="*/ 149 w 512"/>
                <a:gd name="T93" fmla="*/ 298 h 512"/>
                <a:gd name="T94" fmla="*/ 160 w 512"/>
                <a:gd name="T95" fmla="*/ 309 h 512"/>
                <a:gd name="T96" fmla="*/ 170 w 512"/>
                <a:gd name="T97" fmla="*/ 298 h 512"/>
                <a:gd name="T98" fmla="*/ 170 w 512"/>
                <a:gd name="T99" fmla="*/ 213 h 512"/>
                <a:gd name="T100" fmla="*/ 160 w 512"/>
                <a:gd name="T101" fmla="*/ 202 h 512"/>
                <a:gd name="T102" fmla="*/ 393 w 512"/>
                <a:gd name="T103" fmla="*/ 379 h 512"/>
                <a:gd name="T104" fmla="*/ 372 w 512"/>
                <a:gd name="T105" fmla="*/ 336 h 512"/>
                <a:gd name="T106" fmla="*/ 362 w 512"/>
                <a:gd name="T107" fmla="*/ 330 h 512"/>
                <a:gd name="T108" fmla="*/ 149 w 512"/>
                <a:gd name="T109" fmla="*/ 330 h 512"/>
                <a:gd name="T110" fmla="*/ 139 w 512"/>
                <a:gd name="T111" fmla="*/ 336 h 512"/>
                <a:gd name="T112" fmla="*/ 118 w 512"/>
                <a:gd name="T113" fmla="*/ 379 h 512"/>
                <a:gd name="T114" fmla="*/ 119 w 512"/>
                <a:gd name="T115" fmla="*/ 389 h 512"/>
                <a:gd name="T116" fmla="*/ 128 w 512"/>
                <a:gd name="T117" fmla="*/ 394 h 512"/>
                <a:gd name="T118" fmla="*/ 384 w 512"/>
                <a:gd name="T119" fmla="*/ 394 h 512"/>
                <a:gd name="T120" fmla="*/ 393 w 512"/>
                <a:gd name="T121" fmla="*/ 389 h 512"/>
                <a:gd name="T122" fmla="*/ 393 w 512"/>
                <a:gd name="T123" fmla="*/ 37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2" h="512">
                  <a:moveTo>
                    <a:pt x="356" y="352"/>
                  </a:moveTo>
                  <a:cubicBezTo>
                    <a:pt x="366" y="373"/>
                    <a:pt x="366" y="373"/>
                    <a:pt x="366" y="373"/>
                  </a:cubicBezTo>
                  <a:cubicBezTo>
                    <a:pt x="145" y="373"/>
                    <a:pt x="145" y="373"/>
                    <a:pt x="145" y="373"/>
                  </a:cubicBezTo>
                  <a:cubicBezTo>
                    <a:pt x="156" y="352"/>
                    <a:pt x="156" y="352"/>
                    <a:pt x="156" y="352"/>
                  </a:cubicBezTo>
                  <a:lnTo>
                    <a:pt x="356" y="352"/>
                  </a:lnTo>
                  <a:close/>
                  <a:moveTo>
                    <a:pt x="256" y="118"/>
                  </a:moveTo>
                  <a:cubicBezTo>
                    <a:pt x="180" y="160"/>
                    <a:pt x="180" y="160"/>
                    <a:pt x="180" y="160"/>
                  </a:cubicBezTo>
                  <a:cubicBezTo>
                    <a:pt x="331" y="160"/>
                    <a:pt x="331" y="160"/>
                    <a:pt x="331" y="160"/>
                  </a:cubicBezTo>
                  <a:lnTo>
                    <a:pt x="256" y="118"/>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28" y="173"/>
                  </a:moveTo>
                  <a:cubicBezTo>
                    <a:pt x="129" y="178"/>
                    <a:pt x="133" y="181"/>
                    <a:pt x="138" y="181"/>
                  </a:cubicBezTo>
                  <a:cubicBezTo>
                    <a:pt x="373" y="181"/>
                    <a:pt x="373" y="181"/>
                    <a:pt x="373" y="181"/>
                  </a:cubicBezTo>
                  <a:cubicBezTo>
                    <a:pt x="378" y="181"/>
                    <a:pt x="382" y="178"/>
                    <a:pt x="383" y="173"/>
                  </a:cubicBezTo>
                  <a:cubicBezTo>
                    <a:pt x="385" y="168"/>
                    <a:pt x="382" y="163"/>
                    <a:pt x="378" y="161"/>
                  </a:cubicBezTo>
                  <a:cubicBezTo>
                    <a:pt x="261" y="97"/>
                    <a:pt x="261" y="97"/>
                    <a:pt x="261" y="97"/>
                  </a:cubicBezTo>
                  <a:cubicBezTo>
                    <a:pt x="258" y="95"/>
                    <a:pt x="254" y="95"/>
                    <a:pt x="251" y="97"/>
                  </a:cubicBezTo>
                  <a:cubicBezTo>
                    <a:pt x="133" y="161"/>
                    <a:pt x="133" y="161"/>
                    <a:pt x="133" y="161"/>
                  </a:cubicBezTo>
                  <a:cubicBezTo>
                    <a:pt x="129" y="163"/>
                    <a:pt x="127" y="168"/>
                    <a:pt x="128" y="173"/>
                  </a:cubicBezTo>
                  <a:close/>
                  <a:moveTo>
                    <a:pt x="352" y="202"/>
                  </a:moveTo>
                  <a:cubicBezTo>
                    <a:pt x="346" y="202"/>
                    <a:pt x="341" y="207"/>
                    <a:pt x="341" y="213"/>
                  </a:cubicBezTo>
                  <a:cubicBezTo>
                    <a:pt x="341" y="298"/>
                    <a:pt x="341" y="298"/>
                    <a:pt x="341" y="298"/>
                  </a:cubicBezTo>
                  <a:cubicBezTo>
                    <a:pt x="341" y="304"/>
                    <a:pt x="346" y="309"/>
                    <a:pt x="352" y="309"/>
                  </a:cubicBezTo>
                  <a:cubicBezTo>
                    <a:pt x="358" y="309"/>
                    <a:pt x="362" y="304"/>
                    <a:pt x="362" y="298"/>
                  </a:cubicBezTo>
                  <a:cubicBezTo>
                    <a:pt x="362" y="213"/>
                    <a:pt x="362" y="213"/>
                    <a:pt x="362" y="213"/>
                  </a:cubicBezTo>
                  <a:cubicBezTo>
                    <a:pt x="362" y="207"/>
                    <a:pt x="358" y="202"/>
                    <a:pt x="352" y="202"/>
                  </a:cubicBezTo>
                  <a:close/>
                  <a:moveTo>
                    <a:pt x="288" y="202"/>
                  </a:moveTo>
                  <a:cubicBezTo>
                    <a:pt x="282" y="202"/>
                    <a:pt x="277" y="207"/>
                    <a:pt x="277" y="213"/>
                  </a:cubicBezTo>
                  <a:cubicBezTo>
                    <a:pt x="277" y="298"/>
                    <a:pt x="277" y="298"/>
                    <a:pt x="277" y="298"/>
                  </a:cubicBezTo>
                  <a:cubicBezTo>
                    <a:pt x="277" y="304"/>
                    <a:pt x="282" y="309"/>
                    <a:pt x="288" y="309"/>
                  </a:cubicBezTo>
                  <a:cubicBezTo>
                    <a:pt x="294" y="309"/>
                    <a:pt x="298" y="304"/>
                    <a:pt x="298" y="298"/>
                  </a:cubicBezTo>
                  <a:cubicBezTo>
                    <a:pt x="298" y="213"/>
                    <a:pt x="298" y="213"/>
                    <a:pt x="298" y="213"/>
                  </a:cubicBezTo>
                  <a:cubicBezTo>
                    <a:pt x="298" y="207"/>
                    <a:pt x="294" y="202"/>
                    <a:pt x="288" y="202"/>
                  </a:cubicBezTo>
                  <a:close/>
                  <a:moveTo>
                    <a:pt x="224" y="202"/>
                  </a:moveTo>
                  <a:cubicBezTo>
                    <a:pt x="218" y="202"/>
                    <a:pt x="213" y="207"/>
                    <a:pt x="213" y="213"/>
                  </a:cubicBezTo>
                  <a:cubicBezTo>
                    <a:pt x="213" y="298"/>
                    <a:pt x="213" y="298"/>
                    <a:pt x="213" y="298"/>
                  </a:cubicBezTo>
                  <a:cubicBezTo>
                    <a:pt x="213" y="304"/>
                    <a:pt x="218" y="309"/>
                    <a:pt x="224" y="309"/>
                  </a:cubicBezTo>
                  <a:cubicBezTo>
                    <a:pt x="230" y="309"/>
                    <a:pt x="234" y="304"/>
                    <a:pt x="234" y="298"/>
                  </a:cubicBezTo>
                  <a:cubicBezTo>
                    <a:pt x="234" y="213"/>
                    <a:pt x="234" y="213"/>
                    <a:pt x="234" y="213"/>
                  </a:cubicBezTo>
                  <a:cubicBezTo>
                    <a:pt x="234" y="207"/>
                    <a:pt x="230" y="202"/>
                    <a:pt x="224" y="202"/>
                  </a:cubicBezTo>
                  <a:close/>
                  <a:moveTo>
                    <a:pt x="160" y="202"/>
                  </a:moveTo>
                  <a:cubicBezTo>
                    <a:pt x="154" y="202"/>
                    <a:pt x="149" y="207"/>
                    <a:pt x="149" y="213"/>
                  </a:cubicBezTo>
                  <a:cubicBezTo>
                    <a:pt x="149" y="298"/>
                    <a:pt x="149" y="298"/>
                    <a:pt x="149" y="298"/>
                  </a:cubicBezTo>
                  <a:cubicBezTo>
                    <a:pt x="149" y="304"/>
                    <a:pt x="154" y="309"/>
                    <a:pt x="160" y="309"/>
                  </a:cubicBezTo>
                  <a:cubicBezTo>
                    <a:pt x="166" y="309"/>
                    <a:pt x="170" y="304"/>
                    <a:pt x="170" y="298"/>
                  </a:cubicBezTo>
                  <a:cubicBezTo>
                    <a:pt x="170" y="213"/>
                    <a:pt x="170" y="213"/>
                    <a:pt x="170" y="213"/>
                  </a:cubicBezTo>
                  <a:cubicBezTo>
                    <a:pt x="170" y="207"/>
                    <a:pt x="166" y="202"/>
                    <a:pt x="160" y="202"/>
                  </a:cubicBezTo>
                  <a:close/>
                  <a:moveTo>
                    <a:pt x="393" y="379"/>
                  </a:moveTo>
                  <a:cubicBezTo>
                    <a:pt x="372" y="336"/>
                    <a:pt x="372" y="336"/>
                    <a:pt x="372" y="336"/>
                  </a:cubicBezTo>
                  <a:cubicBezTo>
                    <a:pt x="370" y="333"/>
                    <a:pt x="366" y="330"/>
                    <a:pt x="362" y="330"/>
                  </a:cubicBezTo>
                  <a:cubicBezTo>
                    <a:pt x="149" y="330"/>
                    <a:pt x="149" y="330"/>
                    <a:pt x="149" y="330"/>
                  </a:cubicBezTo>
                  <a:cubicBezTo>
                    <a:pt x="145" y="330"/>
                    <a:pt x="141" y="333"/>
                    <a:pt x="139" y="336"/>
                  </a:cubicBezTo>
                  <a:cubicBezTo>
                    <a:pt x="118" y="379"/>
                    <a:pt x="118" y="379"/>
                    <a:pt x="118" y="379"/>
                  </a:cubicBezTo>
                  <a:cubicBezTo>
                    <a:pt x="116" y="382"/>
                    <a:pt x="117" y="386"/>
                    <a:pt x="119" y="389"/>
                  </a:cubicBezTo>
                  <a:cubicBezTo>
                    <a:pt x="121" y="392"/>
                    <a:pt x="124" y="394"/>
                    <a:pt x="128" y="394"/>
                  </a:cubicBezTo>
                  <a:cubicBezTo>
                    <a:pt x="384" y="394"/>
                    <a:pt x="384" y="394"/>
                    <a:pt x="384" y="394"/>
                  </a:cubicBezTo>
                  <a:cubicBezTo>
                    <a:pt x="387" y="394"/>
                    <a:pt x="391" y="392"/>
                    <a:pt x="393" y="389"/>
                  </a:cubicBezTo>
                  <a:cubicBezTo>
                    <a:pt x="395" y="386"/>
                    <a:pt x="395" y="382"/>
                    <a:pt x="393" y="37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5" name="Freeform 533"/>
            <p:cNvSpPr>
              <a:spLocks noEditPoints="1"/>
            </p:cNvSpPr>
            <p:nvPr/>
          </p:nvSpPr>
          <p:spPr bwMode="auto">
            <a:xfrm>
              <a:off x="3061" y="1953"/>
              <a:ext cx="340" cy="340"/>
            </a:xfrm>
            <a:custGeom>
              <a:avLst/>
              <a:gdLst>
                <a:gd name="T0" fmla="*/ 356 w 512"/>
                <a:gd name="T1" fmla="*/ 352 h 512"/>
                <a:gd name="T2" fmla="*/ 366 w 512"/>
                <a:gd name="T3" fmla="*/ 373 h 512"/>
                <a:gd name="T4" fmla="*/ 145 w 512"/>
                <a:gd name="T5" fmla="*/ 373 h 512"/>
                <a:gd name="T6" fmla="*/ 156 w 512"/>
                <a:gd name="T7" fmla="*/ 352 h 512"/>
                <a:gd name="T8" fmla="*/ 356 w 512"/>
                <a:gd name="T9" fmla="*/ 352 h 512"/>
                <a:gd name="T10" fmla="*/ 256 w 512"/>
                <a:gd name="T11" fmla="*/ 118 h 512"/>
                <a:gd name="T12" fmla="*/ 180 w 512"/>
                <a:gd name="T13" fmla="*/ 160 h 512"/>
                <a:gd name="T14" fmla="*/ 331 w 512"/>
                <a:gd name="T15" fmla="*/ 160 h 512"/>
                <a:gd name="T16" fmla="*/ 256 w 512"/>
                <a:gd name="T17" fmla="*/ 118 h 512"/>
                <a:gd name="T18" fmla="*/ 512 w 512"/>
                <a:gd name="T19" fmla="*/ 256 h 512"/>
                <a:gd name="T20" fmla="*/ 256 w 512"/>
                <a:gd name="T21" fmla="*/ 512 h 512"/>
                <a:gd name="T22" fmla="*/ 0 w 512"/>
                <a:gd name="T23" fmla="*/ 256 h 512"/>
                <a:gd name="T24" fmla="*/ 256 w 512"/>
                <a:gd name="T25" fmla="*/ 0 h 512"/>
                <a:gd name="T26" fmla="*/ 512 w 512"/>
                <a:gd name="T27" fmla="*/ 256 h 512"/>
                <a:gd name="T28" fmla="*/ 128 w 512"/>
                <a:gd name="T29" fmla="*/ 173 h 512"/>
                <a:gd name="T30" fmla="*/ 138 w 512"/>
                <a:gd name="T31" fmla="*/ 181 h 512"/>
                <a:gd name="T32" fmla="*/ 373 w 512"/>
                <a:gd name="T33" fmla="*/ 181 h 512"/>
                <a:gd name="T34" fmla="*/ 383 w 512"/>
                <a:gd name="T35" fmla="*/ 173 h 512"/>
                <a:gd name="T36" fmla="*/ 378 w 512"/>
                <a:gd name="T37" fmla="*/ 161 h 512"/>
                <a:gd name="T38" fmla="*/ 261 w 512"/>
                <a:gd name="T39" fmla="*/ 97 h 512"/>
                <a:gd name="T40" fmla="*/ 251 w 512"/>
                <a:gd name="T41" fmla="*/ 97 h 512"/>
                <a:gd name="T42" fmla="*/ 133 w 512"/>
                <a:gd name="T43" fmla="*/ 161 h 512"/>
                <a:gd name="T44" fmla="*/ 128 w 512"/>
                <a:gd name="T45" fmla="*/ 173 h 512"/>
                <a:gd name="T46" fmla="*/ 352 w 512"/>
                <a:gd name="T47" fmla="*/ 202 h 512"/>
                <a:gd name="T48" fmla="*/ 341 w 512"/>
                <a:gd name="T49" fmla="*/ 213 h 512"/>
                <a:gd name="T50" fmla="*/ 341 w 512"/>
                <a:gd name="T51" fmla="*/ 298 h 512"/>
                <a:gd name="T52" fmla="*/ 352 w 512"/>
                <a:gd name="T53" fmla="*/ 309 h 512"/>
                <a:gd name="T54" fmla="*/ 362 w 512"/>
                <a:gd name="T55" fmla="*/ 298 h 512"/>
                <a:gd name="T56" fmla="*/ 362 w 512"/>
                <a:gd name="T57" fmla="*/ 213 h 512"/>
                <a:gd name="T58" fmla="*/ 352 w 512"/>
                <a:gd name="T59" fmla="*/ 202 h 512"/>
                <a:gd name="T60" fmla="*/ 288 w 512"/>
                <a:gd name="T61" fmla="*/ 202 h 512"/>
                <a:gd name="T62" fmla="*/ 277 w 512"/>
                <a:gd name="T63" fmla="*/ 213 h 512"/>
                <a:gd name="T64" fmla="*/ 277 w 512"/>
                <a:gd name="T65" fmla="*/ 298 h 512"/>
                <a:gd name="T66" fmla="*/ 288 w 512"/>
                <a:gd name="T67" fmla="*/ 309 h 512"/>
                <a:gd name="T68" fmla="*/ 298 w 512"/>
                <a:gd name="T69" fmla="*/ 298 h 512"/>
                <a:gd name="T70" fmla="*/ 298 w 512"/>
                <a:gd name="T71" fmla="*/ 213 h 512"/>
                <a:gd name="T72" fmla="*/ 288 w 512"/>
                <a:gd name="T73" fmla="*/ 202 h 512"/>
                <a:gd name="T74" fmla="*/ 224 w 512"/>
                <a:gd name="T75" fmla="*/ 202 h 512"/>
                <a:gd name="T76" fmla="*/ 213 w 512"/>
                <a:gd name="T77" fmla="*/ 213 h 512"/>
                <a:gd name="T78" fmla="*/ 213 w 512"/>
                <a:gd name="T79" fmla="*/ 298 h 512"/>
                <a:gd name="T80" fmla="*/ 224 w 512"/>
                <a:gd name="T81" fmla="*/ 309 h 512"/>
                <a:gd name="T82" fmla="*/ 234 w 512"/>
                <a:gd name="T83" fmla="*/ 298 h 512"/>
                <a:gd name="T84" fmla="*/ 234 w 512"/>
                <a:gd name="T85" fmla="*/ 213 h 512"/>
                <a:gd name="T86" fmla="*/ 224 w 512"/>
                <a:gd name="T87" fmla="*/ 202 h 512"/>
                <a:gd name="T88" fmla="*/ 160 w 512"/>
                <a:gd name="T89" fmla="*/ 202 h 512"/>
                <a:gd name="T90" fmla="*/ 149 w 512"/>
                <a:gd name="T91" fmla="*/ 213 h 512"/>
                <a:gd name="T92" fmla="*/ 149 w 512"/>
                <a:gd name="T93" fmla="*/ 298 h 512"/>
                <a:gd name="T94" fmla="*/ 160 w 512"/>
                <a:gd name="T95" fmla="*/ 309 h 512"/>
                <a:gd name="T96" fmla="*/ 170 w 512"/>
                <a:gd name="T97" fmla="*/ 298 h 512"/>
                <a:gd name="T98" fmla="*/ 170 w 512"/>
                <a:gd name="T99" fmla="*/ 213 h 512"/>
                <a:gd name="T100" fmla="*/ 160 w 512"/>
                <a:gd name="T101" fmla="*/ 202 h 512"/>
                <a:gd name="T102" fmla="*/ 393 w 512"/>
                <a:gd name="T103" fmla="*/ 379 h 512"/>
                <a:gd name="T104" fmla="*/ 372 w 512"/>
                <a:gd name="T105" fmla="*/ 336 h 512"/>
                <a:gd name="T106" fmla="*/ 362 w 512"/>
                <a:gd name="T107" fmla="*/ 330 h 512"/>
                <a:gd name="T108" fmla="*/ 149 w 512"/>
                <a:gd name="T109" fmla="*/ 330 h 512"/>
                <a:gd name="T110" fmla="*/ 139 w 512"/>
                <a:gd name="T111" fmla="*/ 336 h 512"/>
                <a:gd name="T112" fmla="*/ 118 w 512"/>
                <a:gd name="T113" fmla="*/ 379 h 512"/>
                <a:gd name="T114" fmla="*/ 119 w 512"/>
                <a:gd name="T115" fmla="*/ 389 h 512"/>
                <a:gd name="T116" fmla="*/ 128 w 512"/>
                <a:gd name="T117" fmla="*/ 394 h 512"/>
                <a:gd name="T118" fmla="*/ 384 w 512"/>
                <a:gd name="T119" fmla="*/ 394 h 512"/>
                <a:gd name="T120" fmla="*/ 393 w 512"/>
                <a:gd name="T121" fmla="*/ 389 h 512"/>
                <a:gd name="T122" fmla="*/ 393 w 512"/>
                <a:gd name="T123" fmla="*/ 37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2" h="512">
                  <a:moveTo>
                    <a:pt x="356" y="352"/>
                  </a:moveTo>
                  <a:cubicBezTo>
                    <a:pt x="366" y="373"/>
                    <a:pt x="366" y="373"/>
                    <a:pt x="366" y="373"/>
                  </a:cubicBezTo>
                  <a:cubicBezTo>
                    <a:pt x="145" y="373"/>
                    <a:pt x="145" y="373"/>
                    <a:pt x="145" y="373"/>
                  </a:cubicBezTo>
                  <a:cubicBezTo>
                    <a:pt x="156" y="352"/>
                    <a:pt x="156" y="352"/>
                    <a:pt x="156" y="352"/>
                  </a:cubicBezTo>
                  <a:lnTo>
                    <a:pt x="356" y="352"/>
                  </a:lnTo>
                  <a:close/>
                  <a:moveTo>
                    <a:pt x="256" y="118"/>
                  </a:moveTo>
                  <a:cubicBezTo>
                    <a:pt x="180" y="160"/>
                    <a:pt x="180" y="160"/>
                    <a:pt x="180" y="160"/>
                  </a:cubicBezTo>
                  <a:cubicBezTo>
                    <a:pt x="331" y="160"/>
                    <a:pt x="331" y="160"/>
                    <a:pt x="331" y="160"/>
                  </a:cubicBezTo>
                  <a:lnTo>
                    <a:pt x="256" y="118"/>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28" y="173"/>
                  </a:moveTo>
                  <a:cubicBezTo>
                    <a:pt x="129" y="178"/>
                    <a:pt x="133" y="181"/>
                    <a:pt x="138" y="181"/>
                  </a:cubicBezTo>
                  <a:cubicBezTo>
                    <a:pt x="373" y="181"/>
                    <a:pt x="373" y="181"/>
                    <a:pt x="373" y="181"/>
                  </a:cubicBezTo>
                  <a:cubicBezTo>
                    <a:pt x="378" y="181"/>
                    <a:pt x="382" y="178"/>
                    <a:pt x="383" y="173"/>
                  </a:cubicBezTo>
                  <a:cubicBezTo>
                    <a:pt x="385" y="168"/>
                    <a:pt x="382" y="163"/>
                    <a:pt x="378" y="161"/>
                  </a:cubicBezTo>
                  <a:cubicBezTo>
                    <a:pt x="261" y="97"/>
                    <a:pt x="261" y="97"/>
                    <a:pt x="261" y="97"/>
                  </a:cubicBezTo>
                  <a:cubicBezTo>
                    <a:pt x="258" y="95"/>
                    <a:pt x="254" y="95"/>
                    <a:pt x="251" y="97"/>
                  </a:cubicBezTo>
                  <a:cubicBezTo>
                    <a:pt x="133" y="161"/>
                    <a:pt x="133" y="161"/>
                    <a:pt x="133" y="161"/>
                  </a:cubicBezTo>
                  <a:cubicBezTo>
                    <a:pt x="129" y="163"/>
                    <a:pt x="127" y="168"/>
                    <a:pt x="128" y="173"/>
                  </a:cubicBezTo>
                  <a:close/>
                  <a:moveTo>
                    <a:pt x="352" y="202"/>
                  </a:moveTo>
                  <a:cubicBezTo>
                    <a:pt x="346" y="202"/>
                    <a:pt x="341" y="207"/>
                    <a:pt x="341" y="213"/>
                  </a:cubicBezTo>
                  <a:cubicBezTo>
                    <a:pt x="341" y="298"/>
                    <a:pt x="341" y="298"/>
                    <a:pt x="341" y="298"/>
                  </a:cubicBezTo>
                  <a:cubicBezTo>
                    <a:pt x="341" y="304"/>
                    <a:pt x="346" y="309"/>
                    <a:pt x="352" y="309"/>
                  </a:cubicBezTo>
                  <a:cubicBezTo>
                    <a:pt x="358" y="309"/>
                    <a:pt x="362" y="304"/>
                    <a:pt x="362" y="298"/>
                  </a:cubicBezTo>
                  <a:cubicBezTo>
                    <a:pt x="362" y="213"/>
                    <a:pt x="362" y="213"/>
                    <a:pt x="362" y="213"/>
                  </a:cubicBezTo>
                  <a:cubicBezTo>
                    <a:pt x="362" y="207"/>
                    <a:pt x="358" y="202"/>
                    <a:pt x="352" y="202"/>
                  </a:cubicBezTo>
                  <a:close/>
                  <a:moveTo>
                    <a:pt x="288" y="202"/>
                  </a:moveTo>
                  <a:cubicBezTo>
                    <a:pt x="282" y="202"/>
                    <a:pt x="277" y="207"/>
                    <a:pt x="277" y="213"/>
                  </a:cubicBezTo>
                  <a:cubicBezTo>
                    <a:pt x="277" y="298"/>
                    <a:pt x="277" y="298"/>
                    <a:pt x="277" y="298"/>
                  </a:cubicBezTo>
                  <a:cubicBezTo>
                    <a:pt x="277" y="304"/>
                    <a:pt x="282" y="309"/>
                    <a:pt x="288" y="309"/>
                  </a:cubicBezTo>
                  <a:cubicBezTo>
                    <a:pt x="294" y="309"/>
                    <a:pt x="298" y="304"/>
                    <a:pt x="298" y="298"/>
                  </a:cubicBezTo>
                  <a:cubicBezTo>
                    <a:pt x="298" y="213"/>
                    <a:pt x="298" y="213"/>
                    <a:pt x="298" y="213"/>
                  </a:cubicBezTo>
                  <a:cubicBezTo>
                    <a:pt x="298" y="207"/>
                    <a:pt x="294" y="202"/>
                    <a:pt x="288" y="202"/>
                  </a:cubicBezTo>
                  <a:close/>
                  <a:moveTo>
                    <a:pt x="224" y="202"/>
                  </a:moveTo>
                  <a:cubicBezTo>
                    <a:pt x="218" y="202"/>
                    <a:pt x="213" y="207"/>
                    <a:pt x="213" y="213"/>
                  </a:cubicBezTo>
                  <a:cubicBezTo>
                    <a:pt x="213" y="298"/>
                    <a:pt x="213" y="298"/>
                    <a:pt x="213" y="298"/>
                  </a:cubicBezTo>
                  <a:cubicBezTo>
                    <a:pt x="213" y="304"/>
                    <a:pt x="218" y="309"/>
                    <a:pt x="224" y="309"/>
                  </a:cubicBezTo>
                  <a:cubicBezTo>
                    <a:pt x="230" y="309"/>
                    <a:pt x="234" y="304"/>
                    <a:pt x="234" y="298"/>
                  </a:cubicBezTo>
                  <a:cubicBezTo>
                    <a:pt x="234" y="213"/>
                    <a:pt x="234" y="213"/>
                    <a:pt x="234" y="213"/>
                  </a:cubicBezTo>
                  <a:cubicBezTo>
                    <a:pt x="234" y="207"/>
                    <a:pt x="230" y="202"/>
                    <a:pt x="224" y="202"/>
                  </a:cubicBezTo>
                  <a:close/>
                  <a:moveTo>
                    <a:pt x="160" y="202"/>
                  </a:moveTo>
                  <a:cubicBezTo>
                    <a:pt x="154" y="202"/>
                    <a:pt x="149" y="207"/>
                    <a:pt x="149" y="213"/>
                  </a:cubicBezTo>
                  <a:cubicBezTo>
                    <a:pt x="149" y="298"/>
                    <a:pt x="149" y="298"/>
                    <a:pt x="149" y="298"/>
                  </a:cubicBezTo>
                  <a:cubicBezTo>
                    <a:pt x="149" y="304"/>
                    <a:pt x="154" y="309"/>
                    <a:pt x="160" y="309"/>
                  </a:cubicBezTo>
                  <a:cubicBezTo>
                    <a:pt x="166" y="309"/>
                    <a:pt x="170" y="304"/>
                    <a:pt x="170" y="298"/>
                  </a:cubicBezTo>
                  <a:cubicBezTo>
                    <a:pt x="170" y="213"/>
                    <a:pt x="170" y="213"/>
                    <a:pt x="170" y="213"/>
                  </a:cubicBezTo>
                  <a:cubicBezTo>
                    <a:pt x="170" y="207"/>
                    <a:pt x="166" y="202"/>
                    <a:pt x="160" y="202"/>
                  </a:cubicBezTo>
                  <a:close/>
                  <a:moveTo>
                    <a:pt x="393" y="379"/>
                  </a:moveTo>
                  <a:cubicBezTo>
                    <a:pt x="372" y="336"/>
                    <a:pt x="372" y="336"/>
                    <a:pt x="372" y="336"/>
                  </a:cubicBezTo>
                  <a:cubicBezTo>
                    <a:pt x="370" y="333"/>
                    <a:pt x="366" y="330"/>
                    <a:pt x="362" y="330"/>
                  </a:cubicBezTo>
                  <a:cubicBezTo>
                    <a:pt x="149" y="330"/>
                    <a:pt x="149" y="330"/>
                    <a:pt x="149" y="330"/>
                  </a:cubicBezTo>
                  <a:cubicBezTo>
                    <a:pt x="145" y="330"/>
                    <a:pt x="141" y="333"/>
                    <a:pt x="139" y="336"/>
                  </a:cubicBezTo>
                  <a:cubicBezTo>
                    <a:pt x="118" y="379"/>
                    <a:pt x="118" y="379"/>
                    <a:pt x="118" y="379"/>
                  </a:cubicBezTo>
                  <a:cubicBezTo>
                    <a:pt x="116" y="382"/>
                    <a:pt x="117" y="386"/>
                    <a:pt x="119" y="389"/>
                  </a:cubicBezTo>
                  <a:cubicBezTo>
                    <a:pt x="121" y="392"/>
                    <a:pt x="124" y="394"/>
                    <a:pt x="128" y="394"/>
                  </a:cubicBezTo>
                  <a:cubicBezTo>
                    <a:pt x="384" y="394"/>
                    <a:pt x="384" y="394"/>
                    <a:pt x="384" y="394"/>
                  </a:cubicBezTo>
                  <a:cubicBezTo>
                    <a:pt x="387" y="394"/>
                    <a:pt x="391" y="392"/>
                    <a:pt x="393" y="389"/>
                  </a:cubicBezTo>
                  <a:cubicBezTo>
                    <a:pt x="395" y="386"/>
                    <a:pt x="395" y="382"/>
                    <a:pt x="393" y="37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27" name="Group 26"/>
          <p:cNvGrpSpPr/>
          <p:nvPr/>
        </p:nvGrpSpPr>
        <p:grpSpPr>
          <a:xfrm>
            <a:off x="6082750" y="3666355"/>
            <a:ext cx="548640" cy="548640"/>
            <a:chOff x="358548" y="5085181"/>
            <a:chExt cx="365760" cy="365760"/>
          </a:xfrm>
        </p:grpSpPr>
        <p:sp>
          <p:nvSpPr>
            <p:cNvPr id="28" name="Oval 27">
              <a:extLst>
                <a:ext uri="{FF2B5EF4-FFF2-40B4-BE49-F238E27FC236}">
                  <a16:creationId xmlns:a16="http://schemas.microsoft.com/office/drawing/2014/main" id="{02AC2205-A3BC-470F-A1E7-9294039DD5B7}"/>
                </a:ext>
              </a:extLst>
            </p:cNvPr>
            <p:cNvSpPr/>
            <p:nvPr/>
          </p:nvSpPr>
          <p:spPr>
            <a:xfrm>
              <a:off x="358548" y="5085181"/>
              <a:ext cx="365760" cy="365760"/>
            </a:xfrm>
            <a:prstGeom prst="ellipse">
              <a:avLst/>
            </a:prstGeom>
            <a:solidFill>
              <a:schemeClr val="accent3">
                <a:lumMod val="75000"/>
              </a:schemeClr>
            </a:solidFill>
            <a:ln w="9525">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rtlCol="0" anchor="ctr" anchorCtr="0">
              <a:noAutofit/>
            </a:bodyPr>
            <a:lstStyle/>
            <a:p>
              <a:pPr algn="ctr" defTabSz="622300">
                <a:lnSpc>
                  <a:spcPct val="90000"/>
                </a:lnSpc>
                <a:spcBef>
                  <a:spcPct val="0"/>
                </a:spcBef>
                <a:spcAft>
                  <a:spcPct val="35000"/>
                </a:spcAft>
              </a:pPr>
              <a:endParaRPr lang="en-US" sz="1400" b="1" dirty="0">
                <a:solidFill>
                  <a:schemeClr val="bg1"/>
                </a:solidFill>
              </a:endParaRPr>
            </a:p>
          </p:txBody>
        </p:sp>
        <p:sp>
          <p:nvSpPr>
            <p:cNvPr id="30" name="Freeform 9"/>
            <p:cNvSpPr>
              <a:spLocks noChangeAspect="1" noEditPoints="1"/>
            </p:cNvSpPr>
            <p:nvPr/>
          </p:nvSpPr>
          <p:spPr bwMode="auto">
            <a:xfrm>
              <a:off x="441843" y="5172269"/>
              <a:ext cx="202796" cy="198949"/>
            </a:xfrm>
            <a:custGeom>
              <a:avLst/>
              <a:gdLst>
                <a:gd name="T0" fmla="*/ 33 w 136"/>
                <a:gd name="T1" fmla="*/ 45 h 136"/>
                <a:gd name="T2" fmla="*/ 37 w 136"/>
                <a:gd name="T3" fmla="*/ 46 h 136"/>
                <a:gd name="T4" fmla="*/ 54 w 136"/>
                <a:gd name="T5" fmla="*/ 30 h 136"/>
                <a:gd name="T6" fmla="*/ 54 w 136"/>
                <a:gd name="T7" fmla="*/ 27 h 136"/>
                <a:gd name="T8" fmla="*/ 55 w 136"/>
                <a:gd name="T9" fmla="*/ 22 h 136"/>
                <a:gd name="T10" fmla="*/ 32 w 136"/>
                <a:gd name="T11" fmla="*/ 10 h 136"/>
                <a:gd name="T12" fmla="*/ 13 w 136"/>
                <a:gd name="T13" fmla="*/ 28 h 136"/>
                <a:gd name="T14" fmla="*/ 27 w 136"/>
                <a:gd name="T15" fmla="*/ 46 h 136"/>
                <a:gd name="T16" fmla="*/ 33 w 136"/>
                <a:gd name="T17" fmla="*/ 45 h 136"/>
                <a:gd name="T18" fmla="*/ 19 w 136"/>
                <a:gd name="T19" fmla="*/ 59 h 136"/>
                <a:gd name="T20" fmla="*/ 20 w 136"/>
                <a:gd name="T21" fmla="*/ 54 h 136"/>
                <a:gd name="T22" fmla="*/ 7 w 136"/>
                <a:gd name="T23" fmla="*/ 37 h 136"/>
                <a:gd name="T24" fmla="*/ 0 w 136"/>
                <a:gd name="T25" fmla="*/ 68 h 136"/>
                <a:gd name="T26" fmla="*/ 10 w 136"/>
                <a:gd name="T27" fmla="*/ 102 h 136"/>
                <a:gd name="T28" fmla="*/ 22 w 136"/>
                <a:gd name="T29" fmla="*/ 68 h 136"/>
                <a:gd name="T30" fmla="*/ 19 w 136"/>
                <a:gd name="T31" fmla="*/ 59 h 136"/>
                <a:gd name="T32" fmla="*/ 68 w 136"/>
                <a:gd name="T33" fmla="*/ 12 h 136"/>
                <a:gd name="T34" fmla="*/ 78 w 136"/>
                <a:gd name="T35" fmla="*/ 16 h 136"/>
                <a:gd name="T36" fmla="*/ 102 w 136"/>
                <a:gd name="T37" fmla="*/ 9 h 136"/>
                <a:gd name="T38" fmla="*/ 68 w 136"/>
                <a:gd name="T39" fmla="*/ 0 h 136"/>
                <a:gd name="T40" fmla="*/ 44 w 136"/>
                <a:gd name="T41" fmla="*/ 4 h 136"/>
                <a:gd name="T42" fmla="*/ 61 w 136"/>
                <a:gd name="T43" fmla="*/ 14 h 136"/>
                <a:gd name="T44" fmla="*/ 68 w 136"/>
                <a:gd name="T45" fmla="*/ 12 h 136"/>
                <a:gd name="T46" fmla="*/ 90 w 136"/>
                <a:gd name="T47" fmla="*/ 80 h 136"/>
                <a:gd name="T48" fmla="*/ 94 w 136"/>
                <a:gd name="T49" fmla="*/ 75 h 136"/>
                <a:gd name="T50" fmla="*/ 74 w 136"/>
                <a:gd name="T51" fmla="*/ 40 h 136"/>
                <a:gd name="T52" fmla="*/ 68 w 136"/>
                <a:gd name="T53" fmla="*/ 41 h 136"/>
                <a:gd name="T54" fmla="*/ 60 w 136"/>
                <a:gd name="T55" fmla="*/ 38 h 136"/>
                <a:gd name="T56" fmla="*/ 46 w 136"/>
                <a:gd name="T57" fmla="*/ 52 h 136"/>
                <a:gd name="T58" fmla="*/ 48 w 136"/>
                <a:gd name="T59" fmla="*/ 59 h 136"/>
                <a:gd name="T60" fmla="*/ 47 w 136"/>
                <a:gd name="T61" fmla="*/ 64 h 136"/>
                <a:gd name="T62" fmla="*/ 90 w 136"/>
                <a:gd name="T63" fmla="*/ 80 h 136"/>
                <a:gd name="T64" fmla="*/ 109 w 136"/>
                <a:gd name="T65" fmla="*/ 100 h 136"/>
                <a:gd name="T66" fmla="*/ 109 w 136"/>
                <a:gd name="T67" fmla="*/ 108 h 136"/>
                <a:gd name="T68" fmla="*/ 108 w 136"/>
                <a:gd name="T69" fmla="*/ 123 h 136"/>
                <a:gd name="T70" fmla="*/ 133 w 136"/>
                <a:gd name="T71" fmla="*/ 88 h 136"/>
                <a:gd name="T72" fmla="*/ 117 w 136"/>
                <a:gd name="T73" fmla="*/ 91 h 136"/>
                <a:gd name="T74" fmla="*/ 109 w 136"/>
                <a:gd name="T75" fmla="*/ 100 h 136"/>
                <a:gd name="T76" fmla="*/ 87 w 136"/>
                <a:gd name="T77" fmla="*/ 90 h 136"/>
                <a:gd name="T78" fmla="*/ 41 w 136"/>
                <a:gd name="T79" fmla="*/ 72 h 136"/>
                <a:gd name="T80" fmla="*/ 33 w 136"/>
                <a:gd name="T81" fmla="*/ 74 h 136"/>
                <a:gd name="T82" fmla="*/ 30 w 136"/>
                <a:gd name="T83" fmla="*/ 74 h 136"/>
                <a:gd name="T84" fmla="*/ 18 w 136"/>
                <a:gd name="T85" fmla="*/ 114 h 136"/>
                <a:gd name="T86" fmla="*/ 42 w 136"/>
                <a:gd name="T87" fmla="*/ 130 h 136"/>
                <a:gd name="T88" fmla="*/ 87 w 136"/>
                <a:gd name="T89" fmla="*/ 90 h 136"/>
                <a:gd name="T90" fmla="*/ 114 w 136"/>
                <a:gd name="T91" fmla="*/ 17 h 136"/>
                <a:gd name="T92" fmla="*/ 83 w 136"/>
                <a:gd name="T93" fmla="*/ 25 h 136"/>
                <a:gd name="T94" fmla="*/ 83 w 136"/>
                <a:gd name="T95" fmla="*/ 27 h 136"/>
                <a:gd name="T96" fmla="*/ 81 w 136"/>
                <a:gd name="T97" fmla="*/ 33 h 136"/>
                <a:gd name="T98" fmla="*/ 103 w 136"/>
                <a:gd name="T99" fmla="*/ 72 h 136"/>
                <a:gd name="T100" fmla="*/ 116 w 136"/>
                <a:gd name="T101" fmla="*/ 81 h 136"/>
                <a:gd name="T102" fmla="*/ 135 w 136"/>
                <a:gd name="T103" fmla="*/ 77 h 136"/>
                <a:gd name="T104" fmla="*/ 136 w 136"/>
                <a:gd name="T105" fmla="*/ 68 h 136"/>
                <a:gd name="T106" fmla="*/ 114 w 136"/>
                <a:gd name="T107" fmla="*/ 17 h 136"/>
                <a:gd name="T108" fmla="*/ 94 w 136"/>
                <a:gd name="T109" fmla="*/ 98 h 136"/>
                <a:gd name="T110" fmla="*/ 52 w 136"/>
                <a:gd name="T111" fmla="*/ 134 h 136"/>
                <a:gd name="T112" fmla="*/ 68 w 136"/>
                <a:gd name="T113" fmla="*/ 136 h 136"/>
                <a:gd name="T114" fmla="*/ 97 w 136"/>
                <a:gd name="T115" fmla="*/ 129 h 136"/>
                <a:gd name="T116" fmla="*/ 99 w 136"/>
                <a:gd name="T117" fmla="*/ 108 h 136"/>
                <a:gd name="T118" fmla="*/ 99 w 136"/>
                <a:gd name="T119" fmla="*/ 100 h 136"/>
                <a:gd name="T120" fmla="*/ 94 w 136"/>
                <a:gd name="T121" fmla="*/ 9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 h="136">
                  <a:moveTo>
                    <a:pt x="33" y="45"/>
                  </a:moveTo>
                  <a:cubicBezTo>
                    <a:pt x="35" y="45"/>
                    <a:pt x="36" y="45"/>
                    <a:pt x="37" y="46"/>
                  </a:cubicBezTo>
                  <a:cubicBezTo>
                    <a:pt x="43" y="40"/>
                    <a:pt x="48" y="35"/>
                    <a:pt x="54" y="30"/>
                  </a:cubicBezTo>
                  <a:cubicBezTo>
                    <a:pt x="54" y="29"/>
                    <a:pt x="54" y="28"/>
                    <a:pt x="54" y="27"/>
                  </a:cubicBezTo>
                  <a:cubicBezTo>
                    <a:pt x="54" y="25"/>
                    <a:pt x="54" y="24"/>
                    <a:pt x="55" y="22"/>
                  </a:cubicBezTo>
                  <a:cubicBezTo>
                    <a:pt x="48" y="17"/>
                    <a:pt x="40" y="13"/>
                    <a:pt x="32" y="10"/>
                  </a:cubicBezTo>
                  <a:cubicBezTo>
                    <a:pt x="25" y="15"/>
                    <a:pt x="19" y="21"/>
                    <a:pt x="13" y="28"/>
                  </a:cubicBezTo>
                  <a:cubicBezTo>
                    <a:pt x="17" y="34"/>
                    <a:pt x="22" y="41"/>
                    <a:pt x="27" y="46"/>
                  </a:cubicBezTo>
                  <a:cubicBezTo>
                    <a:pt x="29" y="45"/>
                    <a:pt x="31" y="45"/>
                    <a:pt x="33" y="45"/>
                  </a:cubicBezTo>
                  <a:close/>
                  <a:moveTo>
                    <a:pt x="19" y="59"/>
                  </a:moveTo>
                  <a:cubicBezTo>
                    <a:pt x="19" y="57"/>
                    <a:pt x="19" y="55"/>
                    <a:pt x="20" y="54"/>
                  </a:cubicBezTo>
                  <a:cubicBezTo>
                    <a:pt x="15" y="49"/>
                    <a:pt x="11" y="43"/>
                    <a:pt x="7" y="37"/>
                  </a:cubicBezTo>
                  <a:cubicBezTo>
                    <a:pt x="3" y="46"/>
                    <a:pt x="0" y="57"/>
                    <a:pt x="0" y="68"/>
                  </a:cubicBezTo>
                  <a:cubicBezTo>
                    <a:pt x="0" y="80"/>
                    <a:pt x="4" y="92"/>
                    <a:pt x="10" y="102"/>
                  </a:cubicBezTo>
                  <a:cubicBezTo>
                    <a:pt x="12" y="90"/>
                    <a:pt x="16" y="79"/>
                    <a:pt x="22" y="68"/>
                  </a:cubicBezTo>
                  <a:cubicBezTo>
                    <a:pt x="20" y="66"/>
                    <a:pt x="19" y="63"/>
                    <a:pt x="19" y="59"/>
                  </a:cubicBezTo>
                  <a:close/>
                  <a:moveTo>
                    <a:pt x="68" y="12"/>
                  </a:moveTo>
                  <a:cubicBezTo>
                    <a:pt x="72" y="12"/>
                    <a:pt x="76" y="14"/>
                    <a:pt x="78" y="16"/>
                  </a:cubicBezTo>
                  <a:cubicBezTo>
                    <a:pt x="86" y="13"/>
                    <a:pt x="94" y="10"/>
                    <a:pt x="102" y="9"/>
                  </a:cubicBezTo>
                  <a:cubicBezTo>
                    <a:pt x="92" y="3"/>
                    <a:pt x="80" y="0"/>
                    <a:pt x="68" y="0"/>
                  </a:cubicBezTo>
                  <a:cubicBezTo>
                    <a:pt x="60" y="0"/>
                    <a:pt x="52" y="1"/>
                    <a:pt x="44" y="4"/>
                  </a:cubicBezTo>
                  <a:cubicBezTo>
                    <a:pt x="50" y="7"/>
                    <a:pt x="56" y="11"/>
                    <a:pt x="61" y="14"/>
                  </a:cubicBezTo>
                  <a:cubicBezTo>
                    <a:pt x="63" y="13"/>
                    <a:pt x="66" y="12"/>
                    <a:pt x="68" y="12"/>
                  </a:cubicBezTo>
                  <a:close/>
                  <a:moveTo>
                    <a:pt x="90" y="80"/>
                  </a:moveTo>
                  <a:cubicBezTo>
                    <a:pt x="91" y="78"/>
                    <a:pt x="92" y="77"/>
                    <a:pt x="94" y="75"/>
                  </a:cubicBezTo>
                  <a:cubicBezTo>
                    <a:pt x="89" y="62"/>
                    <a:pt x="83" y="50"/>
                    <a:pt x="74" y="40"/>
                  </a:cubicBezTo>
                  <a:cubicBezTo>
                    <a:pt x="72" y="41"/>
                    <a:pt x="70" y="41"/>
                    <a:pt x="68" y="41"/>
                  </a:cubicBezTo>
                  <a:cubicBezTo>
                    <a:pt x="65" y="41"/>
                    <a:pt x="62" y="40"/>
                    <a:pt x="60" y="38"/>
                  </a:cubicBezTo>
                  <a:cubicBezTo>
                    <a:pt x="55" y="42"/>
                    <a:pt x="50" y="47"/>
                    <a:pt x="46" y="52"/>
                  </a:cubicBezTo>
                  <a:cubicBezTo>
                    <a:pt x="47" y="54"/>
                    <a:pt x="48" y="57"/>
                    <a:pt x="48" y="59"/>
                  </a:cubicBezTo>
                  <a:cubicBezTo>
                    <a:pt x="48" y="61"/>
                    <a:pt x="47" y="62"/>
                    <a:pt x="47" y="64"/>
                  </a:cubicBezTo>
                  <a:cubicBezTo>
                    <a:pt x="60" y="72"/>
                    <a:pt x="74" y="78"/>
                    <a:pt x="90" y="80"/>
                  </a:cubicBezTo>
                  <a:close/>
                  <a:moveTo>
                    <a:pt x="109" y="100"/>
                  </a:moveTo>
                  <a:cubicBezTo>
                    <a:pt x="109" y="103"/>
                    <a:pt x="109" y="105"/>
                    <a:pt x="109" y="108"/>
                  </a:cubicBezTo>
                  <a:cubicBezTo>
                    <a:pt x="109" y="113"/>
                    <a:pt x="109" y="118"/>
                    <a:pt x="108" y="123"/>
                  </a:cubicBezTo>
                  <a:cubicBezTo>
                    <a:pt x="120" y="114"/>
                    <a:pt x="128" y="102"/>
                    <a:pt x="133" y="88"/>
                  </a:cubicBezTo>
                  <a:cubicBezTo>
                    <a:pt x="128" y="90"/>
                    <a:pt x="122" y="91"/>
                    <a:pt x="117" y="91"/>
                  </a:cubicBezTo>
                  <a:cubicBezTo>
                    <a:pt x="115" y="95"/>
                    <a:pt x="112" y="98"/>
                    <a:pt x="109" y="100"/>
                  </a:cubicBezTo>
                  <a:close/>
                  <a:moveTo>
                    <a:pt x="87" y="90"/>
                  </a:moveTo>
                  <a:cubicBezTo>
                    <a:pt x="70" y="87"/>
                    <a:pt x="54" y="81"/>
                    <a:pt x="41" y="72"/>
                  </a:cubicBezTo>
                  <a:cubicBezTo>
                    <a:pt x="39" y="73"/>
                    <a:pt x="36" y="74"/>
                    <a:pt x="33" y="74"/>
                  </a:cubicBezTo>
                  <a:cubicBezTo>
                    <a:pt x="32" y="74"/>
                    <a:pt x="31" y="74"/>
                    <a:pt x="30" y="74"/>
                  </a:cubicBezTo>
                  <a:cubicBezTo>
                    <a:pt x="24" y="86"/>
                    <a:pt x="20" y="99"/>
                    <a:pt x="18" y="114"/>
                  </a:cubicBezTo>
                  <a:cubicBezTo>
                    <a:pt x="25" y="121"/>
                    <a:pt x="33" y="127"/>
                    <a:pt x="42" y="130"/>
                  </a:cubicBezTo>
                  <a:cubicBezTo>
                    <a:pt x="53" y="113"/>
                    <a:pt x="68" y="99"/>
                    <a:pt x="87" y="90"/>
                  </a:cubicBezTo>
                  <a:close/>
                  <a:moveTo>
                    <a:pt x="114" y="17"/>
                  </a:moveTo>
                  <a:cubicBezTo>
                    <a:pt x="103" y="18"/>
                    <a:pt x="92" y="21"/>
                    <a:pt x="83" y="25"/>
                  </a:cubicBezTo>
                  <a:cubicBezTo>
                    <a:pt x="83" y="26"/>
                    <a:pt x="83" y="26"/>
                    <a:pt x="83" y="27"/>
                  </a:cubicBezTo>
                  <a:cubicBezTo>
                    <a:pt x="83" y="29"/>
                    <a:pt x="82" y="31"/>
                    <a:pt x="81" y="33"/>
                  </a:cubicBezTo>
                  <a:cubicBezTo>
                    <a:pt x="91" y="44"/>
                    <a:pt x="98" y="58"/>
                    <a:pt x="103" y="72"/>
                  </a:cubicBezTo>
                  <a:cubicBezTo>
                    <a:pt x="109" y="72"/>
                    <a:pt x="114" y="76"/>
                    <a:pt x="116" y="81"/>
                  </a:cubicBezTo>
                  <a:cubicBezTo>
                    <a:pt x="123" y="80"/>
                    <a:pt x="129" y="79"/>
                    <a:pt x="135" y="77"/>
                  </a:cubicBezTo>
                  <a:cubicBezTo>
                    <a:pt x="136" y="74"/>
                    <a:pt x="136" y="71"/>
                    <a:pt x="136" y="68"/>
                  </a:cubicBezTo>
                  <a:cubicBezTo>
                    <a:pt x="136" y="48"/>
                    <a:pt x="127" y="30"/>
                    <a:pt x="114" y="17"/>
                  </a:cubicBezTo>
                  <a:close/>
                  <a:moveTo>
                    <a:pt x="94" y="98"/>
                  </a:moveTo>
                  <a:cubicBezTo>
                    <a:pt x="77" y="106"/>
                    <a:pt x="62" y="118"/>
                    <a:pt x="52" y="134"/>
                  </a:cubicBezTo>
                  <a:cubicBezTo>
                    <a:pt x="57" y="135"/>
                    <a:pt x="62" y="136"/>
                    <a:pt x="68" y="136"/>
                  </a:cubicBezTo>
                  <a:cubicBezTo>
                    <a:pt x="78" y="136"/>
                    <a:pt x="88" y="133"/>
                    <a:pt x="97" y="129"/>
                  </a:cubicBezTo>
                  <a:cubicBezTo>
                    <a:pt x="98" y="122"/>
                    <a:pt x="99" y="115"/>
                    <a:pt x="99" y="108"/>
                  </a:cubicBezTo>
                  <a:cubicBezTo>
                    <a:pt x="99" y="105"/>
                    <a:pt x="99" y="103"/>
                    <a:pt x="99" y="100"/>
                  </a:cubicBezTo>
                  <a:cubicBezTo>
                    <a:pt x="97" y="100"/>
                    <a:pt x="95" y="99"/>
                    <a:pt x="94" y="9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36" name="Freeform 756"/>
          <p:cNvSpPr>
            <a:spLocks noChangeAspect="1" noEditPoints="1"/>
          </p:cNvSpPr>
          <p:nvPr/>
        </p:nvSpPr>
        <p:spPr bwMode="auto">
          <a:xfrm>
            <a:off x="6082750" y="4509067"/>
            <a:ext cx="548640" cy="548640"/>
          </a:xfrm>
          <a:custGeom>
            <a:avLst/>
            <a:gdLst>
              <a:gd name="T0" fmla="*/ 0 w 512"/>
              <a:gd name="T1" fmla="*/ 256 h 512"/>
              <a:gd name="T2" fmla="*/ 512 w 512"/>
              <a:gd name="T3" fmla="*/ 256 h 512"/>
              <a:gd name="T4" fmla="*/ 308 w 512"/>
              <a:gd name="T5" fmla="*/ 356 h 512"/>
              <a:gd name="T6" fmla="*/ 294 w 512"/>
              <a:gd name="T7" fmla="*/ 361 h 512"/>
              <a:gd name="T8" fmla="*/ 240 w 512"/>
              <a:gd name="T9" fmla="*/ 350 h 512"/>
              <a:gd name="T10" fmla="*/ 221 w 512"/>
              <a:gd name="T11" fmla="*/ 290 h 512"/>
              <a:gd name="T12" fmla="*/ 235 w 512"/>
              <a:gd name="T13" fmla="*/ 191 h 512"/>
              <a:gd name="T14" fmla="*/ 202 w 512"/>
              <a:gd name="T15" fmla="*/ 176 h 512"/>
              <a:gd name="T16" fmla="*/ 170 w 512"/>
              <a:gd name="T17" fmla="*/ 191 h 512"/>
              <a:gd name="T18" fmla="*/ 184 w 512"/>
              <a:gd name="T19" fmla="*/ 290 h 512"/>
              <a:gd name="T20" fmla="*/ 165 w 512"/>
              <a:gd name="T21" fmla="*/ 350 h 512"/>
              <a:gd name="T22" fmla="*/ 111 w 512"/>
              <a:gd name="T23" fmla="*/ 361 h 512"/>
              <a:gd name="T24" fmla="*/ 97 w 512"/>
              <a:gd name="T25" fmla="*/ 356 h 512"/>
              <a:gd name="T26" fmla="*/ 139 w 512"/>
              <a:gd name="T27" fmla="*/ 334 h 512"/>
              <a:gd name="T28" fmla="*/ 166 w 512"/>
              <a:gd name="T29" fmla="*/ 302 h 512"/>
              <a:gd name="T30" fmla="*/ 153 w 512"/>
              <a:gd name="T31" fmla="*/ 177 h 512"/>
              <a:gd name="T32" fmla="*/ 251 w 512"/>
              <a:gd name="T33" fmla="*/ 177 h 512"/>
              <a:gd name="T34" fmla="*/ 239 w 512"/>
              <a:gd name="T35" fmla="*/ 302 h 512"/>
              <a:gd name="T36" fmla="*/ 265 w 512"/>
              <a:gd name="T37" fmla="*/ 334 h 512"/>
              <a:gd name="T38" fmla="*/ 308 w 512"/>
              <a:gd name="T39" fmla="*/ 356 h 512"/>
              <a:gd name="T40" fmla="*/ 405 w 512"/>
              <a:gd name="T41" fmla="*/ 342 h 512"/>
              <a:gd name="T42" fmla="*/ 380 w 512"/>
              <a:gd name="T43" fmla="*/ 335 h 512"/>
              <a:gd name="T44" fmla="*/ 356 w 512"/>
              <a:gd name="T45" fmla="*/ 328 h 512"/>
              <a:gd name="T46" fmla="*/ 360 w 512"/>
              <a:gd name="T47" fmla="*/ 248 h 512"/>
              <a:gd name="T48" fmla="*/ 330 w 512"/>
              <a:gd name="T49" fmla="*/ 197 h 512"/>
              <a:gd name="T50" fmla="*/ 301 w 512"/>
              <a:gd name="T51" fmla="*/ 248 h 512"/>
              <a:gd name="T52" fmla="*/ 305 w 512"/>
              <a:gd name="T53" fmla="*/ 328 h 512"/>
              <a:gd name="T54" fmla="*/ 290 w 512"/>
              <a:gd name="T55" fmla="*/ 326 h 512"/>
              <a:gd name="T56" fmla="*/ 298 w 512"/>
              <a:gd name="T57" fmla="*/ 293 h 512"/>
              <a:gd name="T58" fmla="*/ 288 w 512"/>
              <a:gd name="T59" fmla="*/ 195 h 512"/>
              <a:gd name="T60" fmla="*/ 373 w 512"/>
              <a:gd name="T61" fmla="*/ 195 h 512"/>
              <a:gd name="T62" fmla="*/ 363 w 512"/>
              <a:gd name="T63" fmla="*/ 293 h 512"/>
              <a:gd name="T64" fmla="*/ 383 w 512"/>
              <a:gd name="T65" fmla="*/ 314 h 512"/>
              <a:gd name="T66" fmla="*/ 414 w 512"/>
              <a:gd name="T67" fmla="*/ 33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08" y="356"/>
                </a:moveTo>
                <a:cubicBezTo>
                  <a:pt x="306" y="360"/>
                  <a:pt x="302" y="362"/>
                  <a:pt x="298" y="362"/>
                </a:cubicBezTo>
                <a:cubicBezTo>
                  <a:pt x="297" y="362"/>
                  <a:pt x="295" y="362"/>
                  <a:pt x="294" y="361"/>
                </a:cubicBezTo>
                <a:cubicBezTo>
                  <a:pt x="283" y="356"/>
                  <a:pt x="273" y="356"/>
                  <a:pt x="264" y="355"/>
                </a:cubicBezTo>
                <a:cubicBezTo>
                  <a:pt x="256" y="355"/>
                  <a:pt x="248" y="355"/>
                  <a:pt x="240" y="350"/>
                </a:cubicBezTo>
                <a:cubicBezTo>
                  <a:pt x="226" y="343"/>
                  <a:pt x="220" y="323"/>
                  <a:pt x="219" y="317"/>
                </a:cubicBezTo>
                <a:cubicBezTo>
                  <a:pt x="217" y="308"/>
                  <a:pt x="216" y="297"/>
                  <a:pt x="221" y="290"/>
                </a:cubicBezTo>
                <a:cubicBezTo>
                  <a:pt x="228" y="280"/>
                  <a:pt x="236" y="261"/>
                  <a:pt x="240" y="246"/>
                </a:cubicBezTo>
                <a:cubicBezTo>
                  <a:pt x="246" y="221"/>
                  <a:pt x="244" y="202"/>
                  <a:pt x="235" y="191"/>
                </a:cubicBezTo>
                <a:cubicBezTo>
                  <a:pt x="223" y="176"/>
                  <a:pt x="203" y="177"/>
                  <a:pt x="203" y="177"/>
                </a:cubicBezTo>
                <a:cubicBezTo>
                  <a:pt x="202" y="177"/>
                  <a:pt x="202" y="176"/>
                  <a:pt x="202" y="176"/>
                </a:cubicBezTo>
                <a:cubicBezTo>
                  <a:pt x="202" y="176"/>
                  <a:pt x="202" y="177"/>
                  <a:pt x="202" y="177"/>
                </a:cubicBezTo>
                <a:cubicBezTo>
                  <a:pt x="202" y="177"/>
                  <a:pt x="181" y="176"/>
                  <a:pt x="170" y="191"/>
                </a:cubicBezTo>
                <a:cubicBezTo>
                  <a:pt x="160" y="202"/>
                  <a:pt x="159" y="221"/>
                  <a:pt x="165" y="246"/>
                </a:cubicBezTo>
                <a:cubicBezTo>
                  <a:pt x="168" y="261"/>
                  <a:pt x="176" y="280"/>
                  <a:pt x="184" y="290"/>
                </a:cubicBezTo>
                <a:cubicBezTo>
                  <a:pt x="189" y="297"/>
                  <a:pt x="187" y="308"/>
                  <a:pt x="185" y="317"/>
                </a:cubicBezTo>
                <a:cubicBezTo>
                  <a:pt x="184" y="323"/>
                  <a:pt x="179" y="343"/>
                  <a:pt x="165" y="350"/>
                </a:cubicBezTo>
                <a:cubicBezTo>
                  <a:pt x="157" y="355"/>
                  <a:pt x="149" y="355"/>
                  <a:pt x="140" y="355"/>
                </a:cubicBezTo>
                <a:cubicBezTo>
                  <a:pt x="131" y="356"/>
                  <a:pt x="122" y="356"/>
                  <a:pt x="111" y="361"/>
                </a:cubicBezTo>
                <a:cubicBezTo>
                  <a:pt x="109" y="362"/>
                  <a:pt x="108" y="362"/>
                  <a:pt x="106" y="362"/>
                </a:cubicBezTo>
                <a:cubicBezTo>
                  <a:pt x="102" y="362"/>
                  <a:pt x="98" y="360"/>
                  <a:pt x="97" y="356"/>
                </a:cubicBezTo>
                <a:cubicBezTo>
                  <a:pt x="94" y="351"/>
                  <a:pt x="96" y="344"/>
                  <a:pt x="102" y="342"/>
                </a:cubicBezTo>
                <a:cubicBezTo>
                  <a:pt x="116" y="335"/>
                  <a:pt x="129" y="335"/>
                  <a:pt x="139" y="334"/>
                </a:cubicBezTo>
                <a:cubicBezTo>
                  <a:pt x="146" y="334"/>
                  <a:pt x="151" y="334"/>
                  <a:pt x="155" y="332"/>
                </a:cubicBezTo>
                <a:cubicBezTo>
                  <a:pt x="161" y="328"/>
                  <a:pt x="167" y="308"/>
                  <a:pt x="166" y="302"/>
                </a:cubicBezTo>
                <a:cubicBezTo>
                  <a:pt x="157" y="289"/>
                  <a:pt x="148" y="269"/>
                  <a:pt x="144" y="251"/>
                </a:cubicBezTo>
                <a:cubicBezTo>
                  <a:pt x="136" y="219"/>
                  <a:pt x="139" y="194"/>
                  <a:pt x="153" y="177"/>
                </a:cubicBezTo>
                <a:cubicBezTo>
                  <a:pt x="171" y="155"/>
                  <a:pt x="200" y="155"/>
                  <a:pt x="202" y="155"/>
                </a:cubicBezTo>
                <a:cubicBezTo>
                  <a:pt x="205" y="155"/>
                  <a:pt x="233" y="155"/>
                  <a:pt x="251" y="177"/>
                </a:cubicBezTo>
                <a:cubicBezTo>
                  <a:pt x="265" y="194"/>
                  <a:pt x="268" y="219"/>
                  <a:pt x="261" y="251"/>
                </a:cubicBezTo>
                <a:cubicBezTo>
                  <a:pt x="256" y="269"/>
                  <a:pt x="247" y="289"/>
                  <a:pt x="239" y="302"/>
                </a:cubicBezTo>
                <a:cubicBezTo>
                  <a:pt x="237" y="308"/>
                  <a:pt x="243" y="328"/>
                  <a:pt x="250" y="332"/>
                </a:cubicBezTo>
                <a:cubicBezTo>
                  <a:pt x="253" y="334"/>
                  <a:pt x="259" y="334"/>
                  <a:pt x="265" y="334"/>
                </a:cubicBezTo>
                <a:cubicBezTo>
                  <a:pt x="276" y="335"/>
                  <a:pt x="288" y="335"/>
                  <a:pt x="303" y="342"/>
                </a:cubicBezTo>
                <a:cubicBezTo>
                  <a:pt x="308" y="344"/>
                  <a:pt x="310" y="351"/>
                  <a:pt x="308" y="356"/>
                </a:cubicBezTo>
                <a:close/>
                <a:moveTo>
                  <a:pt x="414" y="337"/>
                </a:moveTo>
                <a:cubicBezTo>
                  <a:pt x="412" y="340"/>
                  <a:pt x="408" y="342"/>
                  <a:pt x="405" y="342"/>
                </a:cubicBezTo>
                <a:cubicBezTo>
                  <a:pt x="403" y="342"/>
                  <a:pt x="401" y="341"/>
                  <a:pt x="399" y="340"/>
                </a:cubicBezTo>
                <a:cubicBezTo>
                  <a:pt x="395" y="337"/>
                  <a:pt x="387" y="336"/>
                  <a:pt x="380" y="335"/>
                </a:cubicBezTo>
                <a:cubicBezTo>
                  <a:pt x="372" y="334"/>
                  <a:pt x="364" y="333"/>
                  <a:pt x="357" y="329"/>
                </a:cubicBezTo>
                <a:cubicBezTo>
                  <a:pt x="357" y="329"/>
                  <a:pt x="356" y="328"/>
                  <a:pt x="356" y="328"/>
                </a:cubicBezTo>
                <a:cubicBezTo>
                  <a:pt x="341" y="317"/>
                  <a:pt x="337" y="293"/>
                  <a:pt x="345" y="282"/>
                </a:cubicBezTo>
                <a:cubicBezTo>
                  <a:pt x="351" y="274"/>
                  <a:pt x="357" y="260"/>
                  <a:pt x="360" y="248"/>
                </a:cubicBezTo>
                <a:cubicBezTo>
                  <a:pt x="364" y="230"/>
                  <a:pt x="363" y="217"/>
                  <a:pt x="356" y="208"/>
                </a:cubicBezTo>
                <a:cubicBezTo>
                  <a:pt x="347" y="197"/>
                  <a:pt x="332" y="197"/>
                  <a:pt x="330" y="197"/>
                </a:cubicBezTo>
                <a:cubicBezTo>
                  <a:pt x="329" y="197"/>
                  <a:pt x="313" y="197"/>
                  <a:pt x="305" y="208"/>
                </a:cubicBezTo>
                <a:cubicBezTo>
                  <a:pt x="298" y="217"/>
                  <a:pt x="297" y="230"/>
                  <a:pt x="301" y="248"/>
                </a:cubicBezTo>
                <a:cubicBezTo>
                  <a:pt x="304" y="260"/>
                  <a:pt x="310" y="274"/>
                  <a:pt x="315" y="282"/>
                </a:cubicBezTo>
                <a:cubicBezTo>
                  <a:pt x="323" y="293"/>
                  <a:pt x="319" y="317"/>
                  <a:pt x="305" y="328"/>
                </a:cubicBezTo>
                <a:cubicBezTo>
                  <a:pt x="303" y="330"/>
                  <a:pt x="300" y="330"/>
                  <a:pt x="298" y="330"/>
                </a:cubicBezTo>
                <a:cubicBezTo>
                  <a:pt x="295" y="330"/>
                  <a:pt x="292" y="329"/>
                  <a:pt x="290" y="326"/>
                </a:cubicBezTo>
                <a:cubicBezTo>
                  <a:pt x="286" y="321"/>
                  <a:pt x="287" y="315"/>
                  <a:pt x="292" y="311"/>
                </a:cubicBezTo>
                <a:cubicBezTo>
                  <a:pt x="298" y="307"/>
                  <a:pt x="299" y="296"/>
                  <a:pt x="298" y="293"/>
                </a:cubicBezTo>
                <a:cubicBezTo>
                  <a:pt x="291" y="284"/>
                  <a:pt x="284" y="268"/>
                  <a:pt x="280" y="253"/>
                </a:cubicBezTo>
                <a:cubicBezTo>
                  <a:pt x="274" y="228"/>
                  <a:pt x="277" y="209"/>
                  <a:pt x="288" y="195"/>
                </a:cubicBezTo>
                <a:cubicBezTo>
                  <a:pt x="304" y="175"/>
                  <a:pt x="328" y="176"/>
                  <a:pt x="330" y="176"/>
                </a:cubicBezTo>
                <a:cubicBezTo>
                  <a:pt x="332" y="176"/>
                  <a:pt x="357" y="175"/>
                  <a:pt x="373" y="195"/>
                </a:cubicBezTo>
                <a:cubicBezTo>
                  <a:pt x="384" y="209"/>
                  <a:pt x="386" y="228"/>
                  <a:pt x="380" y="253"/>
                </a:cubicBezTo>
                <a:cubicBezTo>
                  <a:pt x="377" y="268"/>
                  <a:pt x="370" y="284"/>
                  <a:pt x="363" y="293"/>
                </a:cubicBezTo>
                <a:cubicBezTo>
                  <a:pt x="362" y="296"/>
                  <a:pt x="363" y="306"/>
                  <a:pt x="369" y="311"/>
                </a:cubicBezTo>
                <a:cubicBezTo>
                  <a:pt x="372" y="312"/>
                  <a:pt x="378" y="313"/>
                  <a:pt x="383" y="314"/>
                </a:cubicBezTo>
                <a:cubicBezTo>
                  <a:pt x="392" y="315"/>
                  <a:pt x="402" y="317"/>
                  <a:pt x="410" y="322"/>
                </a:cubicBezTo>
                <a:cubicBezTo>
                  <a:pt x="415" y="325"/>
                  <a:pt x="417" y="332"/>
                  <a:pt x="414" y="337"/>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CA" dirty="0"/>
          </a:p>
        </p:txBody>
      </p:sp>
      <p:sp>
        <p:nvSpPr>
          <p:cNvPr id="3" name="TextBox 2"/>
          <p:cNvSpPr txBox="1"/>
          <p:nvPr/>
        </p:nvSpPr>
        <p:spPr>
          <a:xfrm>
            <a:off x="1567210" y="2456501"/>
            <a:ext cx="3752193" cy="3277820"/>
          </a:xfrm>
          <a:prstGeom prst="rect">
            <a:avLst/>
          </a:prstGeom>
          <a:noFill/>
        </p:spPr>
        <p:txBody>
          <a:bodyPr wrap="square" lIns="0" tIns="0" rIns="0" bIns="0" rtlCol="0">
            <a:spAutoFit/>
          </a:bodyPr>
          <a:lstStyle/>
          <a:p>
            <a:pPr>
              <a:spcBef>
                <a:spcPts val="600"/>
              </a:spcBef>
              <a:spcAft>
                <a:spcPts val="1200"/>
              </a:spcAft>
              <a:buSzPct val="100000"/>
            </a:pPr>
            <a:r>
              <a:rPr lang="en-US" sz="1600" dirty="0">
                <a:ea typeface="Calibri" panose="020F0502020204030204" pitchFamily="34" charset="0"/>
                <a:cs typeface="Times New Roman" panose="02020603050405020304" pitchFamily="18" charset="0"/>
              </a:rPr>
              <a:t>Standardization, certification and </a:t>
            </a:r>
            <a:r>
              <a:rPr lang="en-US" sz="1600" dirty="0" smtClean="0">
                <a:ea typeface="Calibri" panose="020F0502020204030204" pitchFamily="34" charset="0"/>
                <a:cs typeface="Times New Roman" panose="02020603050405020304" pitchFamily="18" charset="0"/>
              </a:rPr>
              <a:t>legislation</a:t>
            </a:r>
          </a:p>
          <a:p>
            <a:pPr>
              <a:lnSpc>
                <a:spcPct val="200000"/>
              </a:lnSpc>
              <a:spcBef>
                <a:spcPts val="1800"/>
              </a:spcBef>
              <a:spcAft>
                <a:spcPts val="1800"/>
              </a:spcAft>
              <a:buSzPct val="100000"/>
            </a:pPr>
            <a:r>
              <a:rPr lang="en-US" sz="1600" dirty="0" smtClean="0">
                <a:ea typeface="Calibri" panose="020F0502020204030204" pitchFamily="34" charset="0"/>
                <a:cs typeface="Times New Roman" panose="02020603050405020304" pitchFamily="18" charset="0"/>
              </a:rPr>
              <a:t>Skilled </a:t>
            </a:r>
            <a:r>
              <a:rPr lang="en-US" sz="1600" dirty="0">
                <a:ea typeface="Calibri" panose="020F0502020204030204" pitchFamily="34" charset="0"/>
                <a:cs typeface="Times New Roman" panose="02020603050405020304" pitchFamily="18" charset="0"/>
              </a:rPr>
              <a:t>talent growth and </a:t>
            </a:r>
            <a:r>
              <a:rPr lang="en-US" sz="1600" dirty="0" smtClean="0">
                <a:ea typeface="Calibri" panose="020F0502020204030204" pitchFamily="34" charset="0"/>
                <a:cs typeface="Times New Roman" panose="02020603050405020304" pitchFamily="18" charset="0"/>
              </a:rPr>
              <a:t>retention</a:t>
            </a:r>
          </a:p>
          <a:p>
            <a:pPr>
              <a:spcBef>
                <a:spcPts val="1800"/>
              </a:spcBef>
              <a:spcAft>
                <a:spcPts val="1800"/>
              </a:spcAft>
              <a:buSzPct val="100000"/>
            </a:pPr>
            <a:r>
              <a:rPr lang="en-US" sz="1600" dirty="0">
                <a:ea typeface="Calibri" panose="020F0502020204030204" pitchFamily="34" charset="0"/>
                <a:cs typeface="Times New Roman" panose="02020603050405020304" pitchFamily="18" charset="0"/>
              </a:rPr>
              <a:t>Collaboration and partnerships across </a:t>
            </a:r>
            <a:r>
              <a:rPr lang="en-US" sz="1600" dirty="0" smtClean="0">
                <a:ea typeface="Calibri" panose="020F0502020204030204" pitchFamily="34" charset="0"/>
                <a:cs typeface="Times New Roman" panose="02020603050405020304" pitchFamily="18" charset="0"/>
              </a:rPr>
              <a:t>industries</a:t>
            </a:r>
          </a:p>
          <a:p>
            <a:pPr>
              <a:lnSpc>
                <a:spcPct val="200000"/>
              </a:lnSpc>
              <a:spcBef>
                <a:spcPts val="1800"/>
              </a:spcBef>
              <a:buSzPct val="100000"/>
            </a:pPr>
            <a:r>
              <a:rPr lang="en-US" sz="1600" dirty="0">
                <a:ea typeface="Calibri" panose="020F0502020204030204" pitchFamily="34" charset="0"/>
                <a:cs typeface="Times New Roman" panose="02020603050405020304" pitchFamily="18" charset="0"/>
              </a:rPr>
              <a:t>Trust and authentication </a:t>
            </a:r>
            <a:r>
              <a:rPr lang="en-US" sz="1600" dirty="0" smtClean="0">
                <a:ea typeface="Calibri" panose="020F0502020204030204" pitchFamily="34" charset="0"/>
                <a:cs typeface="Times New Roman" panose="02020603050405020304" pitchFamily="18" charset="0"/>
              </a:rPr>
              <a:t>innovation</a:t>
            </a:r>
            <a:endParaRPr lang="en-US" sz="1600" dirty="0"/>
          </a:p>
        </p:txBody>
      </p:sp>
      <p:sp>
        <p:nvSpPr>
          <p:cNvPr id="31" name="TextBox 30"/>
          <p:cNvSpPr txBox="1"/>
          <p:nvPr/>
        </p:nvSpPr>
        <p:spPr>
          <a:xfrm>
            <a:off x="6829967" y="2810938"/>
            <a:ext cx="4409533" cy="2246769"/>
          </a:xfrm>
          <a:prstGeom prst="rect">
            <a:avLst/>
          </a:prstGeom>
          <a:noFill/>
        </p:spPr>
        <p:txBody>
          <a:bodyPr wrap="square" lIns="0" tIns="0" rIns="0" bIns="0" rtlCol="0">
            <a:spAutoFit/>
          </a:bodyPr>
          <a:lstStyle/>
          <a:p>
            <a:pPr marL="91440">
              <a:spcBef>
                <a:spcPts val="1200"/>
              </a:spcBef>
              <a:spcAft>
                <a:spcPts val="1200"/>
              </a:spcAft>
            </a:pPr>
            <a:r>
              <a:rPr lang="en-US" sz="1600" dirty="0">
                <a:ea typeface="Calibri" panose="020F0502020204030204" pitchFamily="34" charset="0"/>
                <a:cs typeface="Times New Roman" panose="02020603050405020304" pitchFamily="18" charset="0"/>
              </a:rPr>
              <a:t>Bringing OEM and technology innovation to market</a:t>
            </a:r>
            <a:endParaRPr lang="en-US" sz="1600" dirty="0"/>
          </a:p>
          <a:p>
            <a:pPr marL="91440">
              <a:lnSpc>
                <a:spcPct val="200000"/>
              </a:lnSpc>
              <a:spcBef>
                <a:spcPts val="1200"/>
              </a:spcBef>
              <a:spcAft>
                <a:spcPts val="1800"/>
              </a:spcAft>
            </a:pPr>
            <a:r>
              <a:rPr lang="en-US" sz="1600" dirty="0">
                <a:ea typeface="Calibri" panose="020F0502020204030204" pitchFamily="34" charset="0"/>
                <a:cs typeface="Times New Roman" panose="02020603050405020304" pitchFamily="18" charset="0"/>
              </a:rPr>
              <a:t>Convergence security testing</a:t>
            </a:r>
            <a:endParaRPr lang="en-US" sz="1600" dirty="0"/>
          </a:p>
          <a:p>
            <a:pPr marL="91440">
              <a:spcBef>
                <a:spcPts val="1800"/>
              </a:spcBef>
              <a:spcAft>
                <a:spcPts val="1800"/>
              </a:spcAft>
            </a:pPr>
            <a:r>
              <a:rPr lang="en-US" sz="1600" dirty="0" smtClean="0">
                <a:ea typeface="Calibri" panose="020F0502020204030204" pitchFamily="34" charset="0"/>
                <a:cs typeface="Times New Roman" panose="02020603050405020304" pitchFamily="18" charset="0"/>
              </a:rPr>
              <a:t>Privacy </a:t>
            </a:r>
            <a:r>
              <a:rPr lang="en-US" sz="1600" dirty="0">
                <a:ea typeface="Calibri" panose="020F0502020204030204" pitchFamily="34" charset="0"/>
                <a:cs typeface="Times New Roman" panose="02020603050405020304" pitchFamily="18" charset="0"/>
              </a:rPr>
              <a:t>and security by design; ethical </a:t>
            </a:r>
            <a:r>
              <a:rPr lang="en-US" sz="1600" dirty="0" smtClean="0">
                <a:ea typeface="Calibri" panose="020F0502020204030204" pitchFamily="34" charset="0"/>
                <a:cs typeface="Times New Roman" panose="02020603050405020304" pitchFamily="18" charset="0"/>
              </a:rPr>
              <a:t>frameworks</a:t>
            </a:r>
            <a:endParaRPr lang="en-US" sz="1600" dirty="0"/>
          </a:p>
        </p:txBody>
      </p:sp>
      <p:cxnSp>
        <p:nvCxnSpPr>
          <p:cNvPr id="34" name="Straight Connector 33"/>
          <p:cNvCxnSpPr/>
          <p:nvPr/>
        </p:nvCxnSpPr>
        <p:spPr>
          <a:xfrm>
            <a:off x="5767755" y="1750832"/>
            <a:ext cx="0" cy="4480560"/>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287583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Approach to new solutions in the CAV ecosystem </a:t>
            </a:r>
            <a:endParaRPr lang="en-US" dirty="0"/>
          </a:p>
        </p:txBody>
      </p:sp>
      <p:sp>
        <p:nvSpPr>
          <p:cNvPr id="5" name="Footer Placeholder 4"/>
          <p:cNvSpPr>
            <a:spLocks noGrp="1"/>
          </p:cNvSpPr>
          <p:nvPr>
            <p:ph type="ftr" sz="quarter" idx="3"/>
          </p:nvPr>
        </p:nvSpPr>
        <p:spPr>
          <a:xfrm>
            <a:off x="7038029" y="6474295"/>
            <a:ext cx="4201471" cy="100027"/>
          </a:xfrm>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US" sz="650" b="0" i="0" u="none" strike="noStrike" kern="1200" cap="none" spc="0" normalizeH="0" baseline="0" noProof="0" dirty="0">
                <a:ln>
                  <a:noFill/>
                </a:ln>
                <a:solidFill>
                  <a:prstClr val="black"/>
                </a:solidFill>
                <a:effectLst/>
                <a:uLnTx/>
                <a:uFillTx/>
                <a:latin typeface="Verdana"/>
                <a:ea typeface="+mn-ea"/>
                <a:cs typeface="+mn-cs"/>
              </a:rPr>
              <a:t>Cybersecurity for connected and autonomous vehicles | Considerations and </a:t>
            </a:r>
            <a:r>
              <a:rPr kumimoji="0" lang="en-US" sz="650" b="0" i="0" u="none" strike="noStrike" kern="1200" cap="none" spc="0" normalizeH="0" baseline="0" noProof="0" dirty="0" smtClean="0">
                <a:ln>
                  <a:noFill/>
                </a:ln>
                <a:solidFill>
                  <a:prstClr val="black"/>
                </a:solidFill>
                <a:effectLst/>
                <a:uLnTx/>
                <a:uFillTx/>
                <a:latin typeface="Verdana"/>
                <a:ea typeface="+mn-ea"/>
                <a:cs typeface="+mn-cs"/>
              </a:rPr>
              <a:t>opportunities for growth</a:t>
            </a:r>
            <a:endParaRPr kumimoji="0" lang="en-CA" sz="650"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Slide Number Placeholder 5"/>
          <p:cNvSpPr>
            <a:spLocks noGrp="1"/>
          </p:cNvSpPr>
          <p:nvPr>
            <p:ph type="sldNum" sz="quarter" idx="4"/>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1D70FF2A-E074-4D3B-BB94-FFBB4B519E26}" type="slidenum">
              <a:rPr kumimoji="0" lang="en-CA" sz="65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13</a:t>
            </a:fld>
            <a:endParaRPr kumimoji="0" lang="en-CA" sz="650" b="0" i="0" u="none" strike="noStrike" kern="1200" cap="none" spc="0" normalizeH="0" baseline="0" noProof="0" dirty="0">
              <a:ln>
                <a:noFill/>
              </a:ln>
              <a:solidFill>
                <a:prstClr val="black"/>
              </a:solidFill>
              <a:effectLst/>
              <a:uLnTx/>
              <a:uFillTx/>
              <a:latin typeface="Verdana"/>
              <a:ea typeface="+mn-ea"/>
              <a:cs typeface="+mn-cs"/>
            </a:endParaRPr>
          </a:p>
        </p:txBody>
      </p:sp>
      <p:sp>
        <p:nvSpPr>
          <p:cNvPr id="36" name="Rectangle 35"/>
          <p:cNvSpPr/>
          <p:nvPr/>
        </p:nvSpPr>
        <p:spPr>
          <a:xfrm>
            <a:off x="469900" y="951736"/>
            <a:ext cx="11054867" cy="908924"/>
          </a:xfrm>
          <a:prstGeom prst="rect">
            <a:avLst/>
          </a:prstGeom>
        </p:spPr>
        <p:txBody>
          <a:bodyPr lIns="0" tIns="0" rIns="0" bIns="0">
            <a:no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Verdana"/>
                <a:ea typeface="Verdana" panose="020B0604030504040204" pitchFamily="34" charset="0"/>
                <a:cs typeface="Times New Roman" panose="02020603050405020304" pitchFamily="18" charset="0"/>
              </a:rPr>
              <a:t>Cybersecurity innovations </a:t>
            </a:r>
            <a:r>
              <a:rPr kumimoji="0" lang="en-US" sz="1400" b="0" i="0" u="none" strike="noStrike" kern="1200" cap="none" spc="0" normalizeH="0" baseline="0" noProof="0" dirty="0">
                <a:ln>
                  <a:noFill/>
                </a:ln>
                <a:solidFill>
                  <a:prstClr val="black"/>
                </a:solidFill>
                <a:effectLst/>
                <a:uLnTx/>
                <a:uFillTx/>
                <a:latin typeface="Verdana"/>
                <a:ea typeface="Verdana" panose="020B0604030504040204" pitchFamily="34" charset="0"/>
                <a:cs typeface="Times New Roman" panose="02020603050405020304" pitchFamily="18" charset="0"/>
              </a:rPr>
              <a:t>in the CAV ecosystem are moving </a:t>
            </a:r>
            <a:r>
              <a:rPr kumimoji="0" lang="en-US" sz="1400" b="1" i="0" u="none" strike="noStrike" kern="1200" cap="none" spc="0" normalizeH="0" baseline="0" noProof="0" dirty="0">
                <a:ln>
                  <a:noFill/>
                </a:ln>
                <a:solidFill>
                  <a:srgbClr val="59A4CF"/>
                </a:solidFill>
                <a:effectLst/>
                <a:uLnTx/>
                <a:uFillTx/>
                <a:latin typeface="Verdana"/>
                <a:ea typeface="Verdana" panose="020B0604030504040204" pitchFamily="34" charset="0"/>
                <a:cs typeface="Times New Roman" panose="02020603050405020304" pitchFamily="18" charset="0"/>
              </a:rPr>
              <a:t>from ideas, to product and service development, and finally to market</a:t>
            </a:r>
            <a:r>
              <a:rPr kumimoji="0" lang="en-US" sz="1400" b="1" i="0" u="none" strike="noStrike" kern="1200" cap="none" spc="0" normalizeH="0" baseline="0" noProof="0" dirty="0">
                <a:ln>
                  <a:noFill/>
                </a:ln>
                <a:solidFill>
                  <a:srgbClr val="606366"/>
                </a:solidFill>
                <a:effectLst/>
                <a:uLnTx/>
                <a:uFillTx/>
                <a:latin typeface="Verdana"/>
                <a:ea typeface="Verdana" panose="020B0604030504040204" pitchFamily="34" charset="0"/>
                <a:cs typeface="Times New Roman" panose="02020603050405020304" pitchFamily="18" charset="0"/>
              </a:rPr>
              <a:t> </a:t>
            </a:r>
            <a:r>
              <a:rPr kumimoji="0" lang="en-US" sz="1400" b="0" i="0" u="none" strike="noStrike" kern="1200" cap="none" spc="0" normalizeH="0" baseline="0" noProof="0" dirty="0">
                <a:ln>
                  <a:noFill/>
                </a:ln>
                <a:solidFill>
                  <a:prstClr val="black"/>
                </a:solidFill>
                <a:effectLst/>
                <a:uLnTx/>
                <a:uFillTx/>
                <a:latin typeface="Verdana"/>
                <a:ea typeface="Verdana" panose="020B0604030504040204" pitchFamily="34" charset="0"/>
                <a:cs typeface="Times New Roman" panose="02020603050405020304" pitchFamily="18" charset="0"/>
              </a:rPr>
              <a:t>– </a:t>
            </a:r>
            <a:r>
              <a:rPr kumimoji="0" lang="en-US" sz="1400" b="0" i="0" u="none" strike="noStrike" kern="1200" cap="none" spc="0" normalizeH="0" baseline="0" noProof="0" dirty="0" smtClean="0">
                <a:ln>
                  <a:noFill/>
                </a:ln>
                <a:solidFill>
                  <a:prstClr val="black"/>
                </a:solidFill>
                <a:effectLst/>
                <a:uLnTx/>
                <a:uFillTx/>
                <a:latin typeface="Verdana"/>
                <a:ea typeface="Verdana" panose="020B0604030504040204" pitchFamily="34" charset="0"/>
                <a:cs typeface="Times New Roman" panose="02020603050405020304" pitchFamily="18" charset="0"/>
              </a:rPr>
              <a:t>finding and developing solutions to meet </a:t>
            </a:r>
            <a:r>
              <a:rPr lang="en-US" sz="1400" dirty="0" smtClean="0">
                <a:solidFill>
                  <a:prstClr val="black"/>
                </a:solidFill>
                <a:latin typeface="Verdana"/>
                <a:ea typeface="Verdana" panose="020B0604030504040204" pitchFamily="34" charset="0"/>
                <a:cs typeface="Times New Roman" panose="02020603050405020304" pitchFamily="18" charset="0"/>
              </a:rPr>
              <a:t>interoperability, </a:t>
            </a:r>
            <a:r>
              <a:rPr kumimoji="0" lang="en-US" sz="1400" b="0" i="0" u="none" strike="noStrike" kern="1200" cap="none" spc="0" normalizeH="0" baseline="0" noProof="0" dirty="0" smtClean="0">
                <a:ln>
                  <a:noFill/>
                </a:ln>
                <a:solidFill>
                  <a:prstClr val="black"/>
                </a:solidFill>
                <a:effectLst/>
                <a:uLnTx/>
                <a:uFillTx/>
                <a:latin typeface="Verdana"/>
                <a:ea typeface="Verdana" panose="020B0604030504040204" pitchFamily="34" charset="0"/>
                <a:cs typeface="Times New Roman" panose="02020603050405020304" pitchFamily="18" charset="0"/>
              </a:rPr>
              <a:t>scale </a:t>
            </a:r>
            <a:r>
              <a:rPr kumimoji="0" lang="en-US" sz="1400" b="0" i="0" u="none" strike="noStrike" kern="1200" cap="none" spc="0" normalizeH="0" baseline="0" noProof="0" dirty="0">
                <a:ln>
                  <a:noFill/>
                </a:ln>
                <a:solidFill>
                  <a:prstClr val="black"/>
                </a:solidFill>
                <a:effectLst/>
                <a:uLnTx/>
                <a:uFillTx/>
                <a:latin typeface="Verdana"/>
                <a:ea typeface="Verdana" panose="020B0604030504040204" pitchFamily="34" charset="0"/>
                <a:cs typeface="Times New Roman" panose="02020603050405020304" pitchFamily="18" charset="0"/>
              </a:rPr>
              <a:t>and implementation challenges.</a:t>
            </a:r>
          </a:p>
        </p:txBody>
      </p:sp>
      <p:sp>
        <p:nvSpPr>
          <p:cNvPr id="43" name="Rectangle 42"/>
          <p:cNvSpPr/>
          <p:nvPr/>
        </p:nvSpPr>
        <p:spPr>
          <a:xfrm>
            <a:off x="1073492" y="2644990"/>
            <a:ext cx="2634397" cy="3231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Verdana"/>
                <a:ea typeface="+mn-ea"/>
                <a:cs typeface="Arial" panose="020B0604020202020204" pitchFamily="34" charset="0"/>
              </a:rPr>
              <a:t>Ideas innovation</a:t>
            </a:r>
          </a:p>
        </p:txBody>
      </p:sp>
      <p:grpSp>
        <p:nvGrpSpPr>
          <p:cNvPr id="44" name="Group 43"/>
          <p:cNvGrpSpPr/>
          <p:nvPr/>
        </p:nvGrpSpPr>
        <p:grpSpPr>
          <a:xfrm>
            <a:off x="566997" y="2611210"/>
            <a:ext cx="469862" cy="469862"/>
            <a:chOff x="4953453" y="2234929"/>
            <a:chExt cx="607033" cy="607033"/>
          </a:xfrm>
        </p:grpSpPr>
        <p:pic>
          <p:nvPicPr>
            <p:cNvPr id="45" name="Picture 44"/>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019844" y="2326303"/>
              <a:ext cx="444302" cy="444302"/>
            </a:xfrm>
            <a:prstGeom prst="rect">
              <a:avLst/>
            </a:prstGeom>
          </p:spPr>
        </p:pic>
        <p:sp>
          <p:nvSpPr>
            <p:cNvPr id="46" name="Oval 45"/>
            <p:cNvSpPr/>
            <p:nvPr/>
          </p:nvSpPr>
          <p:spPr bwMode="gray">
            <a:xfrm>
              <a:off x="4953453" y="2234929"/>
              <a:ext cx="607033" cy="607033"/>
            </a:xfrm>
            <a:prstGeom prst="ellipse">
              <a:avLst/>
            </a:prstGeom>
            <a:noFill/>
            <a:ln w="19050" algn="ctr">
              <a:solidFill>
                <a:srgbClr val="005587"/>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Verdana"/>
                <a:ea typeface="+mn-ea"/>
                <a:cs typeface="+mn-cs"/>
              </a:endParaRPr>
            </a:p>
          </p:txBody>
        </p:sp>
      </p:grpSp>
      <p:sp>
        <p:nvSpPr>
          <p:cNvPr id="47" name="Rectangle 46"/>
          <p:cNvSpPr/>
          <p:nvPr/>
        </p:nvSpPr>
        <p:spPr>
          <a:xfrm>
            <a:off x="566997" y="3283984"/>
            <a:ext cx="3195746" cy="1783489"/>
          </a:xfrm>
          <a:prstGeom prst="rect">
            <a:avLst/>
          </a:prstGeom>
        </p:spPr>
        <p:txBody>
          <a:bodyPr lIns="0" tIns="0" rIns="0" bIns="0">
            <a:no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Verdana"/>
                <a:ea typeface="Calibri" panose="020F0502020204030204" pitchFamily="34" charset="0"/>
                <a:cs typeface="Arial" panose="020B0604020202020204" pitchFamily="34" charset="0"/>
              </a:rPr>
              <a:t>Understanding needs and getting the right focus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Verdana"/>
                <a:ea typeface="Calibri" panose="020F0502020204030204" pitchFamily="34" charset="0"/>
                <a:cs typeface="Arial" panose="020B0604020202020204" pitchFamily="34" charset="0"/>
              </a:rPr>
              <a:t>Research and ecosystem analysis to identify key cybersecurity risks and challenges, and what is needed to successfully mitigate them. </a:t>
            </a:r>
          </a:p>
        </p:txBody>
      </p:sp>
      <p:grpSp>
        <p:nvGrpSpPr>
          <p:cNvPr id="48" name="Group 47"/>
          <p:cNvGrpSpPr/>
          <p:nvPr/>
        </p:nvGrpSpPr>
        <p:grpSpPr>
          <a:xfrm>
            <a:off x="4407146" y="2611210"/>
            <a:ext cx="469862" cy="469862"/>
            <a:chOff x="4941170" y="3614290"/>
            <a:chExt cx="607033" cy="607033"/>
          </a:xfrm>
        </p:grpSpPr>
        <p:sp>
          <p:nvSpPr>
            <p:cNvPr id="49" name="Oval 48"/>
            <p:cNvSpPr/>
            <p:nvPr/>
          </p:nvSpPr>
          <p:spPr bwMode="gray">
            <a:xfrm>
              <a:off x="4941170" y="3614290"/>
              <a:ext cx="607033" cy="607033"/>
            </a:xfrm>
            <a:prstGeom prst="ellipse">
              <a:avLst/>
            </a:prstGeom>
            <a:noFill/>
            <a:ln w="19050" algn="ctr">
              <a:solidFill>
                <a:srgbClr val="0076A8"/>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Verdana"/>
                <a:ea typeface="+mn-ea"/>
                <a:cs typeface="+mn-cs"/>
              </a:endParaRPr>
            </a:p>
          </p:txBody>
        </p:sp>
        <p:pic>
          <p:nvPicPr>
            <p:cNvPr id="50" name="Picture 49"/>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030377" y="3717408"/>
              <a:ext cx="428617" cy="428617"/>
            </a:xfrm>
            <a:prstGeom prst="rect">
              <a:avLst/>
            </a:prstGeom>
          </p:spPr>
        </p:pic>
      </p:grpSp>
      <p:sp>
        <p:nvSpPr>
          <p:cNvPr id="51" name="Rectangle 50"/>
          <p:cNvSpPr/>
          <p:nvPr/>
        </p:nvSpPr>
        <p:spPr>
          <a:xfrm>
            <a:off x="4922735" y="2644990"/>
            <a:ext cx="2574877" cy="3231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Verdana"/>
                <a:ea typeface="+mn-ea"/>
                <a:cs typeface="Arial" panose="020B0604020202020204" pitchFamily="34" charset="0"/>
              </a:rPr>
              <a:t>Solution development</a:t>
            </a:r>
          </a:p>
        </p:txBody>
      </p:sp>
      <p:sp>
        <p:nvSpPr>
          <p:cNvPr id="52" name="Rectangle 51"/>
          <p:cNvSpPr/>
          <p:nvPr/>
        </p:nvSpPr>
        <p:spPr>
          <a:xfrm>
            <a:off x="4414073" y="3283984"/>
            <a:ext cx="3007072" cy="1786948"/>
          </a:xfrm>
          <a:prstGeom prst="rect">
            <a:avLst/>
          </a:prstGeom>
        </p:spPr>
        <p:txBody>
          <a:bodyPr lIns="0" tIns="0" rIns="0" bIns="0">
            <a:no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Verdana"/>
                <a:ea typeface="Calibri" panose="020F0502020204030204" pitchFamily="34" charset="0"/>
                <a:cs typeface="Arial" panose="020B0604020202020204" pitchFamily="34" charset="0"/>
              </a:rPr>
              <a:t>Getting the concept right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Verdana"/>
                <a:ea typeface="Calibri" panose="020F0502020204030204" pitchFamily="34" charset="0"/>
                <a:cs typeface="Arial" panose="020B0604020202020204" pitchFamily="34" charset="0"/>
              </a:rPr>
              <a:t>Turning innovation into reality through research, testing, and development; looking to launch in the market. </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Verdana"/>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Verdana"/>
              <a:ea typeface="Calibri" panose="020F0502020204030204" pitchFamily="34" charset="0"/>
              <a:cs typeface="Arial" panose="020B0604020202020204" pitchFamily="34" charset="0"/>
            </a:endParaRPr>
          </a:p>
        </p:txBody>
      </p:sp>
      <p:sp>
        <p:nvSpPr>
          <p:cNvPr id="54" name="Rectangle 53"/>
          <p:cNvSpPr/>
          <p:nvPr/>
        </p:nvSpPr>
        <p:spPr bwMode="gray">
          <a:xfrm rot="16200000">
            <a:off x="5923961" y="1631769"/>
            <a:ext cx="40792" cy="3108960"/>
          </a:xfrm>
          <a:prstGeom prst="rect">
            <a:avLst/>
          </a:prstGeom>
          <a:solidFill>
            <a:srgbClr val="0076A8"/>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Verdana"/>
              <a:ea typeface="+mn-ea"/>
              <a:cs typeface="+mn-cs"/>
            </a:endParaRPr>
          </a:p>
        </p:txBody>
      </p:sp>
      <p:sp>
        <p:nvSpPr>
          <p:cNvPr id="55" name="Rectangle 54"/>
          <p:cNvSpPr/>
          <p:nvPr/>
        </p:nvSpPr>
        <p:spPr bwMode="gray">
          <a:xfrm rot="16200000">
            <a:off x="9668173" y="1631151"/>
            <a:ext cx="40792" cy="3108960"/>
          </a:xfrm>
          <a:prstGeom prst="rect">
            <a:avLst/>
          </a:prstGeom>
          <a:solidFill>
            <a:srgbClr val="00A3E0"/>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Verdana"/>
              <a:ea typeface="+mn-ea"/>
              <a:cs typeface="+mn-cs"/>
            </a:endParaRPr>
          </a:p>
        </p:txBody>
      </p:sp>
      <p:grpSp>
        <p:nvGrpSpPr>
          <p:cNvPr id="56" name="Group 55"/>
          <p:cNvGrpSpPr/>
          <p:nvPr/>
        </p:nvGrpSpPr>
        <p:grpSpPr>
          <a:xfrm>
            <a:off x="8134088" y="2611210"/>
            <a:ext cx="469862" cy="469862"/>
            <a:chOff x="4929452" y="4870077"/>
            <a:chExt cx="607033" cy="607033"/>
          </a:xfrm>
        </p:grpSpPr>
        <p:sp>
          <p:nvSpPr>
            <p:cNvPr id="57" name="Oval 56"/>
            <p:cNvSpPr/>
            <p:nvPr/>
          </p:nvSpPr>
          <p:spPr bwMode="gray">
            <a:xfrm>
              <a:off x="4929452" y="4870077"/>
              <a:ext cx="607033" cy="607033"/>
            </a:xfrm>
            <a:prstGeom prst="ellipse">
              <a:avLst/>
            </a:prstGeom>
            <a:noFill/>
            <a:ln w="19050" algn="ctr">
              <a:solidFill>
                <a:srgbClr val="00A3E0"/>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Verdana"/>
                <a:ea typeface="+mn-ea"/>
                <a:cs typeface="+mn-cs"/>
              </a:endParaRPr>
            </a:p>
          </p:txBody>
        </p:sp>
        <p:pic>
          <p:nvPicPr>
            <p:cNvPr id="58" name="Picture 5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989263" y="4909210"/>
              <a:ext cx="487412" cy="487412"/>
            </a:xfrm>
            <a:prstGeom prst="rect">
              <a:avLst/>
            </a:prstGeom>
          </p:spPr>
        </p:pic>
      </p:grpSp>
      <p:sp>
        <p:nvSpPr>
          <p:cNvPr id="59" name="Rectangle 58"/>
          <p:cNvSpPr/>
          <p:nvPr/>
        </p:nvSpPr>
        <p:spPr>
          <a:xfrm>
            <a:off x="8641102" y="2644990"/>
            <a:ext cx="3075683" cy="3231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Verdana"/>
                <a:ea typeface="+mn-ea"/>
                <a:cs typeface="Arial" panose="020B0604020202020204" pitchFamily="34" charset="0"/>
              </a:rPr>
              <a:t>Market innovation</a:t>
            </a:r>
          </a:p>
        </p:txBody>
      </p:sp>
      <p:sp>
        <p:nvSpPr>
          <p:cNvPr id="60" name="Rectangle 59"/>
          <p:cNvSpPr/>
          <p:nvPr/>
        </p:nvSpPr>
        <p:spPr>
          <a:xfrm>
            <a:off x="8168721" y="3281057"/>
            <a:ext cx="3108963" cy="1769913"/>
          </a:xfrm>
          <a:prstGeom prst="rect">
            <a:avLst/>
          </a:prstGeom>
        </p:spPr>
        <p:txBody>
          <a:bodyPr lIns="0" tIns="0" rIns="0" bIns="0">
            <a:no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Verdana"/>
                <a:ea typeface="Calibri" panose="020F0502020204030204" pitchFamily="34" charset="0"/>
                <a:cs typeface="Arial" panose="020B0604020202020204" pitchFamily="34" charset="0"/>
              </a:rPr>
              <a:t>Scaling the solution</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Verdana"/>
                <a:ea typeface="Calibri" panose="020F0502020204030204" pitchFamily="34" charset="0"/>
                <a:cs typeface="Arial" panose="020B0604020202020204" pitchFamily="34" charset="0"/>
              </a:rPr>
              <a:t>Once the solution is refined and ready for market, innovating to meet interoperability, scale and other implementation challenges. </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Verdana"/>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Verdana"/>
              <a:ea typeface="Calibri" panose="020F0502020204030204" pitchFamily="34" charset="0"/>
              <a:cs typeface="Arial" panose="020B0604020202020204" pitchFamily="34" charset="0"/>
            </a:endParaRPr>
          </a:p>
        </p:txBody>
      </p:sp>
      <p:sp>
        <p:nvSpPr>
          <p:cNvPr id="69" name="Rectangle 68"/>
          <p:cNvSpPr/>
          <p:nvPr/>
        </p:nvSpPr>
        <p:spPr bwMode="gray">
          <a:xfrm rot="16200000">
            <a:off x="2051501" y="1631151"/>
            <a:ext cx="40792" cy="3108960"/>
          </a:xfrm>
          <a:prstGeom prst="rect">
            <a:avLst/>
          </a:prstGeom>
          <a:solidFill>
            <a:srgbClr val="005587"/>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Flowchart: Merge 7"/>
          <p:cNvSpPr/>
          <p:nvPr/>
        </p:nvSpPr>
        <p:spPr bwMode="gray">
          <a:xfrm rot="16200000">
            <a:off x="3529067" y="2719549"/>
            <a:ext cx="646298" cy="326655"/>
          </a:xfrm>
          <a:prstGeom prst="flowChartMerge">
            <a:avLst/>
          </a:prstGeom>
          <a:solidFill>
            <a:schemeClr val="bg1"/>
          </a:solidFill>
          <a:ln w="19050" algn="ctr">
            <a:solidFill>
              <a:srgbClr val="005587"/>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70" name="Flowchart: Merge 69"/>
          <p:cNvSpPr/>
          <p:nvPr/>
        </p:nvSpPr>
        <p:spPr bwMode="gray">
          <a:xfrm rot="16200000">
            <a:off x="7384085" y="2719550"/>
            <a:ext cx="646298" cy="326655"/>
          </a:xfrm>
          <a:prstGeom prst="flowChartMerge">
            <a:avLst/>
          </a:prstGeom>
          <a:solidFill>
            <a:schemeClr val="bg1"/>
          </a:solidFill>
          <a:ln w="19050" algn="ctr">
            <a:solidFill>
              <a:srgbClr val="0076A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9" name="Rectangle 8"/>
          <p:cNvSpPr/>
          <p:nvPr/>
        </p:nvSpPr>
        <p:spPr bwMode="gray">
          <a:xfrm>
            <a:off x="3626378" y="2469931"/>
            <a:ext cx="96977" cy="794092"/>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71" name="Rectangle 70"/>
          <p:cNvSpPr/>
          <p:nvPr/>
        </p:nvSpPr>
        <p:spPr bwMode="gray">
          <a:xfrm>
            <a:off x="7497612" y="2469931"/>
            <a:ext cx="70274" cy="794092"/>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Tree>
    <p:extLst>
      <p:ext uri="{BB962C8B-B14F-4D97-AF65-F5344CB8AC3E}">
        <p14:creationId xmlns:p14="http://schemas.microsoft.com/office/powerpoint/2010/main" val="286990384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Recent Ontario developments in CAV testing and CAV cybersecurity</a:t>
            </a:r>
            <a:endParaRPr lang="en-US" dirty="0"/>
          </a:p>
        </p:txBody>
      </p:sp>
      <p:sp>
        <p:nvSpPr>
          <p:cNvPr id="5" name="Footer Placeholder 4"/>
          <p:cNvSpPr>
            <a:spLocks noGrp="1"/>
          </p:cNvSpPr>
          <p:nvPr>
            <p:ph type="ftr" sz="quarter" idx="3"/>
          </p:nvPr>
        </p:nvSpPr>
        <p:spPr>
          <a:xfrm>
            <a:off x="7038029" y="6474295"/>
            <a:ext cx="4201471" cy="100027"/>
          </a:xfrm>
        </p:spPr>
        <p:txBody>
          <a:bodyPr/>
          <a:lstStyle/>
          <a:p>
            <a:r>
              <a:rPr lang="en-US" dirty="0" smtClean="0"/>
              <a:t>Cybersecurity for connected and autonomous vehicles | Considerations and opportunities for growth</a:t>
            </a:r>
            <a:endParaRPr lang="en-CA" dirty="0"/>
          </a:p>
        </p:txBody>
      </p:sp>
      <p:sp>
        <p:nvSpPr>
          <p:cNvPr id="6" name="Slide Number Placeholder 5"/>
          <p:cNvSpPr>
            <a:spLocks noGrp="1"/>
          </p:cNvSpPr>
          <p:nvPr>
            <p:ph type="sldNum" sz="quarter" idx="4"/>
          </p:nvPr>
        </p:nvSpPr>
        <p:spPr/>
        <p:txBody>
          <a:bodyPr/>
          <a:lstStyle/>
          <a:p>
            <a:fld id="{1D70FF2A-E074-4D3B-BB94-FFBB4B519E26}" type="slidenum">
              <a:rPr lang="en-CA" smtClean="0"/>
              <a:pPr/>
              <a:t>14</a:t>
            </a:fld>
            <a:endParaRPr lang="en-CA" dirty="0"/>
          </a:p>
        </p:txBody>
      </p:sp>
      <p:sp>
        <p:nvSpPr>
          <p:cNvPr id="8" name="Text Placeholder 11"/>
          <p:cNvSpPr txBox="1">
            <a:spLocks/>
          </p:cNvSpPr>
          <p:nvPr/>
        </p:nvSpPr>
        <p:spPr>
          <a:xfrm>
            <a:off x="475838" y="947459"/>
            <a:ext cx="11109624" cy="644338"/>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2000" b="0" kern="1200">
                <a:solidFill>
                  <a:srgbClr val="575757"/>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a:lnSpc>
                <a:spcPct val="150000"/>
              </a:lnSpc>
            </a:pPr>
            <a:r>
              <a:rPr lang="en-US" sz="1400" dirty="0">
                <a:solidFill>
                  <a:schemeClr val="tx1"/>
                </a:solidFill>
              </a:rPr>
              <a:t>Ontario has been involved in various </a:t>
            </a:r>
            <a:r>
              <a:rPr lang="en-US" sz="1400" dirty="0" smtClean="0">
                <a:solidFill>
                  <a:schemeClr val="tx1"/>
                </a:solidFill>
              </a:rPr>
              <a:t>discussions </a:t>
            </a:r>
            <a:r>
              <a:rPr lang="en-US" sz="1400" dirty="0">
                <a:solidFill>
                  <a:schemeClr val="tx1"/>
                </a:solidFill>
              </a:rPr>
              <a:t>and </a:t>
            </a:r>
            <a:r>
              <a:rPr lang="en-US" sz="1400" dirty="0" smtClean="0">
                <a:solidFill>
                  <a:schemeClr val="tx1"/>
                </a:solidFill>
              </a:rPr>
              <a:t>cybersecurity </a:t>
            </a:r>
            <a:r>
              <a:rPr lang="en-US" sz="1400" dirty="0">
                <a:solidFill>
                  <a:schemeClr val="tx1"/>
                </a:solidFill>
              </a:rPr>
              <a:t>activities </a:t>
            </a:r>
            <a:r>
              <a:rPr lang="en-US" sz="1400" dirty="0" smtClean="0">
                <a:solidFill>
                  <a:schemeClr val="tx1"/>
                </a:solidFill>
              </a:rPr>
              <a:t>relevant to </a:t>
            </a:r>
            <a:r>
              <a:rPr lang="en-US" sz="1400" dirty="0">
                <a:solidFill>
                  <a:schemeClr val="tx1"/>
                </a:solidFill>
              </a:rPr>
              <a:t>CAVs. The </a:t>
            </a:r>
            <a:r>
              <a:rPr lang="en-US" sz="1400" dirty="0" smtClean="0">
                <a:solidFill>
                  <a:schemeClr val="tx1"/>
                </a:solidFill>
              </a:rPr>
              <a:t>outcomes </a:t>
            </a:r>
            <a:r>
              <a:rPr lang="en-US" sz="1400" dirty="0">
                <a:solidFill>
                  <a:schemeClr val="tx1"/>
                </a:solidFill>
              </a:rPr>
              <a:t>of these discussions have </a:t>
            </a:r>
            <a:r>
              <a:rPr lang="en-US" sz="1400" dirty="0" smtClean="0">
                <a:solidFill>
                  <a:schemeClr val="tx1"/>
                </a:solidFill>
              </a:rPr>
              <a:t>seen Ontario taking </a:t>
            </a:r>
            <a:r>
              <a:rPr lang="en-US" sz="1400" dirty="0">
                <a:solidFill>
                  <a:schemeClr val="tx1"/>
                </a:solidFill>
              </a:rPr>
              <a:t>proactive steps towards a more </a:t>
            </a:r>
            <a:r>
              <a:rPr lang="en-US" sz="1400" dirty="0" smtClean="0">
                <a:solidFill>
                  <a:schemeClr val="tx1"/>
                </a:solidFill>
              </a:rPr>
              <a:t>secure and innovative CAV ecosystem</a:t>
            </a:r>
            <a:r>
              <a:rPr lang="en-US" sz="1400" dirty="0">
                <a:solidFill>
                  <a:schemeClr val="tx1"/>
                </a:solidFill>
              </a:rPr>
              <a:t>.</a:t>
            </a:r>
          </a:p>
        </p:txBody>
      </p:sp>
      <p:sp>
        <p:nvSpPr>
          <p:cNvPr id="10" name="TextBox 9"/>
          <p:cNvSpPr txBox="1"/>
          <p:nvPr/>
        </p:nvSpPr>
        <p:spPr>
          <a:xfrm>
            <a:off x="2744706" y="2226849"/>
            <a:ext cx="8307812" cy="215444"/>
          </a:xfrm>
          <a:prstGeom prst="rect">
            <a:avLst/>
          </a:prstGeom>
          <a:noFill/>
        </p:spPr>
        <p:txBody>
          <a:bodyPr wrap="square" lIns="0" tIns="0" rIns="0" bIns="0" rtlCol="0">
            <a:spAutoFit/>
          </a:bodyPr>
          <a:lstStyle/>
          <a:p>
            <a:pPr>
              <a:spcBef>
                <a:spcPts val="600"/>
              </a:spcBef>
              <a:buSzPct val="100000"/>
            </a:pPr>
            <a:r>
              <a:rPr lang="en-US" sz="1400" b="1" dirty="0" smtClean="0">
                <a:solidFill>
                  <a:srgbClr val="59A4CF"/>
                </a:solidFill>
              </a:rPr>
              <a:t>Some recent developments within Ontario include: </a:t>
            </a:r>
          </a:p>
        </p:txBody>
      </p:sp>
      <p:sp>
        <p:nvSpPr>
          <p:cNvPr id="12" name="Rounded Rectangle 11"/>
          <p:cNvSpPr/>
          <p:nvPr/>
        </p:nvSpPr>
        <p:spPr bwMode="gray">
          <a:xfrm>
            <a:off x="1013881" y="4048450"/>
            <a:ext cx="2236764" cy="1308295"/>
          </a:xfrm>
          <a:prstGeom prst="roundRect">
            <a:avLst/>
          </a:prstGeom>
          <a:ln>
            <a:solidFill>
              <a:srgbClr val="59A4CF"/>
            </a:solidFill>
            <a:headEnd/>
            <a:tailEnd/>
          </a:ln>
        </p:spPr>
        <p:style>
          <a:lnRef idx="2">
            <a:schemeClr val="accent3"/>
          </a:lnRef>
          <a:fillRef idx="1">
            <a:schemeClr val="lt1"/>
          </a:fillRef>
          <a:effectRef idx="0">
            <a:schemeClr val="accent3"/>
          </a:effectRef>
          <a:fontRef idx="minor">
            <a:schemeClr val="dk1"/>
          </a:fontRef>
        </p:style>
        <p:txBody>
          <a:bodyPr wrap="square" lIns="88900" tIns="88900" rIns="88900" bIns="88900" rtlCol="0" anchor="ctr"/>
          <a:lstStyle/>
          <a:p>
            <a:pPr algn="ctr">
              <a:lnSpc>
                <a:spcPct val="106000"/>
              </a:lnSpc>
              <a:buFont typeface="Wingdings 2" pitchFamily="18" charset="2"/>
              <a:buNone/>
            </a:pPr>
            <a:r>
              <a:rPr lang="en-US" sz="1050" dirty="0" smtClean="0">
                <a:solidFill>
                  <a:schemeClr val="tx1"/>
                </a:solidFill>
              </a:rPr>
              <a:t>A 2019 update </a:t>
            </a:r>
            <a:r>
              <a:rPr lang="en-US" sz="1050" dirty="0">
                <a:solidFill>
                  <a:schemeClr val="tx1"/>
                </a:solidFill>
              </a:rPr>
              <a:t>to the </a:t>
            </a:r>
            <a:r>
              <a:rPr lang="en-US" sz="1050" b="1" dirty="0">
                <a:solidFill>
                  <a:srgbClr val="00A3E0"/>
                </a:solidFill>
              </a:rPr>
              <a:t>Ontario automated vehicles testing pilot </a:t>
            </a:r>
            <a:r>
              <a:rPr lang="en-US" sz="1050" b="1" dirty="0" smtClean="0">
                <a:solidFill>
                  <a:srgbClr val="00A3E0"/>
                </a:solidFill>
              </a:rPr>
              <a:t>program</a:t>
            </a:r>
            <a:r>
              <a:rPr lang="en-US" sz="1050" dirty="0" smtClean="0">
                <a:solidFill>
                  <a:schemeClr val="tx1"/>
                </a:solidFill>
              </a:rPr>
              <a:t> </a:t>
            </a:r>
            <a:r>
              <a:rPr lang="en-US" sz="1050" dirty="0">
                <a:solidFill>
                  <a:schemeClr val="tx1"/>
                </a:solidFill>
              </a:rPr>
              <a:t>in response to advances in CAV technology. </a:t>
            </a:r>
            <a:endParaRPr lang="en-US" sz="1050" dirty="0" smtClean="0">
              <a:solidFill>
                <a:schemeClr val="tx1"/>
              </a:solidFill>
            </a:endParaRPr>
          </a:p>
        </p:txBody>
      </p:sp>
      <p:sp>
        <p:nvSpPr>
          <p:cNvPr id="13" name="Rounded Rectangle 12"/>
          <p:cNvSpPr/>
          <p:nvPr/>
        </p:nvSpPr>
        <p:spPr bwMode="gray">
          <a:xfrm>
            <a:off x="3849693" y="4048449"/>
            <a:ext cx="2642382" cy="1308296"/>
          </a:xfrm>
          <a:prstGeom prst="roundRect">
            <a:avLst/>
          </a:prstGeom>
          <a:ln>
            <a:solidFill>
              <a:srgbClr val="59A4CF"/>
            </a:solidFill>
            <a:headEnd/>
            <a:tailEnd/>
          </a:ln>
        </p:spPr>
        <p:style>
          <a:lnRef idx="2">
            <a:schemeClr val="accent3"/>
          </a:lnRef>
          <a:fillRef idx="1">
            <a:schemeClr val="lt1"/>
          </a:fillRef>
          <a:effectRef idx="0">
            <a:schemeClr val="accent3"/>
          </a:effectRef>
          <a:fontRef idx="minor">
            <a:schemeClr val="dk1"/>
          </a:fontRef>
        </p:style>
        <p:txBody>
          <a:bodyPr wrap="square" lIns="88900" tIns="88900" rIns="88900" bIns="88900" rtlCol="0" anchor="ctr"/>
          <a:lstStyle/>
          <a:p>
            <a:pPr algn="ctr">
              <a:lnSpc>
                <a:spcPct val="106000"/>
              </a:lnSpc>
              <a:buFont typeface="Wingdings 2" pitchFamily="18" charset="2"/>
              <a:buNone/>
            </a:pPr>
            <a:r>
              <a:rPr lang="en-US" sz="1050" dirty="0" smtClean="0">
                <a:solidFill>
                  <a:schemeClr val="tx1"/>
                </a:solidFill>
              </a:rPr>
              <a:t>The Government of Ontario co-chaired </a:t>
            </a:r>
            <a:r>
              <a:rPr lang="en-US" sz="1050" dirty="0">
                <a:solidFill>
                  <a:schemeClr val="tx1"/>
                </a:solidFill>
              </a:rPr>
              <a:t>the </a:t>
            </a:r>
            <a:r>
              <a:rPr lang="en-US" sz="1050" b="1" dirty="0">
                <a:solidFill>
                  <a:schemeClr val="tx1"/>
                </a:solidFill>
              </a:rPr>
              <a:t>development of the Canadian policy framework for CAVs</a:t>
            </a:r>
            <a:r>
              <a:rPr lang="en-US" sz="1050" dirty="0">
                <a:solidFill>
                  <a:schemeClr val="tx1"/>
                </a:solidFill>
              </a:rPr>
              <a:t>. This </a:t>
            </a:r>
            <a:r>
              <a:rPr lang="en-US" sz="1050" dirty="0" smtClean="0">
                <a:solidFill>
                  <a:schemeClr val="tx1"/>
                </a:solidFill>
              </a:rPr>
              <a:t>framework </a:t>
            </a:r>
            <a:r>
              <a:rPr lang="en-US" sz="1050" dirty="0">
                <a:solidFill>
                  <a:schemeClr val="tx1"/>
                </a:solidFill>
              </a:rPr>
              <a:t>highlights both </a:t>
            </a:r>
            <a:r>
              <a:rPr lang="en-US" sz="1050" b="1" dirty="0">
                <a:solidFill>
                  <a:srgbClr val="00A3E0"/>
                </a:solidFill>
              </a:rPr>
              <a:t>cybersecurity and privacy</a:t>
            </a:r>
            <a:r>
              <a:rPr lang="en-US" sz="1050" b="1" dirty="0">
                <a:solidFill>
                  <a:schemeClr val="tx1"/>
                </a:solidFill>
              </a:rPr>
              <a:t> </a:t>
            </a:r>
            <a:r>
              <a:rPr lang="en-US" sz="1050" dirty="0">
                <a:solidFill>
                  <a:schemeClr val="tx1"/>
                </a:solidFill>
              </a:rPr>
              <a:t>as important vulnerabilities, and provided recommendations. </a:t>
            </a:r>
          </a:p>
        </p:txBody>
      </p:sp>
      <p:sp>
        <p:nvSpPr>
          <p:cNvPr id="15" name="TextBox 14"/>
          <p:cNvSpPr txBox="1"/>
          <p:nvPr/>
        </p:nvSpPr>
        <p:spPr>
          <a:xfrm>
            <a:off x="4105282" y="2964522"/>
            <a:ext cx="2125228" cy="612934"/>
          </a:xfrm>
          <a:prstGeom prst="round2DiagRect">
            <a:avLst/>
          </a:prstGeom>
          <a:solidFill>
            <a:schemeClr val="bg1">
              <a:lumMod val="95000"/>
            </a:schemeClr>
          </a:solidFill>
          <a:ln>
            <a:solidFill>
              <a:schemeClr val="bg2"/>
            </a:solidFill>
          </a:ln>
          <a:effectLst/>
        </p:spPr>
        <p:txBody>
          <a:bodyPr wrap="square" lIns="0" tIns="0" rIns="0" bIns="0" rtlCol="0">
            <a:spAutoFit/>
          </a:bodyPr>
          <a:lstStyle/>
          <a:p>
            <a:pPr>
              <a:spcBef>
                <a:spcPts val="600"/>
              </a:spcBef>
              <a:buSzPct val="100000"/>
            </a:pPr>
            <a:r>
              <a:rPr lang="en-US" sz="1200" b="1" dirty="0" smtClean="0">
                <a:solidFill>
                  <a:srgbClr val="313131"/>
                </a:solidFill>
              </a:rPr>
              <a:t>Policy Planning and Support Committee (PPSC) working group</a:t>
            </a:r>
          </a:p>
        </p:txBody>
      </p:sp>
      <p:pic>
        <p:nvPicPr>
          <p:cNvPr id="17" name="Picture 16"/>
          <p:cNvPicPr>
            <a:picLocks noChangeAspect="1"/>
          </p:cNvPicPr>
          <p:nvPr/>
        </p:nvPicPr>
        <p:blipFill>
          <a:blip r:embed="rId2"/>
          <a:stretch>
            <a:fillRect/>
          </a:stretch>
        </p:blipFill>
        <p:spPr>
          <a:xfrm>
            <a:off x="7339946" y="3031832"/>
            <a:ext cx="2144737" cy="554422"/>
          </a:xfrm>
          <a:prstGeom prst="rect">
            <a:avLst/>
          </a:prstGeom>
        </p:spPr>
      </p:pic>
      <p:sp>
        <p:nvSpPr>
          <p:cNvPr id="18" name="Rounded Rectangle 17"/>
          <p:cNvSpPr/>
          <p:nvPr/>
        </p:nvSpPr>
        <p:spPr bwMode="gray">
          <a:xfrm>
            <a:off x="7091124" y="4048449"/>
            <a:ext cx="2642382" cy="1308296"/>
          </a:xfrm>
          <a:prstGeom prst="roundRect">
            <a:avLst/>
          </a:prstGeom>
          <a:ln>
            <a:solidFill>
              <a:srgbClr val="59A4CF"/>
            </a:solidFill>
            <a:headEnd/>
            <a:tailEnd/>
          </a:ln>
        </p:spPr>
        <p:style>
          <a:lnRef idx="2">
            <a:schemeClr val="accent3"/>
          </a:lnRef>
          <a:fillRef idx="1">
            <a:schemeClr val="lt1"/>
          </a:fillRef>
          <a:effectRef idx="0">
            <a:schemeClr val="accent3"/>
          </a:effectRef>
          <a:fontRef idx="minor">
            <a:schemeClr val="dk1"/>
          </a:fontRef>
        </p:style>
        <p:txBody>
          <a:bodyPr wrap="square" lIns="88900" tIns="88900" rIns="88900" bIns="88900" rtlCol="0" anchor="ctr"/>
          <a:lstStyle/>
          <a:p>
            <a:pPr algn="ctr">
              <a:lnSpc>
                <a:spcPct val="106000"/>
              </a:lnSpc>
              <a:buFont typeface="Wingdings 2" pitchFamily="18" charset="2"/>
              <a:buNone/>
            </a:pPr>
            <a:r>
              <a:rPr lang="en-US" sz="1050" dirty="0" smtClean="0">
                <a:solidFill>
                  <a:schemeClr val="tx1"/>
                </a:solidFill>
              </a:rPr>
              <a:t>In </a:t>
            </a:r>
            <a:r>
              <a:rPr lang="en-US" sz="1050" dirty="0">
                <a:solidFill>
                  <a:schemeClr val="tx1"/>
                </a:solidFill>
              </a:rPr>
              <a:t>Ontario, the government funds various programs, such as the </a:t>
            </a:r>
            <a:r>
              <a:rPr lang="en-US" sz="1050" b="1" dirty="0">
                <a:solidFill>
                  <a:srgbClr val="00A3E0"/>
                </a:solidFill>
              </a:rPr>
              <a:t>AVIN Talent Development </a:t>
            </a:r>
            <a:r>
              <a:rPr lang="en-US" sz="1050" dirty="0">
                <a:solidFill>
                  <a:schemeClr val="tx1"/>
                </a:solidFill>
              </a:rPr>
              <a:t>program, </a:t>
            </a:r>
            <a:r>
              <a:rPr lang="en-US" sz="1050" dirty="0" smtClean="0">
                <a:solidFill>
                  <a:schemeClr val="tx1"/>
                </a:solidFill>
              </a:rPr>
              <a:t>to harness </a:t>
            </a:r>
            <a:r>
              <a:rPr lang="en-US" sz="1050" dirty="0">
                <a:solidFill>
                  <a:schemeClr val="tx1"/>
                </a:solidFill>
              </a:rPr>
              <a:t>and </a:t>
            </a:r>
            <a:r>
              <a:rPr lang="en-US" sz="1050" dirty="0" smtClean="0">
                <a:solidFill>
                  <a:schemeClr val="tx1"/>
                </a:solidFill>
              </a:rPr>
              <a:t>develop </a:t>
            </a:r>
            <a:r>
              <a:rPr lang="en-US" sz="1050" dirty="0">
                <a:solidFill>
                  <a:schemeClr val="tx1"/>
                </a:solidFill>
              </a:rPr>
              <a:t>talent in the automotive </a:t>
            </a:r>
            <a:r>
              <a:rPr lang="en-US" sz="1050" dirty="0" smtClean="0">
                <a:solidFill>
                  <a:schemeClr val="tx1"/>
                </a:solidFill>
              </a:rPr>
              <a:t>industry.</a:t>
            </a:r>
            <a:endParaRPr lang="en-US" sz="1050" dirty="0">
              <a:solidFill>
                <a:schemeClr val="tx1"/>
              </a:solidFill>
            </a:endParaRPr>
          </a:p>
        </p:txBody>
      </p:sp>
      <p:pic>
        <p:nvPicPr>
          <p:cNvPr id="4" name="Picture 3"/>
          <p:cNvPicPr>
            <a:picLocks noChangeAspect="1"/>
          </p:cNvPicPr>
          <p:nvPr/>
        </p:nvPicPr>
        <p:blipFill>
          <a:blip r:embed="rId3"/>
          <a:stretch>
            <a:fillRect/>
          </a:stretch>
        </p:blipFill>
        <p:spPr>
          <a:xfrm>
            <a:off x="1375066" y="3031832"/>
            <a:ext cx="1303479" cy="723272"/>
          </a:xfrm>
          <a:prstGeom prst="rect">
            <a:avLst/>
          </a:prstGeom>
        </p:spPr>
      </p:pic>
    </p:spTree>
    <p:extLst>
      <p:ext uri="{BB962C8B-B14F-4D97-AF65-F5344CB8AC3E}">
        <p14:creationId xmlns:p14="http://schemas.microsoft.com/office/powerpoint/2010/main" val="418698744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Placeholder 5"/>
          <p:cNvPicPr>
            <a:picLocks noChangeAspect="1"/>
          </p:cNvPicPr>
          <p:nvPr/>
        </p:nvPicPr>
        <p:blipFill rotWithShape="1">
          <a:blip r:embed="rId3">
            <a:extLst>
              <a:ext uri="{28A0092B-C50C-407E-A947-70E740481C1C}">
                <a14:useLocalDpi xmlns:a14="http://schemas.microsoft.com/office/drawing/2010/main" val="0"/>
              </a:ext>
            </a:extLst>
          </a:blip>
          <a:srcRect l="7941" t="10663" r="6467" b="9185"/>
          <a:stretch/>
        </p:blipFill>
        <p:spPr>
          <a:xfrm>
            <a:off x="6349355" y="1493505"/>
            <a:ext cx="5527521" cy="5130267"/>
          </a:xfrm>
          <a:prstGeom prst="rect">
            <a:avLst/>
          </a:prstGeom>
        </p:spPr>
      </p:pic>
      <p:sp>
        <p:nvSpPr>
          <p:cNvPr id="45" name="Rectangle 44"/>
          <p:cNvSpPr/>
          <p:nvPr/>
        </p:nvSpPr>
        <p:spPr bwMode="gray">
          <a:xfrm>
            <a:off x="8941858" y="4837898"/>
            <a:ext cx="272773" cy="207201"/>
          </a:xfrm>
          <a:prstGeom prst="rect">
            <a:avLst/>
          </a:prstGeom>
          <a:solidFill>
            <a:srgbClr val="FFFFFF"/>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2" name="Title 1"/>
          <p:cNvSpPr>
            <a:spLocks noGrp="1"/>
          </p:cNvSpPr>
          <p:nvPr>
            <p:ph type="title"/>
          </p:nvPr>
        </p:nvSpPr>
        <p:spPr/>
        <p:txBody>
          <a:bodyPr/>
          <a:lstStyle/>
          <a:p>
            <a:r>
              <a:rPr lang="en-US" dirty="0">
                <a:latin typeface="+mn-lt"/>
              </a:rPr>
              <a:t>Key opportunities </a:t>
            </a:r>
            <a:r>
              <a:rPr lang="en-US" dirty="0" smtClean="0">
                <a:latin typeface="+mn-lt"/>
              </a:rPr>
              <a:t>for Ontario</a:t>
            </a:r>
            <a:endParaRPr lang="en-US" dirty="0">
              <a:latin typeface="+mn-lt"/>
            </a:endParaRPr>
          </a:p>
        </p:txBody>
      </p:sp>
      <p:sp>
        <p:nvSpPr>
          <p:cNvPr id="9" name="Content Placeholder 8"/>
          <p:cNvSpPr>
            <a:spLocks noGrp="1"/>
          </p:cNvSpPr>
          <p:nvPr>
            <p:ph idx="1"/>
          </p:nvPr>
        </p:nvSpPr>
        <p:spPr>
          <a:xfrm>
            <a:off x="469900" y="951243"/>
            <a:ext cx="10769600" cy="626463"/>
          </a:xfrm>
        </p:spPr>
        <p:txBody>
          <a:bodyPr/>
          <a:lstStyle/>
          <a:p>
            <a:pPr>
              <a:lnSpc>
                <a:spcPct val="150000"/>
              </a:lnSpc>
            </a:pPr>
            <a:r>
              <a:rPr lang="en-US" sz="1400" dirty="0"/>
              <a:t>As CAV cybersecurity continues to grow in importance and gain traction across </a:t>
            </a:r>
            <a:r>
              <a:rPr lang="en-US" sz="1400" dirty="0" smtClean="0"/>
              <a:t>governments, </a:t>
            </a:r>
            <a:r>
              <a:rPr lang="en-US" sz="1400" dirty="0"/>
              <a:t>AVIN looks forward to continuing to engage with the entire CAV ecosystem to enable the future of CAV cybersecurity in Ontario.</a:t>
            </a:r>
          </a:p>
        </p:txBody>
      </p:sp>
      <p:sp>
        <p:nvSpPr>
          <p:cNvPr id="4" name="Footer Placeholder 3"/>
          <p:cNvSpPr>
            <a:spLocks noGrp="1"/>
          </p:cNvSpPr>
          <p:nvPr>
            <p:ph type="ftr" sz="quarter" idx="3"/>
          </p:nvPr>
        </p:nvSpPr>
        <p:spPr>
          <a:xfrm>
            <a:off x="6986733" y="6474295"/>
            <a:ext cx="4252767" cy="100027"/>
          </a:xfrm>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US" sz="650" b="0" i="0" u="none" strike="noStrike" kern="1200" cap="none" spc="0" normalizeH="0" baseline="0" noProof="0" dirty="0">
                <a:ln>
                  <a:noFill/>
                </a:ln>
                <a:solidFill>
                  <a:prstClr val="black"/>
                </a:solidFill>
                <a:effectLst/>
                <a:uLnTx/>
                <a:uFillTx/>
                <a:latin typeface="Verdana"/>
                <a:ea typeface="+mn-ea"/>
                <a:cs typeface="+mn-cs"/>
              </a:rPr>
              <a:t>Cybersecurity for connected and autonomous vehicles | Considerations and opportunities for growth</a:t>
            </a:r>
            <a:endParaRPr kumimoji="0" lang="en-CA" sz="650" b="0" i="0" u="none" strike="noStrike" kern="1200" cap="none" spc="0" normalizeH="0" baseline="0" noProof="0" dirty="0">
              <a:ln>
                <a:noFill/>
              </a:ln>
              <a:solidFill>
                <a:prstClr val="black"/>
              </a:solidFill>
              <a:effectLst/>
              <a:uLnTx/>
              <a:uFillTx/>
              <a:latin typeface="Verdana"/>
              <a:ea typeface="+mn-ea"/>
              <a:cs typeface="+mn-cs"/>
            </a:endParaRPr>
          </a:p>
        </p:txBody>
      </p:sp>
      <p:sp>
        <p:nvSpPr>
          <p:cNvPr id="5" name="Slide Number Placeholder 4"/>
          <p:cNvSpPr>
            <a:spLocks noGrp="1"/>
          </p:cNvSpPr>
          <p:nvPr>
            <p:ph type="sldNum" sz="quarter" idx="4"/>
          </p:nvPr>
        </p:nvSpPr>
        <p:spPr>
          <a:xfrm>
            <a:off x="11669200" y="6474295"/>
            <a:ext cx="52900" cy="100027"/>
          </a:xfrm>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061A9654-7BF2-42EF-AE33-C129A2459692}" type="slidenum">
              <a:rPr kumimoji="0" lang="en-CA" sz="65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15</a:t>
            </a:fld>
            <a:endParaRPr kumimoji="0" lang="en-CA" sz="650" b="0" i="0" u="none" strike="noStrike" kern="1200" cap="none" spc="0" normalizeH="0" baseline="0" noProof="0" dirty="0">
              <a:ln>
                <a:noFill/>
              </a:ln>
              <a:solidFill>
                <a:prstClr val="black"/>
              </a:solidFill>
              <a:effectLst/>
              <a:uLnTx/>
              <a:uFillTx/>
              <a:latin typeface="Verdana"/>
              <a:ea typeface="+mn-ea"/>
              <a:cs typeface="+mn-cs"/>
            </a:endParaRPr>
          </a:p>
        </p:txBody>
      </p:sp>
      <p:sp>
        <p:nvSpPr>
          <p:cNvPr id="47" name="Rectangle 46"/>
          <p:cNvSpPr/>
          <p:nvPr/>
        </p:nvSpPr>
        <p:spPr>
          <a:xfrm>
            <a:off x="7200199" y="532203"/>
            <a:ext cx="3932432" cy="2031623"/>
          </a:xfrm>
          <a:prstGeom prst="rect">
            <a:avLst/>
          </a:prstGeom>
        </p:spPr>
        <p:txBody>
          <a:bodyPr lIns="0" tIns="0" rIns="0" bIns="0">
            <a:noAutofit/>
          </a:bodyPr>
          <a:lstStyle/>
          <a:p>
            <a:pPr marL="0" marR="0" lvl="0" indent="0" algn="l" defTabSz="1219170" rtl="0" eaLnBrk="1" fontAlgn="auto" latinLnBrk="0" hangingPunct="1">
              <a:lnSpc>
                <a:spcPct val="107000"/>
              </a:lnSpc>
              <a:spcBef>
                <a:spcPts val="0"/>
              </a:spcBef>
              <a:spcAft>
                <a:spcPts val="800"/>
              </a:spcAft>
              <a:buClrTx/>
              <a:buSzTx/>
              <a:buFontTx/>
              <a:buNone/>
              <a:tabLst/>
              <a:defRPr/>
            </a:pPr>
            <a:endParaRPr kumimoji="0" lang="en-US" sz="850" b="0" i="0" u="none" strike="noStrike" kern="1200" cap="none" spc="0" normalizeH="0" baseline="0" noProof="0" dirty="0">
              <a:ln>
                <a:noFill/>
              </a:ln>
              <a:solidFill>
                <a:prstClr val="black">
                  <a:lumMod val="50000"/>
                  <a:lumOff val="50000"/>
                </a:prstClr>
              </a:solidFill>
              <a:effectLst/>
              <a:uLnTx/>
              <a:uFillTx/>
              <a:latin typeface="Verdana"/>
              <a:ea typeface="Calibri" panose="020F0502020204030204" pitchFamily="34" charset="0"/>
              <a:cs typeface="Times New Roman" panose="02020603050405020304" pitchFamily="18" charset="0"/>
            </a:endParaRPr>
          </a:p>
          <a:p>
            <a:pPr marL="0" marR="0" lvl="0" indent="0" algn="l" defTabSz="1219170" rtl="0" eaLnBrk="1" fontAlgn="auto" latinLnBrk="0" hangingPunct="1">
              <a:lnSpc>
                <a:spcPct val="107000"/>
              </a:lnSpc>
              <a:spcBef>
                <a:spcPts val="0"/>
              </a:spcBef>
              <a:spcAft>
                <a:spcPts val="800"/>
              </a:spcAft>
              <a:buClrTx/>
              <a:buSzTx/>
              <a:buFontTx/>
              <a:buNone/>
              <a:tabLst/>
              <a:defRPr/>
            </a:pPr>
            <a:endParaRPr kumimoji="0" lang="en-CA" sz="850" b="0" i="0" u="none" strike="noStrike" kern="1200" cap="none" spc="0" normalizeH="0" baseline="0" noProof="0" dirty="0">
              <a:ln>
                <a:noFill/>
              </a:ln>
              <a:solidFill>
                <a:prstClr val="black">
                  <a:lumMod val="50000"/>
                  <a:lumOff val="50000"/>
                </a:prstClr>
              </a:solidFill>
              <a:effectLst/>
              <a:uLnTx/>
              <a:uFillTx/>
              <a:latin typeface="Verdana"/>
              <a:ea typeface="Calibri" panose="020F0502020204030204" pitchFamily="34" charset="0"/>
              <a:cs typeface="Times New Roman" panose="02020603050405020304" pitchFamily="18" charset="0"/>
            </a:endParaRPr>
          </a:p>
        </p:txBody>
      </p:sp>
      <p:sp>
        <p:nvSpPr>
          <p:cNvPr id="33" name="Rectangle 32"/>
          <p:cNvSpPr/>
          <p:nvPr/>
        </p:nvSpPr>
        <p:spPr>
          <a:xfrm>
            <a:off x="1070250" y="2395635"/>
            <a:ext cx="5608896" cy="3488134"/>
          </a:xfrm>
          <a:prstGeom prst="rect">
            <a:avLst/>
          </a:prstGeom>
        </p:spPr>
        <p:txBody>
          <a:bodyPr wrap="square">
            <a:spAutoFit/>
          </a:bodyPr>
          <a:lstStyle/>
          <a:p>
            <a:pPr>
              <a:spcBef>
                <a:spcPts val="200"/>
              </a:spcBef>
              <a:spcAft>
                <a:spcPts val="600"/>
              </a:spcAft>
              <a:defRPr/>
            </a:pPr>
            <a:r>
              <a:rPr lang="en-US" sz="1400" dirty="0" smtClean="0"/>
              <a:t>Organizational </a:t>
            </a:r>
            <a:r>
              <a:rPr lang="en-US" sz="1400" dirty="0"/>
              <a:t>privacy and security awareness and increased maturity</a:t>
            </a:r>
          </a:p>
          <a:p>
            <a:pPr>
              <a:spcBef>
                <a:spcPts val="200"/>
              </a:spcBef>
              <a:spcAft>
                <a:spcPts val="600"/>
              </a:spcAft>
              <a:defRPr/>
            </a:pPr>
            <a:endParaRPr lang="en-US" sz="1400" dirty="0" smtClean="0"/>
          </a:p>
          <a:p>
            <a:pPr>
              <a:spcBef>
                <a:spcPts val="600"/>
              </a:spcBef>
              <a:spcAft>
                <a:spcPts val="600"/>
              </a:spcAft>
              <a:defRPr/>
            </a:pPr>
            <a:r>
              <a:rPr lang="en-US" sz="1400" dirty="0" smtClean="0"/>
              <a:t>Cross-border </a:t>
            </a:r>
            <a:r>
              <a:rPr lang="en-US" sz="1400" dirty="0"/>
              <a:t>partnerships for CAV cybersecurity</a:t>
            </a:r>
          </a:p>
          <a:p>
            <a:pPr>
              <a:spcBef>
                <a:spcPts val="200"/>
              </a:spcBef>
              <a:spcAft>
                <a:spcPts val="600"/>
              </a:spcAft>
              <a:defRPr/>
            </a:pPr>
            <a:endParaRPr lang="en-US" sz="1400" dirty="0" smtClean="0"/>
          </a:p>
          <a:p>
            <a:pPr>
              <a:spcBef>
                <a:spcPts val="600"/>
              </a:spcBef>
              <a:spcAft>
                <a:spcPts val="600"/>
              </a:spcAft>
              <a:defRPr/>
            </a:pPr>
            <a:r>
              <a:rPr lang="en-US" sz="1400" dirty="0" smtClean="0"/>
              <a:t>Standardization </a:t>
            </a:r>
            <a:r>
              <a:rPr lang="en-US" sz="1400" dirty="0"/>
              <a:t>and a certification process for CAV </a:t>
            </a:r>
            <a:r>
              <a:rPr lang="en-US" sz="1400" dirty="0" smtClean="0"/>
              <a:t>cybersecurity</a:t>
            </a:r>
          </a:p>
          <a:p>
            <a:pPr>
              <a:spcBef>
                <a:spcPts val="200"/>
              </a:spcBef>
              <a:spcAft>
                <a:spcPts val="600"/>
              </a:spcAft>
              <a:defRPr/>
            </a:pPr>
            <a:endParaRPr lang="en-US" sz="1400" dirty="0" smtClean="0"/>
          </a:p>
          <a:p>
            <a:pPr>
              <a:spcBef>
                <a:spcPts val="600"/>
              </a:spcBef>
              <a:spcAft>
                <a:spcPts val="600"/>
              </a:spcAft>
              <a:defRPr/>
            </a:pPr>
            <a:r>
              <a:rPr lang="en-US" sz="1400" dirty="0"/>
              <a:t>Research, testing and development of CAV cybersecurity</a:t>
            </a:r>
          </a:p>
          <a:p>
            <a:pPr>
              <a:spcBef>
                <a:spcPts val="200"/>
              </a:spcBef>
              <a:spcAft>
                <a:spcPts val="600"/>
              </a:spcAft>
              <a:defRPr/>
            </a:pPr>
            <a:endParaRPr lang="en-US" sz="1400" dirty="0"/>
          </a:p>
          <a:p>
            <a:pPr>
              <a:spcBef>
                <a:spcPts val="600"/>
              </a:spcBef>
              <a:spcAft>
                <a:spcPts val="600"/>
              </a:spcAft>
              <a:defRPr/>
            </a:pPr>
            <a:r>
              <a:rPr lang="en-US" sz="1400" dirty="0"/>
              <a:t>CAV cybersecurity internships and job </a:t>
            </a:r>
            <a:r>
              <a:rPr lang="en-US" sz="1400" dirty="0" smtClean="0"/>
              <a:t>placements</a:t>
            </a:r>
            <a:endParaRPr lang="en-US" sz="1400" dirty="0"/>
          </a:p>
        </p:txBody>
      </p:sp>
      <p:grpSp>
        <p:nvGrpSpPr>
          <p:cNvPr id="57" name="Group 630"/>
          <p:cNvGrpSpPr>
            <a:grpSpLocks noChangeAspect="1"/>
          </p:cNvGrpSpPr>
          <p:nvPr/>
        </p:nvGrpSpPr>
        <p:grpSpPr bwMode="auto">
          <a:xfrm>
            <a:off x="521610" y="2378551"/>
            <a:ext cx="548640" cy="548640"/>
            <a:chOff x="4593" y="2664"/>
            <a:chExt cx="340" cy="340"/>
          </a:xfrm>
          <a:solidFill>
            <a:schemeClr val="accent6"/>
          </a:solidFill>
        </p:grpSpPr>
        <p:sp>
          <p:nvSpPr>
            <p:cNvPr id="58" name="Freeform 631"/>
            <p:cNvSpPr>
              <a:spLocks noEditPoints="1"/>
            </p:cNvSpPr>
            <p:nvPr/>
          </p:nvSpPr>
          <p:spPr bwMode="auto">
            <a:xfrm>
              <a:off x="4685" y="2728"/>
              <a:ext cx="156" cy="212"/>
            </a:xfrm>
            <a:custGeom>
              <a:avLst/>
              <a:gdLst>
                <a:gd name="T0" fmla="*/ 224 w 235"/>
                <a:gd name="T1" fmla="*/ 149 h 320"/>
                <a:gd name="T2" fmla="*/ 214 w 235"/>
                <a:gd name="T3" fmla="*/ 149 h 320"/>
                <a:gd name="T4" fmla="*/ 214 w 235"/>
                <a:gd name="T5" fmla="*/ 96 h 320"/>
                <a:gd name="T6" fmla="*/ 118 w 235"/>
                <a:gd name="T7" fmla="*/ 0 h 320"/>
                <a:gd name="T8" fmla="*/ 22 w 235"/>
                <a:gd name="T9" fmla="*/ 96 h 320"/>
                <a:gd name="T10" fmla="*/ 22 w 235"/>
                <a:gd name="T11" fmla="*/ 149 h 320"/>
                <a:gd name="T12" fmla="*/ 11 w 235"/>
                <a:gd name="T13" fmla="*/ 149 h 320"/>
                <a:gd name="T14" fmla="*/ 0 w 235"/>
                <a:gd name="T15" fmla="*/ 160 h 320"/>
                <a:gd name="T16" fmla="*/ 0 w 235"/>
                <a:gd name="T17" fmla="*/ 309 h 320"/>
                <a:gd name="T18" fmla="*/ 11 w 235"/>
                <a:gd name="T19" fmla="*/ 320 h 320"/>
                <a:gd name="T20" fmla="*/ 224 w 235"/>
                <a:gd name="T21" fmla="*/ 320 h 320"/>
                <a:gd name="T22" fmla="*/ 235 w 235"/>
                <a:gd name="T23" fmla="*/ 309 h 320"/>
                <a:gd name="T24" fmla="*/ 235 w 235"/>
                <a:gd name="T25" fmla="*/ 160 h 320"/>
                <a:gd name="T26" fmla="*/ 224 w 235"/>
                <a:gd name="T27" fmla="*/ 149 h 320"/>
                <a:gd name="T28" fmla="*/ 43 w 235"/>
                <a:gd name="T29" fmla="*/ 96 h 320"/>
                <a:gd name="T30" fmla="*/ 118 w 235"/>
                <a:gd name="T31" fmla="*/ 21 h 320"/>
                <a:gd name="T32" fmla="*/ 192 w 235"/>
                <a:gd name="T33" fmla="*/ 96 h 320"/>
                <a:gd name="T34" fmla="*/ 192 w 235"/>
                <a:gd name="T35" fmla="*/ 149 h 320"/>
                <a:gd name="T36" fmla="*/ 43 w 235"/>
                <a:gd name="T37" fmla="*/ 149 h 320"/>
                <a:gd name="T38" fmla="*/ 43 w 235"/>
                <a:gd name="T39" fmla="*/ 96 h 320"/>
                <a:gd name="T40" fmla="*/ 214 w 235"/>
                <a:gd name="T41" fmla="*/ 298 h 320"/>
                <a:gd name="T42" fmla="*/ 22 w 235"/>
                <a:gd name="T43" fmla="*/ 298 h 320"/>
                <a:gd name="T44" fmla="*/ 22 w 235"/>
                <a:gd name="T45" fmla="*/ 170 h 320"/>
                <a:gd name="T46" fmla="*/ 214 w 235"/>
                <a:gd name="T47" fmla="*/ 170 h 320"/>
                <a:gd name="T48" fmla="*/ 214 w 235"/>
                <a:gd name="T49" fmla="*/ 29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5" h="320">
                  <a:moveTo>
                    <a:pt x="224" y="149"/>
                  </a:moveTo>
                  <a:cubicBezTo>
                    <a:pt x="214" y="149"/>
                    <a:pt x="214" y="149"/>
                    <a:pt x="214" y="149"/>
                  </a:cubicBezTo>
                  <a:cubicBezTo>
                    <a:pt x="214" y="96"/>
                    <a:pt x="214" y="96"/>
                    <a:pt x="214" y="96"/>
                  </a:cubicBezTo>
                  <a:cubicBezTo>
                    <a:pt x="214" y="43"/>
                    <a:pt x="171" y="0"/>
                    <a:pt x="118" y="0"/>
                  </a:cubicBezTo>
                  <a:cubicBezTo>
                    <a:pt x="65" y="0"/>
                    <a:pt x="22" y="43"/>
                    <a:pt x="22" y="96"/>
                  </a:cubicBezTo>
                  <a:cubicBezTo>
                    <a:pt x="22" y="149"/>
                    <a:pt x="22" y="149"/>
                    <a:pt x="22" y="149"/>
                  </a:cubicBezTo>
                  <a:cubicBezTo>
                    <a:pt x="11" y="149"/>
                    <a:pt x="11" y="149"/>
                    <a:pt x="11" y="149"/>
                  </a:cubicBezTo>
                  <a:cubicBezTo>
                    <a:pt x="5" y="149"/>
                    <a:pt x="0" y="154"/>
                    <a:pt x="0" y="160"/>
                  </a:cubicBezTo>
                  <a:cubicBezTo>
                    <a:pt x="0" y="309"/>
                    <a:pt x="0" y="309"/>
                    <a:pt x="0" y="309"/>
                  </a:cubicBezTo>
                  <a:cubicBezTo>
                    <a:pt x="0" y="315"/>
                    <a:pt x="5" y="320"/>
                    <a:pt x="11" y="320"/>
                  </a:cubicBezTo>
                  <a:cubicBezTo>
                    <a:pt x="224" y="320"/>
                    <a:pt x="224" y="320"/>
                    <a:pt x="224" y="320"/>
                  </a:cubicBezTo>
                  <a:cubicBezTo>
                    <a:pt x="230" y="320"/>
                    <a:pt x="235" y="315"/>
                    <a:pt x="235" y="309"/>
                  </a:cubicBezTo>
                  <a:cubicBezTo>
                    <a:pt x="235" y="160"/>
                    <a:pt x="235" y="160"/>
                    <a:pt x="235" y="160"/>
                  </a:cubicBezTo>
                  <a:cubicBezTo>
                    <a:pt x="235" y="154"/>
                    <a:pt x="230" y="149"/>
                    <a:pt x="224" y="149"/>
                  </a:cubicBezTo>
                  <a:close/>
                  <a:moveTo>
                    <a:pt x="43" y="96"/>
                  </a:moveTo>
                  <a:cubicBezTo>
                    <a:pt x="43" y="54"/>
                    <a:pt x="76" y="21"/>
                    <a:pt x="118" y="21"/>
                  </a:cubicBezTo>
                  <a:cubicBezTo>
                    <a:pt x="159" y="21"/>
                    <a:pt x="192" y="54"/>
                    <a:pt x="192" y="96"/>
                  </a:cubicBezTo>
                  <a:cubicBezTo>
                    <a:pt x="192" y="149"/>
                    <a:pt x="192" y="149"/>
                    <a:pt x="192" y="149"/>
                  </a:cubicBezTo>
                  <a:cubicBezTo>
                    <a:pt x="43" y="149"/>
                    <a:pt x="43" y="149"/>
                    <a:pt x="43" y="149"/>
                  </a:cubicBezTo>
                  <a:lnTo>
                    <a:pt x="43" y="96"/>
                  </a:lnTo>
                  <a:close/>
                  <a:moveTo>
                    <a:pt x="214" y="298"/>
                  </a:moveTo>
                  <a:cubicBezTo>
                    <a:pt x="22" y="298"/>
                    <a:pt x="22" y="298"/>
                    <a:pt x="22" y="298"/>
                  </a:cubicBezTo>
                  <a:cubicBezTo>
                    <a:pt x="22" y="170"/>
                    <a:pt x="22" y="170"/>
                    <a:pt x="22" y="170"/>
                  </a:cubicBezTo>
                  <a:cubicBezTo>
                    <a:pt x="214" y="170"/>
                    <a:pt x="214" y="170"/>
                    <a:pt x="214" y="170"/>
                  </a:cubicBezTo>
                  <a:lnTo>
                    <a:pt x="214" y="2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59" name="Freeform 632"/>
            <p:cNvSpPr>
              <a:spLocks noEditPoints="1"/>
            </p:cNvSpPr>
            <p:nvPr/>
          </p:nvSpPr>
          <p:spPr bwMode="auto">
            <a:xfrm>
              <a:off x="4593" y="266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60" name="Group 423"/>
          <p:cNvGrpSpPr>
            <a:grpSpLocks noChangeAspect="1"/>
          </p:cNvGrpSpPr>
          <p:nvPr/>
        </p:nvGrpSpPr>
        <p:grpSpPr bwMode="auto">
          <a:xfrm>
            <a:off x="521610" y="3138938"/>
            <a:ext cx="548640" cy="548640"/>
            <a:chOff x="4285" y="1550"/>
            <a:chExt cx="340" cy="340"/>
          </a:xfrm>
          <a:solidFill>
            <a:schemeClr val="accent6"/>
          </a:solidFill>
        </p:grpSpPr>
        <p:sp>
          <p:nvSpPr>
            <p:cNvPr id="61" name="Freeform 424"/>
            <p:cNvSpPr>
              <a:spLocks noEditPoints="1"/>
            </p:cNvSpPr>
            <p:nvPr/>
          </p:nvSpPr>
          <p:spPr bwMode="auto">
            <a:xfrm>
              <a:off x="4285" y="1550"/>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62" name="Freeform 425"/>
            <p:cNvSpPr>
              <a:spLocks noEditPoints="1"/>
            </p:cNvSpPr>
            <p:nvPr/>
          </p:nvSpPr>
          <p:spPr bwMode="auto">
            <a:xfrm>
              <a:off x="4354" y="1637"/>
              <a:ext cx="201" cy="189"/>
            </a:xfrm>
            <a:custGeom>
              <a:avLst/>
              <a:gdLst>
                <a:gd name="T0" fmla="*/ 302 w 303"/>
                <a:gd name="T1" fmla="*/ 91 h 285"/>
                <a:gd name="T2" fmla="*/ 279 w 303"/>
                <a:gd name="T3" fmla="*/ 8 h 285"/>
                <a:gd name="T4" fmla="*/ 274 w 303"/>
                <a:gd name="T5" fmla="*/ 2 h 285"/>
                <a:gd name="T6" fmla="*/ 266 w 303"/>
                <a:gd name="T7" fmla="*/ 1 h 285"/>
                <a:gd name="T8" fmla="*/ 225 w 303"/>
                <a:gd name="T9" fmla="*/ 12 h 285"/>
                <a:gd name="T10" fmla="*/ 218 w 303"/>
                <a:gd name="T11" fmla="*/ 25 h 285"/>
                <a:gd name="T12" fmla="*/ 135 w 303"/>
                <a:gd name="T13" fmla="*/ 48 h 285"/>
                <a:gd name="T14" fmla="*/ 128 w 303"/>
                <a:gd name="T15" fmla="*/ 57 h 285"/>
                <a:gd name="T16" fmla="*/ 24 w 303"/>
                <a:gd name="T17" fmla="*/ 85 h 285"/>
                <a:gd name="T18" fmla="*/ 22 w 303"/>
                <a:gd name="T19" fmla="*/ 78 h 285"/>
                <a:gd name="T20" fmla="*/ 9 w 303"/>
                <a:gd name="T21" fmla="*/ 71 h 285"/>
                <a:gd name="T22" fmla="*/ 2 w 303"/>
                <a:gd name="T23" fmla="*/ 84 h 285"/>
                <a:gd name="T24" fmla="*/ 24 w 303"/>
                <a:gd name="T25" fmla="*/ 166 h 285"/>
                <a:gd name="T26" fmla="*/ 34 w 303"/>
                <a:gd name="T27" fmla="*/ 174 h 285"/>
                <a:gd name="T28" fmla="*/ 37 w 303"/>
                <a:gd name="T29" fmla="*/ 174 h 285"/>
                <a:gd name="T30" fmla="*/ 45 w 303"/>
                <a:gd name="T31" fmla="*/ 161 h 285"/>
                <a:gd name="T32" fmla="*/ 43 w 303"/>
                <a:gd name="T33" fmla="*/ 154 h 285"/>
                <a:gd name="T34" fmla="*/ 43 w 303"/>
                <a:gd name="T35" fmla="*/ 154 h 285"/>
                <a:gd name="T36" fmla="*/ 139 w 303"/>
                <a:gd name="T37" fmla="*/ 128 h 285"/>
                <a:gd name="T38" fmla="*/ 88 w 303"/>
                <a:gd name="T39" fmla="*/ 270 h 285"/>
                <a:gd name="T40" fmla="*/ 95 w 303"/>
                <a:gd name="T41" fmla="*/ 284 h 285"/>
                <a:gd name="T42" fmla="*/ 98 w 303"/>
                <a:gd name="T43" fmla="*/ 285 h 285"/>
                <a:gd name="T44" fmla="*/ 108 w 303"/>
                <a:gd name="T45" fmla="*/ 278 h 285"/>
                <a:gd name="T46" fmla="*/ 141 w 303"/>
                <a:gd name="T47" fmla="*/ 186 h 285"/>
                <a:gd name="T48" fmla="*/ 141 w 303"/>
                <a:gd name="T49" fmla="*/ 274 h 285"/>
                <a:gd name="T50" fmla="*/ 152 w 303"/>
                <a:gd name="T51" fmla="*/ 285 h 285"/>
                <a:gd name="T52" fmla="*/ 162 w 303"/>
                <a:gd name="T53" fmla="*/ 274 h 285"/>
                <a:gd name="T54" fmla="*/ 162 w 303"/>
                <a:gd name="T55" fmla="*/ 186 h 285"/>
                <a:gd name="T56" fmla="*/ 195 w 303"/>
                <a:gd name="T57" fmla="*/ 278 h 285"/>
                <a:gd name="T58" fmla="*/ 205 w 303"/>
                <a:gd name="T59" fmla="*/ 285 h 285"/>
                <a:gd name="T60" fmla="*/ 209 w 303"/>
                <a:gd name="T61" fmla="*/ 284 h 285"/>
                <a:gd name="T62" fmla="*/ 215 w 303"/>
                <a:gd name="T63" fmla="*/ 270 h 285"/>
                <a:gd name="T64" fmla="*/ 164 w 303"/>
                <a:gd name="T65" fmla="*/ 128 h 285"/>
                <a:gd name="T66" fmla="*/ 240 w 303"/>
                <a:gd name="T67" fmla="*/ 107 h 285"/>
                <a:gd name="T68" fmla="*/ 240 w 303"/>
                <a:gd name="T69" fmla="*/ 107 h 285"/>
                <a:gd name="T70" fmla="*/ 250 w 303"/>
                <a:gd name="T71" fmla="*/ 115 h 285"/>
                <a:gd name="T72" fmla="*/ 253 w 303"/>
                <a:gd name="T73" fmla="*/ 115 h 285"/>
                <a:gd name="T74" fmla="*/ 294 w 303"/>
                <a:gd name="T75" fmla="*/ 104 h 285"/>
                <a:gd name="T76" fmla="*/ 301 w 303"/>
                <a:gd name="T77" fmla="*/ 99 h 285"/>
                <a:gd name="T78" fmla="*/ 302 w 303"/>
                <a:gd name="T79" fmla="*/ 91 h 285"/>
                <a:gd name="T80" fmla="*/ 40 w 303"/>
                <a:gd name="T81" fmla="*/ 103 h 285"/>
                <a:gd name="T82" fmla="*/ 132 w 303"/>
                <a:gd name="T83" fmla="*/ 78 h 285"/>
                <a:gd name="T84" fmla="*/ 140 w 303"/>
                <a:gd name="T85" fmla="*/ 105 h 285"/>
                <a:gd name="T86" fmla="*/ 47 w 303"/>
                <a:gd name="T87" fmla="*/ 131 h 285"/>
                <a:gd name="T88" fmla="*/ 40 w 303"/>
                <a:gd name="T89" fmla="*/ 103 h 285"/>
                <a:gd name="T90" fmla="*/ 162 w 303"/>
                <a:gd name="T91" fmla="*/ 106 h 285"/>
                <a:gd name="T92" fmla="*/ 151 w 303"/>
                <a:gd name="T93" fmla="*/ 65 h 285"/>
                <a:gd name="T94" fmla="*/ 223 w 303"/>
                <a:gd name="T95" fmla="*/ 46 h 285"/>
                <a:gd name="T96" fmla="*/ 229 w 303"/>
                <a:gd name="T97" fmla="*/ 66 h 285"/>
                <a:gd name="T98" fmla="*/ 234 w 303"/>
                <a:gd name="T99" fmla="*/ 87 h 285"/>
                <a:gd name="T100" fmla="*/ 162 w 303"/>
                <a:gd name="T101" fmla="*/ 106 h 285"/>
                <a:gd name="T102" fmla="*/ 258 w 303"/>
                <a:gd name="T103" fmla="*/ 91 h 285"/>
                <a:gd name="T104" fmla="*/ 241 w 303"/>
                <a:gd name="T105" fmla="*/ 30 h 285"/>
                <a:gd name="T106" fmla="*/ 262 w 303"/>
                <a:gd name="T107" fmla="*/ 24 h 285"/>
                <a:gd name="T108" fmla="*/ 278 w 303"/>
                <a:gd name="T109" fmla="*/ 86 h 285"/>
                <a:gd name="T110" fmla="*/ 258 w 303"/>
                <a:gd name="T111" fmla="*/ 9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3" h="285">
                  <a:moveTo>
                    <a:pt x="302" y="91"/>
                  </a:moveTo>
                  <a:cubicBezTo>
                    <a:pt x="279" y="8"/>
                    <a:pt x="279" y="8"/>
                    <a:pt x="279" y="8"/>
                  </a:cubicBezTo>
                  <a:cubicBezTo>
                    <a:pt x="279" y="5"/>
                    <a:pt x="277" y="3"/>
                    <a:pt x="274" y="2"/>
                  </a:cubicBezTo>
                  <a:cubicBezTo>
                    <a:pt x="272" y="0"/>
                    <a:pt x="269" y="0"/>
                    <a:pt x="266" y="1"/>
                  </a:cubicBezTo>
                  <a:cubicBezTo>
                    <a:pt x="225" y="12"/>
                    <a:pt x="225" y="12"/>
                    <a:pt x="225" y="12"/>
                  </a:cubicBezTo>
                  <a:cubicBezTo>
                    <a:pt x="219" y="14"/>
                    <a:pt x="216" y="19"/>
                    <a:pt x="218" y="25"/>
                  </a:cubicBezTo>
                  <a:cubicBezTo>
                    <a:pt x="135" y="48"/>
                    <a:pt x="135" y="48"/>
                    <a:pt x="135" y="48"/>
                  </a:cubicBezTo>
                  <a:cubicBezTo>
                    <a:pt x="131" y="49"/>
                    <a:pt x="128" y="53"/>
                    <a:pt x="128" y="57"/>
                  </a:cubicBezTo>
                  <a:cubicBezTo>
                    <a:pt x="24" y="85"/>
                    <a:pt x="24" y="85"/>
                    <a:pt x="24" y="85"/>
                  </a:cubicBezTo>
                  <a:cubicBezTo>
                    <a:pt x="22" y="78"/>
                    <a:pt x="22" y="78"/>
                    <a:pt x="22" y="78"/>
                  </a:cubicBezTo>
                  <a:cubicBezTo>
                    <a:pt x="21" y="73"/>
                    <a:pt x="15" y="69"/>
                    <a:pt x="9" y="71"/>
                  </a:cubicBezTo>
                  <a:cubicBezTo>
                    <a:pt x="3" y="73"/>
                    <a:pt x="0" y="78"/>
                    <a:pt x="2" y="84"/>
                  </a:cubicBezTo>
                  <a:cubicBezTo>
                    <a:pt x="24" y="166"/>
                    <a:pt x="24" y="166"/>
                    <a:pt x="24" y="166"/>
                  </a:cubicBezTo>
                  <a:cubicBezTo>
                    <a:pt x="25" y="171"/>
                    <a:pt x="30" y="174"/>
                    <a:pt x="34" y="174"/>
                  </a:cubicBezTo>
                  <a:cubicBezTo>
                    <a:pt x="35" y="174"/>
                    <a:pt x="36" y="174"/>
                    <a:pt x="37" y="174"/>
                  </a:cubicBezTo>
                  <a:cubicBezTo>
                    <a:pt x="43" y="172"/>
                    <a:pt x="46" y="167"/>
                    <a:pt x="45" y="161"/>
                  </a:cubicBezTo>
                  <a:cubicBezTo>
                    <a:pt x="43" y="154"/>
                    <a:pt x="43" y="154"/>
                    <a:pt x="43" y="154"/>
                  </a:cubicBezTo>
                  <a:cubicBezTo>
                    <a:pt x="43" y="154"/>
                    <a:pt x="43" y="154"/>
                    <a:pt x="43" y="154"/>
                  </a:cubicBezTo>
                  <a:cubicBezTo>
                    <a:pt x="139" y="128"/>
                    <a:pt x="139" y="128"/>
                    <a:pt x="139" y="128"/>
                  </a:cubicBezTo>
                  <a:cubicBezTo>
                    <a:pt x="88" y="270"/>
                    <a:pt x="88" y="270"/>
                    <a:pt x="88" y="270"/>
                  </a:cubicBezTo>
                  <a:cubicBezTo>
                    <a:pt x="86" y="276"/>
                    <a:pt x="89" y="282"/>
                    <a:pt x="95" y="284"/>
                  </a:cubicBezTo>
                  <a:cubicBezTo>
                    <a:pt x="96" y="284"/>
                    <a:pt x="97" y="285"/>
                    <a:pt x="98" y="285"/>
                  </a:cubicBezTo>
                  <a:cubicBezTo>
                    <a:pt x="103" y="285"/>
                    <a:pt x="107" y="282"/>
                    <a:pt x="108" y="278"/>
                  </a:cubicBezTo>
                  <a:cubicBezTo>
                    <a:pt x="141" y="186"/>
                    <a:pt x="141" y="186"/>
                    <a:pt x="141" y="186"/>
                  </a:cubicBezTo>
                  <a:cubicBezTo>
                    <a:pt x="141" y="274"/>
                    <a:pt x="141" y="274"/>
                    <a:pt x="141" y="274"/>
                  </a:cubicBezTo>
                  <a:cubicBezTo>
                    <a:pt x="141" y="280"/>
                    <a:pt x="146" y="285"/>
                    <a:pt x="152" y="285"/>
                  </a:cubicBezTo>
                  <a:cubicBezTo>
                    <a:pt x="158" y="285"/>
                    <a:pt x="162" y="280"/>
                    <a:pt x="162" y="274"/>
                  </a:cubicBezTo>
                  <a:cubicBezTo>
                    <a:pt x="162" y="186"/>
                    <a:pt x="162" y="186"/>
                    <a:pt x="162" y="186"/>
                  </a:cubicBezTo>
                  <a:cubicBezTo>
                    <a:pt x="195" y="278"/>
                    <a:pt x="195" y="278"/>
                    <a:pt x="195" y="278"/>
                  </a:cubicBezTo>
                  <a:cubicBezTo>
                    <a:pt x="197" y="282"/>
                    <a:pt x="201" y="285"/>
                    <a:pt x="205" y="285"/>
                  </a:cubicBezTo>
                  <a:cubicBezTo>
                    <a:pt x="206" y="285"/>
                    <a:pt x="207" y="284"/>
                    <a:pt x="209" y="284"/>
                  </a:cubicBezTo>
                  <a:cubicBezTo>
                    <a:pt x="214" y="282"/>
                    <a:pt x="217" y="276"/>
                    <a:pt x="215" y="270"/>
                  </a:cubicBezTo>
                  <a:cubicBezTo>
                    <a:pt x="164" y="128"/>
                    <a:pt x="164" y="128"/>
                    <a:pt x="164" y="128"/>
                  </a:cubicBezTo>
                  <a:cubicBezTo>
                    <a:pt x="240" y="107"/>
                    <a:pt x="240" y="107"/>
                    <a:pt x="240" y="107"/>
                  </a:cubicBezTo>
                  <a:cubicBezTo>
                    <a:pt x="240" y="107"/>
                    <a:pt x="240" y="107"/>
                    <a:pt x="240" y="107"/>
                  </a:cubicBezTo>
                  <a:cubicBezTo>
                    <a:pt x="241" y="112"/>
                    <a:pt x="246" y="115"/>
                    <a:pt x="250" y="115"/>
                  </a:cubicBezTo>
                  <a:cubicBezTo>
                    <a:pt x="251" y="115"/>
                    <a:pt x="252" y="115"/>
                    <a:pt x="253" y="115"/>
                  </a:cubicBezTo>
                  <a:cubicBezTo>
                    <a:pt x="294" y="104"/>
                    <a:pt x="294" y="104"/>
                    <a:pt x="294" y="104"/>
                  </a:cubicBezTo>
                  <a:cubicBezTo>
                    <a:pt x="297" y="103"/>
                    <a:pt x="299" y="101"/>
                    <a:pt x="301" y="99"/>
                  </a:cubicBezTo>
                  <a:cubicBezTo>
                    <a:pt x="302" y="96"/>
                    <a:pt x="303" y="93"/>
                    <a:pt x="302" y="91"/>
                  </a:cubicBezTo>
                  <a:close/>
                  <a:moveTo>
                    <a:pt x="40" y="103"/>
                  </a:moveTo>
                  <a:cubicBezTo>
                    <a:pt x="132" y="78"/>
                    <a:pt x="132" y="78"/>
                    <a:pt x="132" y="78"/>
                  </a:cubicBezTo>
                  <a:cubicBezTo>
                    <a:pt x="140" y="105"/>
                    <a:pt x="140" y="105"/>
                    <a:pt x="140" y="105"/>
                  </a:cubicBezTo>
                  <a:cubicBezTo>
                    <a:pt x="47" y="131"/>
                    <a:pt x="47" y="131"/>
                    <a:pt x="47" y="131"/>
                  </a:cubicBezTo>
                  <a:lnTo>
                    <a:pt x="40" y="103"/>
                  </a:lnTo>
                  <a:close/>
                  <a:moveTo>
                    <a:pt x="162" y="106"/>
                  </a:moveTo>
                  <a:cubicBezTo>
                    <a:pt x="151" y="65"/>
                    <a:pt x="151" y="65"/>
                    <a:pt x="151" y="65"/>
                  </a:cubicBezTo>
                  <a:cubicBezTo>
                    <a:pt x="223" y="46"/>
                    <a:pt x="223" y="46"/>
                    <a:pt x="223" y="46"/>
                  </a:cubicBezTo>
                  <a:cubicBezTo>
                    <a:pt x="229" y="66"/>
                    <a:pt x="229" y="66"/>
                    <a:pt x="229" y="66"/>
                  </a:cubicBezTo>
                  <a:cubicBezTo>
                    <a:pt x="234" y="87"/>
                    <a:pt x="234" y="87"/>
                    <a:pt x="234" y="87"/>
                  </a:cubicBezTo>
                  <a:lnTo>
                    <a:pt x="162" y="106"/>
                  </a:lnTo>
                  <a:close/>
                  <a:moveTo>
                    <a:pt x="258" y="91"/>
                  </a:moveTo>
                  <a:cubicBezTo>
                    <a:pt x="241" y="30"/>
                    <a:pt x="241" y="30"/>
                    <a:pt x="241" y="30"/>
                  </a:cubicBezTo>
                  <a:cubicBezTo>
                    <a:pt x="262" y="24"/>
                    <a:pt x="262" y="24"/>
                    <a:pt x="262" y="24"/>
                  </a:cubicBezTo>
                  <a:cubicBezTo>
                    <a:pt x="278" y="86"/>
                    <a:pt x="278" y="86"/>
                    <a:pt x="278" y="86"/>
                  </a:cubicBezTo>
                  <a:lnTo>
                    <a:pt x="258" y="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63" name="Group 541"/>
          <p:cNvGrpSpPr>
            <a:grpSpLocks noChangeAspect="1"/>
          </p:cNvGrpSpPr>
          <p:nvPr/>
        </p:nvGrpSpPr>
        <p:grpSpPr bwMode="auto">
          <a:xfrm>
            <a:off x="521610" y="5439843"/>
            <a:ext cx="548640" cy="548640"/>
            <a:chOff x="5326" y="2494"/>
            <a:chExt cx="340" cy="340"/>
          </a:xfrm>
          <a:solidFill>
            <a:schemeClr val="accent6"/>
          </a:solidFill>
        </p:grpSpPr>
        <p:sp>
          <p:nvSpPr>
            <p:cNvPr id="64" name="Freeform 542"/>
            <p:cNvSpPr>
              <a:spLocks noEditPoints="1"/>
            </p:cNvSpPr>
            <p:nvPr/>
          </p:nvSpPr>
          <p:spPr bwMode="auto">
            <a:xfrm>
              <a:off x="5430" y="2558"/>
              <a:ext cx="132" cy="212"/>
            </a:xfrm>
            <a:custGeom>
              <a:avLst/>
              <a:gdLst>
                <a:gd name="T0" fmla="*/ 99 w 199"/>
                <a:gd name="T1" fmla="*/ 0 h 320"/>
                <a:gd name="T2" fmla="*/ 99 w 199"/>
                <a:gd name="T3" fmla="*/ 0 h 320"/>
                <a:gd name="T4" fmla="*/ 99 w 199"/>
                <a:gd name="T5" fmla="*/ 0 h 320"/>
                <a:gd name="T6" fmla="*/ 99 w 199"/>
                <a:gd name="T7" fmla="*/ 0 h 320"/>
                <a:gd name="T8" fmla="*/ 98 w 199"/>
                <a:gd name="T9" fmla="*/ 0 h 320"/>
                <a:gd name="T10" fmla="*/ 0 w 199"/>
                <a:gd name="T11" fmla="*/ 95 h 320"/>
                <a:gd name="T12" fmla="*/ 19 w 199"/>
                <a:gd name="T13" fmla="*/ 158 h 320"/>
                <a:gd name="T14" fmla="*/ 45 w 199"/>
                <a:gd name="T15" fmla="*/ 213 h 320"/>
                <a:gd name="T16" fmla="*/ 45 w 199"/>
                <a:gd name="T17" fmla="*/ 245 h 320"/>
                <a:gd name="T18" fmla="*/ 46 w 199"/>
                <a:gd name="T19" fmla="*/ 246 h 320"/>
                <a:gd name="T20" fmla="*/ 45 w 199"/>
                <a:gd name="T21" fmla="*/ 247 h 320"/>
                <a:gd name="T22" fmla="*/ 56 w 199"/>
                <a:gd name="T23" fmla="*/ 311 h 320"/>
                <a:gd name="T24" fmla="*/ 67 w 199"/>
                <a:gd name="T25" fmla="*/ 320 h 320"/>
                <a:gd name="T26" fmla="*/ 131 w 199"/>
                <a:gd name="T27" fmla="*/ 320 h 320"/>
                <a:gd name="T28" fmla="*/ 141 w 199"/>
                <a:gd name="T29" fmla="*/ 311 h 320"/>
                <a:gd name="T30" fmla="*/ 152 w 199"/>
                <a:gd name="T31" fmla="*/ 247 h 320"/>
                <a:gd name="T32" fmla="*/ 152 w 199"/>
                <a:gd name="T33" fmla="*/ 246 h 320"/>
                <a:gd name="T34" fmla="*/ 152 w 199"/>
                <a:gd name="T35" fmla="*/ 245 h 320"/>
                <a:gd name="T36" fmla="*/ 152 w 199"/>
                <a:gd name="T37" fmla="*/ 213 h 320"/>
                <a:gd name="T38" fmla="*/ 179 w 199"/>
                <a:gd name="T39" fmla="*/ 158 h 320"/>
                <a:gd name="T40" fmla="*/ 199 w 199"/>
                <a:gd name="T41" fmla="*/ 95 h 320"/>
                <a:gd name="T42" fmla="*/ 99 w 199"/>
                <a:gd name="T43" fmla="*/ 0 h 320"/>
                <a:gd name="T44" fmla="*/ 122 w 199"/>
                <a:gd name="T45" fmla="*/ 298 h 320"/>
                <a:gd name="T46" fmla="*/ 76 w 199"/>
                <a:gd name="T47" fmla="*/ 298 h 320"/>
                <a:gd name="T48" fmla="*/ 69 w 199"/>
                <a:gd name="T49" fmla="*/ 256 h 320"/>
                <a:gd name="T50" fmla="*/ 129 w 199"/>
                <a:gd name="T51" fmla="*/ 256 h 320"/>
                <a:gd name="T52" fmla="*/ 122 w 199"/>
                <a:gd name="T53" fmla="*/ 298 h 320"/>
                <a:gd name="T54" fmla="*/ 161 w 199"/>
                <a:gd name="T55" fmla="*/ 147 h 320"/>
                <a:gd name="T56" fmla="*/ 131 w 199"/>
                <a:gd name="T57" fmla="*/ 213 h 320"/>
                <a:gd name="T58" fmla="*/ 131 w 199"/>
                <a:gd name="T59" fmla="*/ 234 h 320"/>
                <a:gd name="T60" fmla="*/ 109 w 199"/>
                <a:gd name="T61" fmla="*/ 234 h 320"/>
                <a:gd name="T62" fmla="*/ 109 w 199"/>
                <a:gd name="T63" fmla="*/ 153 h 320"/>
                <a:gd name="T64" fmla="*/ 128 w 199"/>
                <a:gd name="T65" fmla="*/ 135 h 320"/>
                <a:gd name="T66" fmla="*/ 128 w 199"/>
                <a:gd name="T67" fmla="*/ 120 h 320"/>
                <a:gd name="T68" fmla="*/ 112 w 199"/>
                <a:gd name="T69" fmla="*/ 120 h 320"/>
                <a:gd name="T70" fmla="*/ 99 w 199"/>
                <a:gd name="T71" fmla="*/ 134 h 320"/>
                <a:gd name="T72" fmla="*/ 85 w 199"/>
                <a:gd name="T73" fmla="*/ 120 h 320"/>
                <a:gd name="T74" fmla="*/ 70 w 199"/>
                <a:gd name="T75" fmla="*/ 120 h 320"/>
                <a:gd name="T76" fmla="*/ 70 w 199"/>
                <a:gd name="T77" fmla="*/ 135 h 320"/>
                <a:gd name="T78" fmla="*/ 88 w 199"/>
                <a:gd name="T79" fmla="*/ 153 h 320"/>
                <a:gd name="T80" fmla="*/ 88 w 199"/>
                <a:gd name="T81" fmla="*/ 234 h 320"/>
                <a:gd name="T82" fmla="*/ 67 w 199"/>
                <a:gd name="T83" fmla="*/ 234 h 320"/>
                <a:gd name="T84" fmla="*/ 67 w 199"/>
                <a:gd name="T85" fmla="*/ 213 h 320"/>
                <a:gd name="T86" fmla="*/ 37 w 199"/>
                <a:gd name="T87" fmla="*/ 146 h 320"/>
                <a:gd name="T88" fmla="*/ 21 w 199"/>
                <a:gd name="T89" fmla="*/ 95 h 320"/>
                <a:gd name="T90" fmla="*/ 99 w 199"/>
                <a:gd name="T91" fmla="*/ 21 h 320"/>
                <a:gd name="T92" fmla="*/ 177 w 199"/>
                <a:gd name="T93" fmla="*/ 95 h 320"/>
                <a:gd name="T94" fmla="*/ 161 w 199"/>
                <a:gd name="T95" fmla="*/ 147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 h="320">
                  <a:moveTo>
                    <a:pt x="99" y="0"/>
                  </a:moveTo>
                  <a:cubicBezTo>
                    <a:pt x="99" y="0"/>
                    <a:pt x="99" y="0"/>
                    <a:pt x="99" y="0"/>
                  </a:cubicBezTo>
                  <a:cubicBezTo>
                    <a:pt x="99" y="0"/>
                    <a:pt x="99" y="0"/>
                    <a:pt x="99" y="0"/>
                  </a:cubicBezTo>
                  <a:cubicBezTo>
                    <a:pt x="99" y="0"/>
                    <a:pt x="99" y="0"/>
                    <a:pt x="99" y="0"/>
                  </a:cubicBezTo>
                  <a:cubicBezTo>
                    <a:pt x="99" y="0"/>
                    <a:pt x="99" y="0"/>
                    <a:pt x="98" y="0"/>
                  </a:cubicBezTo>
                  <a:cubicBezTo>
                    <a:pt x="45" y="0"/>
                    <a:pt x="0" y="44"/>
                    <a:pt x="0" y="95"/>
                  </a:cubicBezTo>
                  <a:cubicBezTo>
                    <a:pt x="0" y="129"/>
                    <a:pt x="18" y="157"/>
                    <a:pt x="19" y="158"/>
                  </a:cubicBezTo>
                  <a:cubicBezTo>
                    <a:pt x="32" y="179"/>
                    <a:pt x="45" y="206"/>
                    <a:pt x="45" y="213"/>
                  </a:cubicBezTo>
                  <a:cubicBezTo>
                    <a:pt x="45" y="245"/>
                    <a:pt x="45" y="245"/>
                    <a:pt x="45" y="245"/>
                  </a:cubicBezTo>
                  <a:cubicBezTo>
                    <a:pt x="45" y="245"/>
                    <a:pt x="45" y="246"/>
                    <a:pt x="46" y="246"/>
                  </a:cubicBezTo>
                  <a:cubicBezTo>
                    <a:pt x="46" y="246"/>
                    <a:pt x="45" y="246"/>
                    <a:pt x="45" y="247"/>
                  </a:cubicBezTo>
                  <a:cubicBezTo>
                    <a:pt x="56" y="311"/>
                    <a:pt x="56" y="311"/>
                    <a:pt x="56" y="311"/>
                  </a:cubicBezTo>
                  <a:cubicBezTo>
                    <a:pt x="57" y="316"/>
                    <a:pt x="61" y="320"/>
                    <a:pt x="67" y="320"/>
                  </a:cubicBezTo>
                  <a:cubicBezTo>
                    <a:pt x="131" y="320"/>
                    <a:pt x="131" y="320"/>
                    <a:pt x="131" y="320"/>
                  </a:cubicBezTo>
                  <a:cubicBezTo>
                    <a:pt x="136" y="320"/>
                    <a:pt x="140" y="316"/>
                    <a:pt x="141" y="311"/>
                  </a:cubicBezTo>
                  <a:cubicBezTo>
                    <a:pt x="152" y="247"/>
                    <a:pt x="152" y="247"/>
                    <a:pt x="152" y="247"/>
                  </a:cubicBezTo>
                  <a:cubicBezTo>
                    <a:pt x="152" y="246"/>
                    <a:pt x="152" y="246"/>
                    <a:pt x="152" y="246"/>
                  </a:cubicBezTo>
                  <a:cubicBezTo>
                    <a:pt x="152" y="246"/>
                    <a:pt x="152" y="245"/>
                    <a:pt x="152" y="245"/>
                  </a:cubicBezTo>
                  <a:cubicBezTo>
                    <a:pt x="152" y="213"/>
                    <a:pt x="152" y="213"/>
                    <a:pt x="152" y="213"/>
                  </a:cubicBezTo>
                  <a:cubicBezTo>
                    <a:pt x="152" y="206"/>
                    <a:pt x="166" y="179"/>
                    <a:pt x="179" y="158"/>
                  </a:cubicBezTo>
                  <a:cubicBezTo>
                    <a:pt x="180" y="157"/>
                    <a:pt x="199" y="129"/>
                    <a:pt x="199" y="95"/>
                  </a:cubicBezTo>
                  <a:cubicBezTo>
                    <a:pt x="199" y="44"/>
                    <a:pt x="153" y="0"/>
                    <a:pt x="99" y="0"/>
                  </a:cubicBezTo>
                  <a:close/>
                  <a:moveTo>
                    <a:pt x="122" y="298"/>
                  </a:moveTo>
                  <a:cubicBezTo>
                    <a:pt x="76" y="298"/>
                    <a:pt x="76" y="298"/>
                    <a:pt x="76" y="298"/>
                  </a:cubicBezTo>
                  <a:cubicBezTo>
                    <a:pt x="69" y="256"/>
                    <a:pt x="69" y="256"/>
                    <a:pt x="69" y="256"/>
                  </a:cubicBezTo>
                  <a:cubicBezTo>
                    <a:pt x="129" y="256"/>
                    <a:pt x="129" y="256"/>
                    <a:pt x="129" y="256"/>
                  </a:cubicBezTo>
                  <a:lnTo>
                    <a:pt x="122" y="298"/>
                  </a:lnTo>
                  <a:close/>
                  <a:moveTo>
                    <a:pt x="161" y="147"/>
                  </a:moveTo>
                  <a:cubicBezTo>
                    <a:pt x="154" y="158"/>
                    <a:pt x="131" y="196"/>
                    <a:pt x="131" y="213"/>
                  </a:cubicBezTo>
                  <a:cubicBezTo>
                    <a:pt x="131" y="234"/>
                    <a:pt x="131" y="234"/>
                    <a:pt x="131" y="234"/>
                  </a:cubicBezTo>
                  <a:cubicBezTo>
                    <a:pt x="109" y="234"/>
                    <a:pt x="109" y="234"/>
                    <a:pt x="109" y="234"/>
                  </a:cubicBezTo>
                  <a:cubicBezTo>
                    <a:pt x="109" y="153"/>
                    <a:pt x="109" y="153"/>
                    <a:pt x="109" y="153"/>
                  </a:cubicBezTo>
                  <a:cubicBezTo>
                    <a:pt x="128" y="135"/>
                    <a:pt x="128" y="135"/>
                    <a:pt x="128" y="135"/>
                  </a:cubicBezTo>
                  <a:cubicBezTo>
                    <a:pt x="132" y="131"/>
                    <a:pt x="132" y="124"/>
                    <a:pt x="128" y="120"/>
                  </a:cubicBezTo>
                  <a:cubicBezTo>
                    <a:pt x="123" y="116"/>
                    <a:pt x="117" y="116"/>
                    <a:pt x="112" y="120"/>
                  </a:cubicBezTo>
                  <a:cubicBezTo>
                    <a:pt x="99" y="134"/>
                    <a:pt x="99" y="134"/>
                    <a:pt x="99" y="134"/>
                  </a:cubicBezTo>
                  <a:cubicBezTo>
                    <a:pt x="85" y="120"/>
                    <a:pt x="85" y="120"/>
                    <a:pt x="85" y="120"/>
                  </a:cubicBezTo>
                  <a:cubicBezTo>
                    <a:pt x="81" y="116"/>
                    <a:pt x="74" y="116"/>
                    <a:pt x="70" y="120"/>
                  </a:cubicBezTo>
                  <a:cubicBezTo>
                    <a:pt x="66" y="124"/>
                    <a:pt x="66" y="131"/>
                    <a:pt x="70" y="135"/>
                  </a:cubicBezTo>
                  <a:cubicBezTo>
                    <a:pt x="88" y="153"/>
                    <a:pt x="88" y="153"/>
                    <a:pt x="88" y="153"/>
                  </a:cubicBezTo>
                  <a:cubicBezTo>
                    <a:pt x="88" y="234"/>
                    <a:pt x="88" y="234"/>
                    <a:pt x="88" y="234"/>
                  </a:cubicBezTo>
                  <a:cubicBezTo>
                    <a:pt x="67" y="234"/>
                    <a:pt x="67" y="234"/>
                    <a:pt x="67" y="234"/>
                  </a:cubicBezTo>
                  <a:cubicBezTo>
                    <a:pt x="67" y="213"/>
                    <a:pt x="67" y="213"/>
                    <a:pt x="67" y="213"/>
                  </a:cubicBezTo>
                  <a:cubicBezTo>
                    <a:pt x="67" y="196"/>
                    <a:pt x="44" y="158"/>
                    <a:pt x="37" y="146"/>
                  </a:cubicBezTo>
                  <a:cubicBezTo>
                    <a:pt x="37" y="146"/>
                    <a:pt x="21" y="123"/>
                    <a:pt x="21" y="95"/>
                  </a:cubicBezTo>
                  <a:cubicBezTo>
                    <a:pt x="21" y="55"/>
                    <a:pt x="57" y="21"/>
                    <a:pt x="99" y="21"/>
                  </a:cubicBezTo>
                  <a:cubicBezTo>
                    <a:pt x="141" y="21"/>
                    <a:pt x="177" y="55"/>
                    <a:pt x="177" y="95"/>
                  </a:cubicBezTo>
                  <a:cubicBezTo>
                    <a:pt x="177" y="122"/>
                    <a:pt x="161" y="146"/>
                    <a:pt x="161" y="14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66" name="Freeform 543"/>
            <p:cNvSpPr>
              <a:spLocks noEditPoints="1"/>
            </p:cNvSpPr>
            <p:nvPr/>
          </p:nvSpPr>
          <p:spPr bwMode="auto">
            <a:xfrm>
              <a:off x="5326" y="249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67" name="Group 17"/>
          <p:cNvGrpSpPr>
            <a:grpSpLocks noChangeAspect="1"/>
          </p:cNvGrpSpPr>
          <p:nvPr/>
        </p:nvGrpSpPr>
        <p:grpSpPr bwMode="auto">
          <a:xfrm>
            <a:off x="521610" y="3979844"/>
            <a:ext cx="548640" cy="548640"/>
            <a:chOff x="1240" y="-1"/>
            <a:chExt cx="340" cy="340"/>
          </a:xfrm>
          <a:solidFill>
            <a:schemeClr val="accent6"/>
          </a:solidFill>
        </p:grpSpPr>
        <p:sp>
          <p:nvSpPr>
            <p:cNvPr id="68" name="Freeform 18"/>
            <p:cNvSpPr>
              <a:spLocks noEditPoints="1"/>
            </p:cNvSpPr>
            <p:nvPr/>
          </p:nvSpPr>
          <p:spPr bwMode="auto">
            <a:xfrm>
              <a:off x="1240" y="-1"/>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69" name="Freeform 19"/>
            <p:cNvSpPr>
              <a:spLocks noEditPoints="1"/>
            </p:cNvSpPr>
            <p:nvPr/>
          </p:nvSpPr>
          <p:spPr bwMode="auto">
            <a:xfrm>
              <a:off x="1304" y="63"/>
              <a:ext cx="212" cy="184"/>
            </a:xfrm>
            <a:custGeom>
              <a:avLst/>
              <a:gdLst>
                <a:gd name="T0" fmla="*/ 288 w 320"/>
                <a:gd name="T1" fmla="*/ 117 h 277"/>
                <a:gd name="T2" fmla="*/ 277 w 320"/>
                <a:gd name="T3" fmla="*/ 85 h 277"/>
                <a:gd name="T4" fmla="*/ 170 w 320"/>
                <a:gd name="T5" fmla="*/ 64 h 277"/>
                <a:gd name="T6" fmla="*/ 234 w 320"/>
                <a:gd name="T7" fmla="*/ 53 h 277"/>
                <a:gd name="T8" fmla="*/ 224 w 320"/>
                <a:gd name="T9" fmla="*/ 0 h 277"/>
                <a:gd name="T10" fmla="*/ 149 w 320"/>
                <a:gd name="T11" fmla="*/ 10 h 277"/>
                <a:gd name="T12" fmla="*/ 149 w 320"/>
                <a:gd name="T13" fmla="*/ 85 h 277"/>
                <a:gd name="T14" fmla="*/ 32 w 320"/>
                <a:gd name="T15" fmla="*/ 96 h 277"/>
                <a:gd name="T16" fmla="*/ 10 w 320"/>
                <a:gd name="T17" fmla="*/ 117 h 277"/>
                <a:gd name="T18" fmla="*/ 0 w 320"/>
                <a:gd name="T19" fmla="*/ 266 h 277"/>
                <a:gd name="T20" fmla="*/ 309 w 320"/>
                <a:gd name="T21" fmla="*/ 277 h 277"/>
                <a:gd name="T22" fmla="*/ 320 w 320"/>
                <a:gd name="T23" fmla="*/ 128 h 277"/>
                <a:gd name="T24" fmla="*/ 170 w 320"/>
                <a:gd name="T25" fmla="*/ 21 h 277"/>
                <a:gd name="T26" fmla="*/ 213 w 320"/>
                <a:gd name="T27" fmla="*/ 42 h 277"/>
                <a:gd name="T28" fmla="*/ 170 w 320"/>
                <a:gd name="T29" fmla="*/ 21 h 277"/>
                <a:gd name="T30" fmla="*/ 64 w 320"/>
                <a:gd name="T31" fmla="*/ 256 h 277"/>
                <a:gd name="T32" fmla="*/ 53 w 320"/>
                <a:gd name="T33" fmla="*/ 213 h 277"/>
                <a:gd name="T34" fmla="*/ 42 w 320"/>
                <a:gd name="T35" fmla="*/ 256 h 277"/>
                <a:gd name="T36" fmla="*/ 21 w 320"/>
                <a:gd name="T37" fmla="*/ 138 h 277"/>
                <a:gd name="T38" fmla="*/ 53 w 320"/>
                <a:gd name="T39" fmla="*/ 128 h 277"/>
                <a:gd name="T40" fmla="*/ 266 w 320"/>
                <a:gd name="T41" fmla="*/ 106 h 277"/>
                <a:gd name="T42" fmla="*/ 277 w 320"/>
                <a:gd name="T43" fmla="*/ 138 h 277"/>
                <a:gd name="T44" fmla="*/ 298 w 320"/>
                <a:gd name="T45" fmla="*/ 256 h 277"/>
                <a:gd name="T46" fmla="*/ 53 w 320"/>
                <a:gd name="T47" fmla="*/ 192 h 277"/>
                <a:gd name="T48" fmla="*/ 53 w 320"/>
                <a:gd name="T49" fmla="*/ 170 h 277"/>
                <a:gd name="T50" fmla="*/ 106 w 320"/>
                <a:gd name="T51" fmla="*/ 181 h 277"/>
                <a:gd name="T52" fmla="*/ 85 w 320"/>
                <a:gd name="T53" fmla="*/ 181 h 277"/>
                <a:gd name="T54" fmla="*/ 106 w 320"/>
                <a:gd name="T55" fmla="*/ 181 h 277"/>
                <a:gd name="T56" fmla="*/ 138 w 320"/>
                <a:gd name="T57" fmla="*/ 192 h 277"/>
                <a:gd name="T58" fmla="*/ 138 w 320"/>
                <a:gd name="T59" fmla="*/ 170 h 277"/>
                <a:gd name="T60" fmla="*/ 192 w 320"/>
                <a:gd name="T61" fmla="*/ 181 h 277"/>
                <a:gd name="T62" fmla="*/ 170 w 320"/>
                <a:gd name="T63" fmla="*/ 181 h 277"/>
                <a:gd name="T64" fmla="*/ 192 w 320"/>
                <a:gd name="T65" fmla="*/ 181 h 277"/>
                <a:gd name="T66" fmla="*/ 224 w 320"/>
                <a:gd name="T67" fmla="*/ 192 h 277"/>
                <a:gd name="T68" fmla="*/ 224 w 320"/>
                <a:gd name="T69" fmla="*/ 170 h 277"/>
                <a:gd name="T70" fmla="*/ 106 w 320"/>
                <a:gd name="T71" fmla="*/ 138 h 277"/>
                <a:gd name="T72" fmla="*/ 85 w 320"/>
                <a:gd name="T73" fmla="*/ 138 h 277"/>
                <a:gd name="T74" fmla="*/ 106 w 320"/>
                <a:gd name="T75" fmla="*/ 138 h 277"/>
                <a:gd name="T76" fmla="*/ 138 w 320"/>
                <a:gd name="T77" fmla="*/ 149 h 277"/>
                <a:gd name="T78" fmla="*/ 138 w 320"/>
                <a:gd name="T79" fmla="*/ 128 h 277"/>
                <a:gd name="T80" fmla="*/ 192 w 320"/>
                <a:gd name="T81" fmla="*/ 138 h 277"/>
                <a:gd name="T82" fmla="*/ 170 w 320"/>
                <a:gd name="T83" fmla="*/ 138 h 277"/>
                <a:gd name="T84" fmla="*/ 192 w 320"/>
                <a:gd name="T85" fmla="*/ 138 h 277"/>
                <a:gd name="T86" fmla="*/ 224 w 320"/>
                <a:gd name="T87" fmla="*/ 149 h 277"/>
                <a:gd name="T88" fmla="*/ 224 w 320"/>
                <a:gd name="T89" fmla="*/ 128 h 277"/>
                <a:gd name="T90" fmla="*/ 277 w 320"/>
                <a:gd name="T91" fmla="*/ 181 h 277"/>
                <a:gd name="T92" fmla="*/ 256 w 320"/>
                <a:gd name="T93" fmla="*/ 181 h 277"/>
                <a:gd name="T94" fmla="*/ 277 w 320"/>
                <a:gd name="T95" fmla="*/ 181 h 277"/>
                <a:gd name="T96" fmla="*/ 96 w 320"/>
                <a:gd name="T97" fmla="*/ 234 h 277"/>
                <a:gd name="T98" fmla="*/ 96 w 320"/>
                <a:gd name="T99" fmla="*/ 213 h 277"/>
                <a:gd name="T100" fmla="*/ 149 w 320"/>
                <a:gd name="T101" fmla="*/ 224 h 277"/>
                <a:gd name="T102" fmla="*/ 128 w 320"/>
                <a:gd name="T103" fmla="*/ 224 h 277"/>
                <a:gd name="T104" fmla="*/ 149 w 320"/>
                <a:gd name="T105" fmla="*/ 224 h 277"/>
                <a:gd name="T106" fmla="*/ 181 w 320"/>
                <a:gd name="T107" fmla="*/ 234 h 277"/>
                <a:gd name="T108" fmla="*/ 181 w 320"/>
                <a:gd name="T109" fmla="*/ 213 h 277"/>
                <a:gd name="T110" fmla="*/ 234 w 320"/>
                <a:gd name="T111" fmla="*/ 224 h 277"/>
                <a:gd name="T112" fmla="*/ 213 w 320"/>
                <a:gd name="T113" fmla="*/ 224 h 277"/>
                <a:gd name="T114" fmla="*/ 234 w 320"/>
                <a:gd name="T115" fmla="*/ 224 h 277"/>
                <a:gd name="T116" fmla="*/ 266 w 320"/>
                <a:gd name="T117" fmla="*/ 234 h 277"/>
                <a:gd name="T118" fmla="*/ 266 w 320"/>
                <a:gd name="T119" fmla="*/ 213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0" h="277">
                  <a:moveTo>
                    <a:pt x="309" y="117"/>
                  </a:moveTo>
                  <a:cubicBezTo>
                    <a:pt x="288" y="117"/>
                    <a:pt x="288" y="117"/>
                    <a:pt x="288" y="117"/>
                  </a:cubicBezTo>
                  <a:cubicBezTo>
                    <a:pt x="288" y="96"/>
                    <a:pt x="288" y="96"/>
                    <a:pt x="288" y="96"/>
                  </a:cubicBezTo>
                  <a:cubicBezTo>
                    <a:pt x="288" y="90"/>
                    <a:pt x="283" y="85"/>
                    <a:pt x="277" y="85"/>
                  </a:cubicBezTo>
                  <a:cubicBezTo>
                    <a:pt x="170" y="85"/>
                    <a:pt x="170" y="85"/>
                    <a:pt x="170" y="85"/>
                  </a:cubicBezTo>
                  <a:cubicBezTo>
                    <a:pt x="170" y="64"/>
                    <a:pt x="170" y="64"/>
                    <a:pt x="170" y="64"/>
                  </a:cubicBezTo>
                  <a:cubicBezTo>
                    <a:pt x="224" y="64"/>
                    <a:pt x="224" y="64"/>
                    <a:pt x="224" y="64"/>
                  </a:cubicBezTo>
                  <a:cubicBezTo>
                    <a:pt x="230" y="64"/>
                    <a:pt x="234" y="59"/>
                    <a:pt x="234" y="53"/>
                  </a:cubicBezTo>
                  <a:cubicBezTo>
                    <a:pt x="234" y="10"/>
                    <a:pt x="234" y="10"/>
                    <a:pt x="234" y="10"/>
                  </a:cubicBezTo>
                  <a:cubicBezTo>
                    <a:pt x="234" y="4"/>
                    <a:pt x="230" y="0"/>
                    <a:pt x="224" y="0"/>
                  </a:cubicBezTo>
                  <a:cubicBezTo>
                    <a:pt x="160" y="0"/>
                    <a:pt x="160" y="0"/>
                    <a:pt x="160" y="0"/>
                  </a:cubicBezTo>
                  <a:cubicBezTo>
                    <a:pt x="154" y="0"/>
                    <a:pt x="149" y="4"/>
                    <a:pt x="149" y="10"/>
                  </a:cubicBezTo>
                  <a:cubicBezTo>
                    <a:pt x="149" y="53"/>
                    <a:pt x="149" y="53"/>
                    <a:pt x="149" y="53"/>
                  </a:cubicBezTo>
                  <a:cubicBezTo>
                    <a:pt x="149" y="85"/>
                    <a:pt x="149" y="85"/>
                    <a:pt x="149" y="85"/>
                  </a:cubicBezTo>
                  <a:cubicBezTo>
                    <a:pt x="42" y="85"/>
                    <a:pt x="42" y="85"/>
                    <a:pt x="42" y="85"/>
                  </a:cubicBezTo>
                  <a:cubicBezTo>
                    <a:pt x="36" y="85"/>
                    <a:pt x="32" y="90"/>
                    <a:pt x="32" y="96"/>
                  </a:cubicBezTo>
                  <a:cubicBezTo>
                    <a:pt x="32" y="117"/>
                    <a:pt x="32" y="117"/>
                    <a:pt x="32" y="117"/>
                  </a:cubicBezTo>
                  <a:cubicBezTo>
                    <a:pt x="10" y="117"/>
                    <a:pt x="10" y="117"/>
                    <a:pt x="10" y="117"/>
                  </a:cubicBezTo>
                  <a:cubicBezTo>
                    <a:pt x="4" y="117"/>
                    <a:pt x="0" y="122"/>
                    <a:pt x="0" y="128"/>
                  </a:cubicBezTo>
                  <a:cubicBezTo>
                    <a:pt x="0" y="266"/>
                    <a:pt x="0" y="266"/>
                    <a:pt x="0" y="266"/>
                  </a:cubicBezTo>
                  <a:cubicBezTo>
                    <a:pt x="0" y="272"/>
                    <a:pt x="4" y="277"/>
                    <a:pt x="10" y="277"/>
                  </a:cubicBezTo>
                  <a:cubicBezTo>
                    <a:pt x="309" y="277"/>
                    <a:pt x="309" y="277"/>
                    <a:pt x="309" y="277"/>
                  </a:cubicBezTo>
                  <a:cubicBezTo>
                    <a:pt x="315" y="277"/>
                    <a:pt x="320" y="272"/>
                    <a:pt x="320" y="266"/>
                  </a:cubicBezTo>
                  <a:cubicBezTo>
                    <a:pt x="320" y="128"/>
                    <a:pt x="320" y="128"/>
                    <a:pt x="320" y="128"/>
                  </a:cubicBezTo>
                  <a:cubicBezTo>
                    <a:pt x="320" y="122"/>
                    <a:pt x="315" y="117"/>
                    <a:pt x="309" y="117"/>
                  </a:cubicBezTo>
                  <a:close/>
                  <a:moveTo>
                    <a:pt x="170" y="21"/>
                  </a:moveTo>
                  <a:cubicBezTo>
                    <a:pt x="213" y="21"/>
                    <a:pt x="213" y="21"/>
                    <a:pt x="213" y="21"/>
                  </a:cubicBezTo>
                  <a:cubicBezTo>
                    <a:pt x="213" y="42"/>
                    <a:pt x="213" y="42"/>
                    <a:pt x="213" y="42"/>
                  </a:cubicBezTo>
                  <a:cubicBezTo>
                    <a:pt x="170" y="42"/>
                    <a:pt x="170" y="42"/>
                    <a:pt x="170" y="42"/>
                  </a:cubicBezTo>
                  <a:lnTo>
                    <a:pt x="170" y="21"/>
                  </a:lnTo>
                  <a:close/>
                  <a:moveTo>
                    <a:pt x="298" y="256"/>
                  </a:moveTo>
                  <a:cubicBezTo>
                    <a:pt x="64" y="256"/>
                    <a:pt x="64" y="256"/>
                    <a:pt x="64" y="256"/>
                  </a:cubicBezTo>
                  <a:cubicBezTo>
                    <a:pt x="64" y="224"/>
                    <a:pt x="64" y="224"/>
                    <a:pt x="64" y="224"/>
                  </a:cubicBezTo>
                  <a:cubicBezTo>
                    <a:pt x="64" y="218"/>
                    <a:pt x="59" y="213"/>
                    <a:pt x="53" y="213"/>
                  </a:cubicBezTo>
                  <a:cubicBezTo>
                    <a:pt x="47" y="213"/>
                    <a:pt x="42" y="218"/>
                    <a:pt x="42" y="224"/>
                  </a:cubicBezTo>
                  <a:cubicBezTo>
                    <a:pt x="42" y="256"/>
                    <a:pt x="42" y="256"/>
                    <a:pt x="42" y="256"/>
                  </a:cubicBezTo>
                  <a:cubicBezTo>
                    <a:pt x="21" y="256"/>
                    <a:pt x="21" y="256"/>
                    <a:pt x="21" y="256"/>
                  </a:cubicBezTo>
                  <a:cubicBezTo>
                    <a:pt x="21" y="138"/>
                    <a:pt x="21" y="138"/>
                    <a:pt x="21" y="138"/>
                  </a:cubicBezTo>
                  <a:cubicBezTo>
                    <a:pt x="42" y="138"/>
                    <a:pt x="42" y="138"/>
                    <a:pt x="42" y="138"/>
                  </a:cubicBezTo>
                  <a:cubicBezTo>
                    <a:pt x="48" y="138"/>
                    <a:pt x="53" y="134"/>
                    <a:pt x="53" y="128"/>
                  </a:cubicBezTo>
                  <a:cubicBezTo>
                    <a:pt x="53" y="106"/>
                    <a:pt x="53" y="106"/>
                    <a:pt x="53" y="106"/>
                  </a:cubicBezTo>
                  <a:cubicBezTo>
                    <a:pt x="266" y="106"/>
                    <a:pt x="266" y="106"/>
                    <a:pt x="266" y="106"/>
                  </a:cubicBezTo>
                  <a:cubicBezTo>
                    <a:pt x="266" y="128"/>
                    <a:pt x="266" y="128"/>
                    <a:pt x="266" y="128"/>
                  </a:cubicBezTo>
                  <a:cubicBezTo>
                    <a:pt x="266" y="134"/>
                    <a:pt x="271" y="138"/>
                    <a:pt x="277" y="138"/>
                  </a:cubicBezTo>
                  <a:cubicBezTo>
                    <a:pt x="298" y="138"/>
                    <a:pt x="298" y="138"/>
                    <a:pt x="298" y="138"/>
                  </a:cubicBezTo>
                  <a:lnTo>
                    <a:pt x="298" y="256"/>
                  </a:lnTo>
                  <a:close/>
                  <a:moveTo>
                    <a:pt x="64" y="181"/>
                  </a:moveTo>
                  <a:cubicBezTo>
                    <a:pt x="64" y="187"/>
                    <a:pt x="59" y="192"/>
                    <a:pt x="53" y="192"/>
                  </a:cubicBezTo>
                  <a:cubicBezTo>
                    <a:pt x="47" y="192"/>
                    <a:pt x="42" y="187"/>
                    <a:pt x="42" y="181"/>
                  </a:cubicBezTo>
                  <a:cubicBezTo>
                    <a:pt x="42" y="175"/>
                    <a:pt x="47" y="170"/>
                    <a:pt x="53" y="170"/>
                  </a:cubicBezTo>
                  <a:cubicBezTo>
                    <a:pt x="59" y="170"/>
                    <a:pt x="64" y="175"/>
                    <a:pt x="64" y="181"/>
                  </a:cubicBezTo>
                  <a:close/>
                  <a:moveTo>
                    <a:pt x="106" y="181"/>
                  </a:moveTo>
                  <a:cubicBezTo>
                    <a:pt x="106" y="187"/>
                    <a:pt x="102" y="192"/>
                    <a:pt x="96" y="192"/>
                  </a:cubicBezTo>
                  <a:cubicBezTo>
                    <a:pt x="90" y="192"/>
                    <a:pt x="85" y="187"/>
                    <a:pt x="85" y="181"/>
                  </a:cubicBezTo>
                  <a:cubicBezTo>
                    <a:pt x="85" y="175"/>
                    <a:pt x="90" y="170"/>
                    <a:pt x="96" y="170"/>
                  </a:cubicBezTo>
                  <a:cubicBezTo>
                    <a:pt x="102" y="170"/>
                    <a:pt x="106" y="175"/>
                    <a:pt x="106" y="181"/>
                  </a:cubicBezTo>
                  <a:close/>
                  <a:moveTo>
                    <a:pt x="149" y="181"/>
                  </a:moveTo>
                  <a:cubicBezTo>
                    <a:pt x="149" y="187"/>
                    <a:pt x="144" y="192"/>
                    <a:pt x="138" y="192"/>
                  </a:cubicBezTo>
                  <a:cubicBezTo>
                    <a:pt x="132" y="192"/>
                    <a:pt x="128" y="187"/>
                    <a:pt x="128" y="181"/>
                  </a:cubicBezTo>
                  <a:cubicBezTo>
                    <a:pt x="128" y="175"/>
                    <a:pt x="132" y="170"/>
                    <a:pt x="138" y="170"/>
                  </a:cubicBezTo>
                  <a:cubicBezTo>
                    <a:pt x="144" y="170"/>
                    <a:pt x="149" y="175"/>
                    <a:pt x="149" y="181"/>
                  </a:cubicBezTo>
                  <a:close/>
                  <a:moveTo>
                    <a:pt x="192" y="181"/>
                  </a:moveTo>
                  <a:cubicBezTo>
                    <a:pt x="192" y="187"/>
                    <a:pt x="187" y="192"/>
                    <a:pt x="181" y="192"/>
                  </a:cubicBezTo>
                  <a:cubicBezTo>
                    <a:pt x="175" y="192"/>
                    <a:pt x="170" y="187"/>
                    <a:pt x="170" y="181"/>
                  </a:cubicBezTo>
                  <a:cubicBezTo>
                    <a:pt x="170" y="175"/>
                    <a:pt x="175" y="170"/>
                    <a:pt x="181" y="170"/>
                  </a:cubicBezTo>
                  <a:cubicBezTo>
                    <a:pt x="187" y="170"/>
                    <a:pt x="192" y="175"/>
                    <a:pt x="192" y="181"/>
                  </a:cubicBezTo>
                  <a:close/>
                  <a:moveTo>
                    <a:pt x="234" y="181"/>
                  </a:moveTo>
                  <a:cubicBezTo>
                    <a:pt x="234" y="187"/>
                    <a:pt x="230" y="192"/>
                    <a:pt x="224" y="192"/>
                  </a:cubicBezTo>
                  <a:cubicBezTo>
                    <a:pt x="218" y="192"/>
                    <a:pt x="213" y="187"/>
                    <a:pt x="213" y="181"/>
                  </a:cubicBezTo>
                  <a:cubicBezTo>
                    <a:pt x="213" y="175"/>
                    <a:pt x="218" y="170"/>
                    <a:pt x="224" y="170"/>
                  </a:cubicBezTo>
                  <a:cubicBezTo>
                    <a:pt x="230" y="170"/>
                    <a:pt x="234" y="175"/>
                    <a:pt x="234" y="181"/>
                  </a:cubicBezTo>
                  <a:close/>
                  <a:moveTo>
                    <a:pt x="106" y="138"/>
                  </a:moveTo>
                  <a:cubicBezTo>
                    <a:pt x="106" y="144"/>
                    <a:pt x="102" y="149"/>
                    <a:pt x="96" y="149"/>
                  </a:cubicBezTo>
                  <a:cubicBezTo>
                    <a:pt x="90" y="149"/>
                    <a:pt x="85" y="144"/>
                    <a:pt x="85" y="138"/>
                  </a:cubicBezTo>
                  <a:cubicBezTo>
                    <a:pt x="85" y="132"/>
                    <a:pt x="90" y="128"/>
                    <a:pt x="96" y="128"/>
                  </a:cubicBezTo>
                  <a:cubicBezTo>
                    <a:pt x="102" y="128"/>
                    <a:pt x="106" y="132"/>
                    <a:pt x="106" y="138"/>
                  </a:cubicBezTo>
                  <a:close/>
                  <a:moveTo>
                    <a:pt x="149" y="138"/>
                  </a:moveTo>
                  <a:cubicBezTo>
                    <a:pt x="149" y="144"/>
                    <a:pt x="144" y="149"/>
                    <a:pt x="138" y="149"/>
                  </a:cubicBezTo>
                  <a:cubicBezTo>
                    <a:pt x="132" y="149"/>
                    <a:pt x="128" y="144"/>
                    <a:pt x="128" y="138"/>
                  </a:cubicBezTo>
                  <a:cubicBezTo>
                    <a:pt x="128" y="132"/>
                    <a:pt x="132" y="128"/>
                    <a:pt x="138" y="128"/>
                  </a:cubicBezTo>
                  <a:cubicBezTo>
                    <a:pt x="144" y="128"/>
                    <a:pt x="149" y="132"/>
                    <a:pt x="149" y="138"/>
                  </a:cubicBezTo>
                  <a:close/>
                  <a:moveTo>
                    <a:pt x="192" y="138"/>
                  </a:moveTo>
                  <a:cubicBezTo>
                    <a:pt x="192" y="144"/>
                    <a:pt x="187" y="149"/>
                    <a:pt x="181" y="149"/>
                  </a:cubicBezTo>
                  <a:cubicBezTo>
                    <a:pt x="175" y="149"/>
                    <a:pt x="170" y="144"/>
                    <a:pt x="170" y="138"/>
                  </a:cubicBezTo>
                  <a:cubicBezTo>
                    <a:pt x="170" y="132"/>
                    <a:pt x="175" y="128"/>
                    <a:pt x="181" y="128"/>
                  </a:cubicBezTo>
                  <a:cubicBezTo>
                    <a:pt x="187" y="128"/>
                    <a:pt x="192" y="132"/>
                    <a:pt x="192" y="138"/>
                  </a:cubicBezTo>
                  <a:close/>
                  <a:moveTo>
                    <a:pt x="234" y="138"/>
                  </a:moveTo>
                  <a:cubicBezTo>
                    <a:pt x="234" y="144"/>
                    <a:pt x="230" y="149"/>
                    <a:pt x="224" y="149"/>
                  </a:cubicBezTo>
                  <a:cubicBezTo>
                    <a:pt x="218" y="149"/>
                    <a:pt x="213" y="144"/>
                    <a:pt x="213" y="138"/>
                  </a:cubicBezTo>
                  <a:cubicBezTo>
                    <a:pt x="213" y="132"/>
                    <a:pt x="218" y="128"/>
                    <a:pt x="224" y="128"/>
                  </a:cubicBezTo>
                  <a:cubicBezTo>
                    <a:pt x="230" y="128"/>
                    <a:pt x="234" y="132"/>
                    <a:pt x="234" y="138"/>
                  </a:cubicBezTo>
                  <a:close/>
                  <a:moveTo>
                    <a:pt x="277" y="181"/>
                  </a:moveTo>
                  <a:cubicBezTo>
                    <a:pt x="277" y="187"/>
                    <a:pt x="272" y="192"/>
                    <a:pt x="266" y="192"/>
                  </a:cubicBezTo>
                  <a:cubicBezTo>
                    <a:pt x="260" y="192"/>
                    <a:pt x="256" y="187"/>
                    <a:pt x="256" y="181"/>
                  </a:cubicBezTo>
                  <a:cubicBezTo>
                    <a:pt x="256" y="175"/>
                    <a:pt x="260" y="170"/>
                    <a:pt x="266" y="170"/>
                  </a:cubicBezTo>
                  <a:cubicBezTo>
                    <a:pt x="272" y="170"/>
                    <a:pt x="277" y="175"/>
                    <a:pt x="277" y="181"/>
                  </a:cubicBezTo>
                  <a:close/>
                  <a:moveTo>
                    <a:pt x="106" y="224"/>
                  </a:moveTo>
                  <a:cubicBezTo>
                    <a:pt x="106" y="230"/>
                    <a:pt x="102" y="234"/>
                    <a:pt x="96" y="234"/>
                  </a:cubicBezTo>
                  <a:cubicBezTo>
                    <a:pt x="90" y="234"/>
                    <a:pt x="85" y="230"/>
                    <a:pt x="85" y="224"/>
                  </a:cubicBezTo>
                  <a:cubicBezTo>
                    <a:pt x="85" y="218"/>
                    <a:pt x="90" y="213"/>
                    <a:pt x="96" y="213"/>
                  </a:cubicBezTo>
                  <a:cubicBezTo>
                    <a:pt x="102" y="213"/>
                    <a:pt x="106" y="218"/>
                    <a:pt x="106" y="224"/>
                  </a:cubicBezTo>
                  <a:close/>
                  <a:moveTo>
                    <a:pt x="149" y="224"/>
                  </a:moveTo>
                  <a:cubicBezTo>
                    <a:pt x="149" y="230"/>
                    <a:pt x="144" y="234"/>
                    <a:pt x="138" y="234"/>
                  </a:cubicBezTo>
                  <a:cubicBezTo>
                    <a:pt x="132" y="234"/>
                    <a:pt x="128" y="230"/>
                    <a:pt x="128" y="224"/>
                  </a:cubicBezTo>
                  <a:cubicBezTo>
                    <a:pt x="128" y="218"/>
                    <a:pt x="132" y="213"/>
                    <a:pt x="138" y="213"/>
                  </a:cubicBezTo>
                  <a:cubicBezTo>
                    <a:pt x="144" y="213"/>
                    <a:pt x="149" y="218"/>
                    <a:pt x="149" y="224"/>
                  </a:cubicBezTo>
                  <a:close/>
                  <a:moveTo>
                    <a:pt x="192" y="224"/>
                  </a:moveTo>
                  <a:cubicBezTo>
                    <a:pt x="192" y="230"/>
                    <a:pt x="187" y="234"/>
                    <a:pt x="181" y="234"/>
                  </a:cubicBezTo>
                  <a:cubicBezTo>
                    <a:pt x="175" y="234"/>
                    <a:pt x="170" y="230"/>
                    <a:pt x="170" y="224"/>
                  </a:cubicBezTo>
                  <a:cubicBezTo>
                    <a:pt x="170" y="218"/>
                    <a:pt x="175" y="213"/>
                    <a:pt x="181" y="213"/>
                  </a:cubicBezTo>
                  <a:cubicBezTo>
                    <a:pt x="187" y="213"/>
                    <a:pt x="192" y="218"/>
                    <a:pt x="192" y="224"/>
                  </a:cubicBezTo>
                  <a:close/>
                  <a:moveTo>
                    <a:pt x="234" y="224"/>
                  </a:moveTo>
                  <a:cubicBezTo>
                    <a:pt x="234" y="230"/>
                    <a:pt x="230" y="234"/>
                    <a:pt x="224" y="234"/>
                  </a:cubicBezTo>
                  <a:cubicBezTo>
                    <a:pt x="218" y="234"/>
                    <a:pt x="213" y="230"/>
                    <a:pt x="213" y="224"/>
                  </a:cubicBezTo>
                  <a:cubicBezTo>
                    <a:pt x="213" y="218"/>
                    <a:pt x="218" y="213"/>
                    <a:pt x="224" y="213"/>
                  </a:cubicBezTo>
                  <a:cubicBezTo>
                    <a:pt x="230" y="213"/>
                    <a:pt x="234" y="218"/>
                    <a:pt x="234" y="224"/>
                  </a:cubicBezTo>
                  <a:close/>
                  <a:moveTo>
                    <a:pt x="277" y="224"/>
                  </a:moveTo>
                  <a:cubicBezTo>
                    <a:pt x="277" y="230"/>
                    <a:pt x="272" y="234"/>
                    <a:pt x="266" y="234"/>
                  </a:cubicBezTo>
                  <a:cubicBezTo>
                    <a:pt x="260" y="234"/>
                    <a:pt x="256" y="230"/>
                    <a:pt x="256" y="224"/>
                  </a:cubicBezTo>
                  <a:cubicBezTo>
                    <a:pt x="256" y="218"/>
                    <a:pt x="260" y="213"/>
                    <a:pt x="266" y="213"/>
                  </a:cubicBezTo>
                  <a:cubicBezTo>
                    <a:pt x="272" y="213"/>
                    <a:pt x="277" y="218"/>
                    <a:pt x="277" y="22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sp>
        <p:nvSpPr>
          <p:cNvPr id="70" name="Freeform 79"/>
          <p:cNvSpPr>
            <a:spLocks noChangeAspect="1" noEditPoints="1"/>
          </p:cNvSpPr>
          <p:nvPr/>
        </p:nvSpPr>
        <p:spPr bwMode="auto">
          <a:xfrm>
            <a:off x="521610" y="4750973"/>
            <a:ext cx="548640" cy="548640"/>
          </a:xfrm>
          <a:custGeom>
            <a:avLst/>
            <a:gdLst>
              <a:gd name="T0" fmla="*/ 341 w 512"/>
              <a:gd name="T1" fmla="*/ 277 h 512"/>
              <a:gd name="T2" fmla="*/ 341 w 512"/>
              <a:gd name="T3" fmla="*/ 256 h 512"/>
              <a:gd name="T4" fmla="*/ 297 w 512"/>
              <a:gd name="T5" fmla="*/ 217 h 512"/>
              <a:gd name="T6" fmla="*/ 266 w 512"/>
              <a:gd name="T7" fmla="*/ 123 h 512"/>
              <a:gd name="T8" fmla="*/ 256 w 512"/>
              <a:gd name="T9" fmla="*/ 96 h 512"/>
              <a:gd name="T10" fmla="*/ 245 w 512"/>
              <a:gd name="T11" fmla="*/ 123 h 512"/>
              <a:gd name="T12" fmla="*/ 214 w 512"/>
              <a:gd name="T13" fmla="*/ 217 h 512"/>
              <a:gd name="T14" fmla="*/ 170 w 512"/>
              <a:gd name="T15" fmla="*/ 256 h 512"/>
              <a:gd name="T16" fmla="*/ 170 w 512"/>
              <a:gd name="T17" fmla="*/ 277 h 512"/>
              <a:gd name="T18" fmla="*/ 139 w 512"/>
              <a:gd name="T19" fmla="*/ 401 h 512"/>
              <a:gd name="T20" fmla="*/ 149 w 512"/>
              <a:gd name="T21" fmla="*/ 416 h 512"/>
              <a:gd name="T22" fmla="*/ 213 w 512"/>
              <a:gd name="T23" fmla="*/ 277 h 512"/>
              <a:gd name="T24" fmla="*/ 245 w 512"/>
              <a:gd name="T25" fmla="*/ 288 h 512"/>
              <a:gd name="T26" fmla="*/ 266 w 512"/>
              <a:gd name="T27" fmla="*/ 288 h 512"/>
              <a:gd name="T28" fmla="*/ 298 w 512"/>
              <a:gd name="T29" fmla="*/ 277 h 512"/>
              <a:gd name="T30" fmla="*/ 362 w 512"/>
              <a:gd name="T31" fmla="*/ 416 h 512"/>
              <a:gd name="T32" fmla="*/ 372 w 512"/>
              <a:gd name="T33" fmla="*/ 401 h 512"/>
              <a:gd name="T34" fmla="*/ 266 w 512"/>
              <a:gd name="T35" fmla="*/ 256 h 512"/>
              <a:gd name="T36" fmla="*/ 256 w 512"/>
              <a:gd name="T37" fmla="*/ 234 h 512"/>
              <a:gd name="T38" fmla="*/ 245 w 512"/>
              <a:gd name="T39" fmla="*/ 256 h 512"/>
              <a:gd name="T40" fmla="*/ 244 w 512"/>
              <a:gd name="T41" fmla="*/ 200 h 512"/>
              <a:gd name="T42" fmla="*/ 224 w 512"/>
              <a:gd name="T43" fmla="*/ 192 h 512"/>
              <a:gd name="T44" fmla="*/ 220 w 512"/>
              <a:gd name="T45" fmla="*/ 178 h 512"/>
              <a:gd name="T46" fmla="*/ 291 w 512"/>
              <a:gd name="T47" fmla="*/ 178 h 512"/>
              <a:gd name="T48" fmla="*/ 287 w 512"/>
              <a:gd name="T49" fmla="*/ 192 h 512"/>
              <a:gd name="T50" fmla="*/ 267 w 512"/>
              <a:gd name="T51" fmla="*/ 200 h 512"/>
              <a:gd name="T52" fmla="*/ 266 w 512"/>
              <a:gd name="T53" fmla="*/ 256 h 512"/>
              <a:gd name="T54" fmla="*/ 0 w 512"/>
              <a:gd name="T55" fmla="*/ 256 h 512"/>
              <a:gd name="T56" fmla="*/ 512 w 512"/>
              <a:gd name="T57" fmla="*/ 256 h 512"/>
              <a:gd name="T58" fmla="*/ 256 w 512"/>
              <a:gd name="T59" fmla="*/ 490 h 512"/>
              <a:gd name="T60" fmla="*/ 256 w 512"/>
              <a:gd name="T61" fmla="*/ 21 h 512"/>
              <a:gd name="T62" fmla="*/ 256 w 512"/>
              <a:gd name="T63"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512">
                <a:moveTo>
                  <a:pt x="321" y="277"/>
                </a:moveTo>
                <a:cubicBezTo>
                  <a:pt x="341" y="277"/>
                  <a:pt x="341" y="277"/>
                  <a:pt x="341" y="277"/>
                </a:cubicBezTo>
                <a:cubicBezTo>
                  <a:pt x="347" y="277"/>
                  <a:pt x="352" y="272"/>
                  <a:pt x="352" y="266"/>
                </a:cubicBezTo>
                <a:cubicBezTo>
                  <a:pt x="352" y="260"/>
                  <a:pt x="347" y="256"/>
                  <a:pt x="341" y="256"/>
                </a:cubicBezTo>
                <a:cubicBezTo>
                  <a:pt x="313" y="256"/>
                  <a:pt x="313" y="256"/>
                  <a:pt x="313" y="256"/>
                </a:cubicBezTo>
                <a:cubicBezTo>
                  <a:pt x="297" y="217"/>
                  <a:pt x="297" y="217"/>
                  <a:pt x="297" y="217"/>
                </a:cubicBezTo>
                <a:cubicBezTo>
                  <a:pt x="307" y="207"/>
                  <a:pt x="312" y="193"/>
                  <a:pt x="312" y="178"/>
                </a:cubicBezTo>
                <a:cubicBezTo>
                  <a:pt x="312" y="151"/>
                  <a:pt x="293" y="128"/>
                  <a:pt x="266" y="123"/>
                </a:cubicBezTo>
                <a:cubicBezTo>
                  <a:pt x="266" y="106"/>
                  <a:pt x="266" y="106"/>
                  <a:pt x="266" y="106"/>
                </a:cubicBezTo>
                <a:cubicBezTo>
                  <a:pt x="266" y="100"/>
                  <a:pt x="262" y="96"/>
                  <a:pt x="256" y="96"/>
                </a:cubicBezTo>
                <a:cubicBezTo>
                  <a:pt x="250" y="96"/>
                  <a:pt x="245" y="100"/>
                  <a:pt x="245" y="106"/>
                </a:cubicBezTo>
                <a:cubicBezTo>
                  <a:pt x="245" y="123"/>
                  <a:pt x="245" y="123"/>
                  <a:pt x="245" y="123"/>
                </a:cubicBezTo>
                <a:cubicBezTo>
                  <a:pt x="219" y="128"/>
                  <a:pt x="199" y="151"/>
                  <a:pt x="199" y="178"/>
                </a:cubicBezTo>
                <a:cubicBezTo>
                  <a:pt x="199" y="193"/>
                  <a:pt x="204" y="207"/>
                  <a:pt x="214" y="217"/>
                </a:cubicBezTo>
                <a:cubicBezTo>
                  <a:pt x="199" y="256"/>
                  <a:pt x="199" y="256"/>
                  <a:pt x="199" y="256"/>
                </a:cubicBezTo>
                <a:cubicBezTo>
                  <a:pt x="170" y="256"/>
                  <a:pt x="170" y="256"/>
                  <a:pt x="170" y="256"/>
                </a:cubicBezTo>
                <a:cubicBezTo>
                  <a:pt x="164" y="256"/>
                  <a:pt x="160" y="260"/>
                  <a:pt x="160" y="266"/>
                </a:cubicBezTo>
                <a:cubicBezTo>
                  <a:pt x="160" y="272"/>
                  <a:pt x="164" y="277"/>
                  <a:pt x="170" y="277"/>
                </a:cubicBezTo>
                <a:cubicBezTo>
                  <a:pt x="190" y="277"/>
                  <a:pt x="190" y="277"/>
                  <a:pt x="190" y="277"/>
                </a:cubicBezTo>
                <a:cubicBezTo>
                  <a:pt x="139" y="401"/>
                  <a:pt x="139" y="401"/>
                  <a:pt x="139" y="401"/>
                </a:cubicBezTo>
                <a:cubicBezTo>
                  <a:pt x="137" y="406"/>
                  <a:pt x="140" y="413"/>
                  <a:pt x="145" y="415"/>
                </a:cubicBezTo>
                <a:cubicBezTo>
                  <a:pt x="146" y="415"/>
                  <a:pt x="148" y="416"/>
                  <a:pt x="149" y="416"/>
                </a:cubicBezTo>
                <a:cubicBezTo>
                  <a:pt x="153" y="416"/>
                  <a:pt x="157" y="413"/>
                  <a:pt x="159" y="409"/>
                </a:cubicBezTo>
                <a:cubicBezTo>
                  <a:pt x="213" y="277"/>
                  <a:pt x="213" y="277"/>
                  <a:pt x="213" y="277"/>
                </a:cubicBezTo>
                <a:cubicBezTo>
                  <a:pt x="245" y="277"/>
                  <a:pt x="245" y="277"/>
                  <a:pt x="245" y="277"/>
                </a:cubicBezTo>
                <a:cubicBezTo>
                  <a:pt x="245" y="288"/>
                  <a:pt x="245" y="288"/>
                  <a:pt x="245" y="288"/>
                </a:cubicBezTo>
                <a:cubicBezTo>
                  <a:pt x="245" y="294"/>
                  <a:pt x="250" y="298"/>
                  <a:pt x="256" y="298"/>
                </a:cubicBezTo>
                <a:cubicBezTo>
                  <a:pt x="262" y="298"/>
                  <a:pt x="266" y="294"/>
                  <a:pt x="266" y="288"/>
                </a:cubicBezTo>
                <a:cubicBezTo>
                  <a:pt x="266" y="277"/>
                  <a:pt x="266" y="277"/>
                  <a:pt x="266" y="277"/>
                </a:cubicBezTo>
                <a:cubicBezTo>
                  <a:pt x="298" y="277"/>
                  <a:pt x="298" y="277"/>
                  <a:pt x="298" y="277"/>
                </a:cubicBezTo>
                <a:cubicBezTo>
                  <a:pt x="352" y="409"/>
                  <a:pt x="352" y="409"/>
                  <a:pt x="352" y="409"/>
                </a:cubicBezTo>
                <a:cubicBezTo>
                  <a:pt x="354" y="413"/>
                  <a:pt x="358" y="416"/>
                  <a:pt x="362" y="416"/>
                </a:cubicBezTo>
                <a:cubicBezTo>
                  <a:pt x="364" y="416"/>
                  <a:pt x="365" y="415"/>
                  <a:pt x="366" y="415"/>
                </a:cubicBezTo>
                <a:cubicBezTo>
                  <a:pt x="372" y="413"/>
                  <a:pt x="374" y="406"/>
                  <a:pt x="372" y="401"/>
                </a:cubicBezTo>
                <a:lnTo>
                  <a:pt x="321" y="277"/>
                </a:lnTo>
                <a:close/>
                <a:moveTo>
                  <a:pt x="266" y="256"/>
                </a:moveTo>
                <a:cubicBezTo>
                  <a:pt x="266" y="245"/>
                  <a:pt x="266" y="245"/>
                  <a:pt x="266" y="245"/>
                </a:cubicBezTo>
                <a:cubicBezTo>
                  <a:pt x="266" y="239"/>
                  <a:pt x="262" y="234"/>
                  <a:pt x="256" y="234"/>
                </a:cubicBezTo>
                <a:cubicBezTo>
                  <a:pt x="250" y="234"/>
                  <a:pt x="245" y="239"/>
                  <a:pt x="245" y="245"/>
                </a:cubicBezTo>
                <a:cubicBezTo>
                  <a:pt x="245" y="256"/>
                  <a:pt x="245" y="256"/>
                  <a:pt x="245" y="256"/>
                </a:cubicBezTo>
                <a:cubicBezTo>
                  <a:pt x="222" y="256"/>
                  <a:pt x="222" y="256"/>
                  <a:pt x="222" y="256"/>
                </a:cubicBezTo>
                <a:cubicBezTo>
                  <a:pt x="244" y="200"/>
                  <a:pt x="244" y="200"/>
                  <a:pt x="244" y="200"/>
                </a:cubicBezTo>
                <a:cubicBezTo>
                  <a:pt x="246" y="195"/>
                  <a:pt x="244" y="189"/>
                  <a:pt x="238" y="187"/>
                </a:cubicBezTo>
                <a:cubicBezTo>
                  <a:pt x="233" y="184"/>
                  <a:pt x="227" y="187"/>
                  <a:pt x="224" y="192"/>
                </a:cubicBezTo>
                <a:cubicBezTo>
                  <a:pt x="224" y="194"/>
                  <a:pt x="224" y="194"/>
                  <a:pt x="224" y="194"/>
                </a:cubicBezTo>
                <a:cubicBezTo>
                  <a:pt x="222" y="189"/>
                  <a:pt x="220" y="184"/>
                  <a:pt x="220" y="178"/>
                </a:cubicBezTo>
                <a:cubicBezTo>
                  <a:pt x="220" y="159"/>
                  <a:pt x="236" y="143"/>
                  <a:pt x="256" y="143"/>
                </a:cubicBezTo>
                <a:cubicBezTo>
                  <a:pt x="275" y="143"/>
                  <a:pt x="291" y="159"/>
                  <a:pt x="291" y="178"/>
                </a:cubicBezTo>
                <a:cubicBezTo>
                  <a:pt x="291" y="184"/>
                  <a:pt x="290" y="189"/>
                  <a:pt x="287" y="194"/>
                </a:cubicBezTo>
                <a:cubicBezTo>
                  <a:pt x="287" y="192"/>
                  <a:pt x="287" y="192"/>
                  <a:pt x="287" y="192"/>
                </a:cubicBezTo>
                <a:cubicBezTo>
                  <a:pt x="285" y="187"/>
                  <a:pt x="278" y="184"/>
                  <a:pt x="273" y="187"/>
                </a:cubicBezTo>
                <a:cubicBezTo>
                  <a:pt x="268" y="189"/>
                  <a:pt x="265" y="195"/>
                  <a:pt x="267" y="200"/>
                </a:cubicBezTo>
                <a:cubicBezTo>
                  <a:pt x="290" y="256"/>
                  <a:pt x="290" y="256"/>
                  <a:pt x="290" y="256"/>
                </a:cubicBezTo>
                <a:lnTo>
                  <a:pt x="266" y="256"/>
                </a:ln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CA" dirty="0"/>
          </a:p>
        </p:txBody>
      </p:sp>
      <p:sp>
        <p:nvSpPr>
          <p:cNvPr id="11" name="Rectangle 10"/>
          <p:cNvSpPr/>
          <p:nvPr/>
        </p:nvSpPr>
        <p:spPr>
          <a:xfrm>
            <a:off x="2206192" y="1879262"/>
            <a:ext cx="2303836" cy="338554"/>
          </a:xfrm>
          <a:prstGeom prst="rect">
            <a:avLst/>
          </a:prstGeom>
        </p:spPr>
        <p:txBody>
          <a:bodyPr wrap="none">
            <a:spAutoFit/>
          </a:bodyPr>
          <a:lstStyle/>
          <a:p>
            <a:pPr lvl="0"/>
            <a:r>
              <a:rPr lang="en-US" sz="1600" b="1" dirty="0">
                <a:solidFill>
                  <a:srgbClr val="59A4CF"/>
                </a:solidFill>
              </a:rPr>
              <a:t>Key opportunities </a:t>
            </a:r>
          </a:p>
        </p:txBody>
      </p:sp>
      <p:pic>
        <p:nvPicPr>
          <p:cNvPr id="25" name="Picture 24"/>
          <p:cNvPicPr>
            <a:picLocks noChangeAspect="1"/>
          </p:cNvPicPr>
          <p:nvPr/>
        </p:nvPicPr>
        <p:blipFill>
          <a:blip r:embed="rId4">
            <a:grayscl/>
          </a:blip>
          <a:stretch>
            <a:fillRect/>
          </a:stretch>
        </p:blipFill>
        <p:spPr>
          <a:xfrm>
            <a:off x="8935325" y="4884311"/>
            <a:ext cx="272773" cy="161454"/>
          </a:xfrm>
          <a:prstGeom prst="rect">
            <a:avLst/>
          </a:prstGeom>
        </p:spPr>
      </p:pic>
    </p:spTree>
    <p:extLst>
      <p:ext uri="{BB962C8B-B14F-4D97-AF65-F5344CB8AC3E}">
        <p14:creationId xmlns:p14="http://schemas.microsoft.com/office/powerpoint/2010/main" val="72798432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ACEE8FAB-0381-49E7-9ABC-21887F6037CD}"/>
              </a:ext>
            </a:extLst>
          </p:cNvPr>
          <p:cNvPicPr>
            <a:picLocks noChangeAspect="1"/>
          </p:cNvPicPr>
          <p:nvPr/>
        </p:nvPicPr>
        <p:blipFill rotWithShape="1">
          <a:blip r:embed="rId3">
            <a:extLst>
              <a:ext uri="{28A0092B-C50C-407E-A947-70E740481C1C}">
                <a14:useLocalDpi xmlns:a14="http://schemas.microsoft.com/office/drawing/2010/main" val="0"/>
              </a:ext>
            </a:extLst>
          </a:blip>
          <a:srcRect t="6243" b="9570"/>
          <a:stretch/>
        </p:blipFill>
        <p:spPr>
          <a:xfrm>
            <a:off x="1007269" y="923926"/>
            <a:ext cx="10177462" cy="4819650"/>
          </a:xfrm>
          <a:prstGeom prst="rect">
            <a:avLst/>
          </a:prstGeom>
          <a:effectLst>
            <a:softEdge rad="127000"/>
          </a:effectLst>
        </p:spPr>
      </p:pic>
      <p:sp>
        <p:nvSpPr>
          <p:cNvPr id="6" name="Title 5">
            <a:extLst>
              <a:ext uri="{FF2B5EF4-FFF2-40B4-BE49-F238E27FC236}">
                <a16:creationId xmlns:a16="http://schemas.microsoft.com/office/drawing/2014/main" id="{1F8F2532-FA17-43A4-81BD-8764E21D9926}"/>
              </a:ext>
            </a:extLst>
          </p:cNvPr>
          <p:cNvSpPr>
            <a:spLocks noGrp="1"/>
          </p:cNvSpPr>
          <p:nvPr>
            <p:ph type="ctrTitle"/>
          </p:nvPr>
        </p:nvSpPr>
        <p:spPr>
          <a:xfrm>
            <a:off x="1524000" y="1285874"/>
            <a:ext cx="9144000" cy="1033463"/>
          </a:xfrm>
        </p:spPr>
        <p:txBody>
          <a:bodyPr/>
          <a:lstStyle/>
          <a:p>
            <a:pPr algn="l"/>
            <a:r>
              <a:rPr lang="en-US" b="1" dirty="0">
                <a:latin typeface="Aharoni" panose="02010803020104030203" pitchFamily="2" charset="-79"/>
                <a:cs typeface="Aharoni" panose="02010803020104030203" pitchFamily="2" charset="-79"/>
              </a:rPr>
              <a:t>Q &amp; A</a:t>
            </a:r>
          </a:p>
        </p:txBody>
      </p:sp>
      <p:pic>
        <p:nvPicPr>
          <p:cNvPr id="8" name="Picture 7" descr="A picture containing drawing&#10;&#10;Description automatically generated">
            <a:extLst>
              <a:ext uri="{FF2B5EF4-FFF2-40B4-BE49-F238E27FC236}">
                <a16:creationId xmlns:a16="http://schemas.microsoft.com/office/drawing/2014/main" id="{33689263-E20C-4F85-8ED8-5A88D28BDF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7907" y="4840287"/>
            <a:ext cx="1415106" cy="365125"/>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B8FABC48-2DA0-404D-A0BA-68118A3728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4843055"/>
            <a:ext cx="837810" cy="359588"/>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AC1A1477-8E15-4021-9301-1F23CCFDAA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09110" y="4954460"/>
            <a:ext cx="838200" cy="156482"/>
          </a:xfrm>
          <a:prstGeom prst="rect">
            <a:avLst/>
          </a:prstGeom>
        </p:spPr>
      </p:pic>
      <p:sp>
        <p:nvSpPr>
          <p:cNvPr id="10" name="Content Placeholder 5">
            <a:extLst>
              <a:ext uri="{FF2B5EF4-FFF2-40B4-BE49-F238E27FC236}">
                <a16:creationId xmlns:a16="http://schemas.microsoft.com/office/drawing/2014/main" id="{C25B4C3F-5594-411A-A3ED-2184A98E37E6}"/>
              </a:ext>
            </a:extLst>
          </p:cNvPr>
          <p:cNvSpPr txBox="1">
            <a:spLocks/>
          </p:cNvSpPr>
          <p:nvPr/>
        </p:nvSpPr>
        <p:spPr>
          <a:xfrm>
            <a:off x="1298750" y="2595475"/>
            <a:ext cx="3122330" cy="2244812"/>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900" b="0" i="0" u="none" strike="noStrike" kern="1200" cap="none" spc="0" normalizeH="0" baseline="0" noProof="0" dirty="0">
                <a:ln>
                  <a:noFill/>
                </a:ln>
                <a:solidFill>
                  <a:srgbClr val="00B0F0"/>
                </a:solidFill>
                <a:effectLst/>
                <a:uLnTx/>
                <a:uFillTx/>
                <a:latin typeface="Calibri Light" panose="020F0302020204030204"/>
                <a:ea typeface="+mn-ea"/>
                <a:cs typeface="+mn-cs"/>
              </a:rPr>
              <a:t>THANK YOU</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FFC000"/>
                </a:solidFill>
                <a:effectLst/>
                <a:uLnTx/>
                <a:uFillTx/>
                <a:latin typeface="Calibri" panose="020F0502020204030204"/>
                <a:ea typeface="+mn-ea"/>
                <a:cs typeface="+mn-cs"/>
              </a:rPr>
              <a:t>Noemi Chanda</a:t>
            </a:r>
            <a:r>
              <a:rPr kumimoji="0" lang="en-US" sz="1900" b="1" i="0" u="none" strike="noStrike" kern="1200" cap="none" spc="0" normalizeH="0" baseline="0" noProof="0" dirty="0">
                <a:ln>
                  <a:noFill/>
                </a:ln>
                <a:solidFill>
                  <a:srgbClr val="FFC000"/>
                </a:solidFill>
                <a:effectLst/>
                <a:uLnTx/>
                <a:uFillTx/>
                <a:latin typeface="Calibri" panose="020F0502020204030204"/>
                <a:ea typeface="+mn-ea"/>
                <a:cs typeface="+mn-cs"/>
              </a:rPr>
              <a:t>, MA, JD</a:t>
            </a:r>
          </a:p>
          <a:p>
            <a:pPr marL="0" marR="0" lvl="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pPr>
            <a:r>
              <a:rPr kumimoji="0" lang="en-US" sz="1400" b="0" i="1" u="none" strike="noStrike" kern="1200" cap="none" spc="0" normalizeH="0" baseline="0" noProof="0" dirty="0">
                <a:ln>
                  <a:noFill/>
                </a:ln>
                <a:solidFill>
                  <a:prstClr val="white"/>
                </a:solidFill>
                <a:effectLst/>
                <a:uLnTx/>
                <a:uFillTx/>
                <a:latin typeface="Calibri" panose="020F0502020204030204"/>
                <a:ea typeface="+mn-ea"/>
                <a:cs typeface="+mn-cs"/>
              </a:rPr>
              <a:t>nchanda@deloitte.ca</a:t>
            </a:r>
          </a:p>
          <a:p>
            <a:pPr marL="0" marR="0" lvl="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pPr>
            <a:r>
              <a:rPr kumimoji="0" lang="en-US" sz="1400" b="0" i="1" u="none" strike="noStrike" kern="1200" cap="none" spc="0" normalizeH="0" baseline="0" noProof="0" dirty="0">
                <a:ln>
                  <a:noFill/>
                </a:ln>
                <a:solidFill>
                  <a:prstClr val="white"/>
                </a:solidFill>
                <a:effectLst/>
                <a:uLnTx/>
                <a:uFillTx/>
                <a:latin typeface="Calibri" panose="020F0502020204030204"/>
                <a:ea typeface="+mn-ea"/>
                <a:cs typeface="+mn-cs"/>
              </a:rPr>
              <a:t>www.deloitte.ca</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400" b="0" i="1"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400" b="0" i="1"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FFC000"/>
                </a:solidFill>
                <a:effectLst/>
                <a:uLnTx/>
                <a:uFillTx/>
                <a:latin typeface="Calibri" panose="020F0502020204030204"/>
                <a:ea typeface="+mn-ea"/>
                <a:cs typeface="+mn-cs"/>
              </a:rPr>
              <a:t>Sherin Abdelhamid</a:t>
            </a:r>
            <a:r>
              <a:rPr kumimoji="0" lang="en-US" sz="1900" b="1" i="0" u="none" strike="noStrike" kern="1200" cap="none" spc="0" normalizeH="0" baseline="0" noProof="0" dirty="0">
                <a:ln>
                  <a:noFill/>
                </a:ln>
                <a:solidFill>
                  <a:srgbClr val="FFC000"/>
                </a:solidFill>
                <a:effectLst/>
                <a:uLnTx/>
                <a:uFillTx/>
                <a:latin typeface="Calibri" panose="020F0502020204030204"/>
                <a:ea typeface="+mn-ea"/>
                <a:cs typeface="+mn-cs"/>
              </a:rPr>
              <a:t>, PhD</a:t>
            </a:r>
            <a:endParaRPr kumimoji="0" lang="en-US" sz="2400" b="1" i="0" u="none" strike="noStrike" kern="1200" cap="none" spc="0" normalizeH="0" baseline="0" noProof="0" dirty="0">
              <a:ln>
                <a:noFill/>
              </a:ln>
              <a:solidFill>
                <a:srgbClr val="FFC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pPr>
            <a:r>
              <a:rPr kumimoji="0" lang="en-US" sz="1400" b="0" i="1" u="none" strike="noStrike" kern="1200" cap="none" spc="0" normalizeH="0" baseline="0" noProof="0" dirty="0">
                <a:ln>
                  <a:noFill/>
                </a:ln>
                <a:solidFill>
                  <a:prstClr val="white"/>
                </a:solidFill>
                <a:effectLst/>
                <a:uLnTx/>
                <a:uFillTx/>
                <a:latin typeface="Calibri" panose="020F0502020204030204"/>
                <a:ea typeface="+mn-ea"/>
                <a:cs typeface="+mn-cs"/>
              </a:rPr>
              <a:t>sherin.abdelhamid@oce-ontario.org</a:t>
            </a:r>
          </a:p>
          <a:p>
            <a:pPr marL="0" marR="0" lvl="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pPr>
            <a:r>
              <a:rPr kumimoji="0" lang="en-US" sz="1400" b="0" i="1" u="none" strike="noStrike" kern="1200" cap="none" spc="0" normalizeH="0" baseline="0" noProof="0" dirty="0">
                <a:ln>
                  <a:noFill/>
                </a:ln>
                <a:solidFill>
                  <a:prstClr val="white"/>
                </a:solidFill>
                <a:effectLst/>
                <a:uLnTx/>
                <a:uFillTx/>
                <a:latin typeface="Calibri" panose="020F0502020204030204"/>
                <a:ea typeface="+mn-ea"/>
                <a:cs typeface="+mn-cs"/>
              </a:rPr>
              <a:t>www.avinhub.ca</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4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9694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Connected and Autonomous Vehicle (CAV)</a:t>
            </a:r>
          </a:p>
        </p:txBody>
      </p:sp>
      <p:sp>
        <p:nvSpPr>
          <p:cNvPr id="4" name="Footer Placeholder 3"/>
          <p:cNvSpPr>
            <a:spLocks noGrp="1"/>
          </p:cNvSpPr>
          <p:nvPr>
            <p:ph type="ftr" sz="quarter" idx="3"/>
          </p:nvPr>
        </p:nvSpPr>
        <p:spPr>
          <a:xfrm>
            <a:off x="6957880" y="6474295"/>
            <a:ext cx="4281620" cy="100027"/>
          </a:xfrm>
        </p:spPr>
        <p:txBody>
          <a:bodyPr/>
          <a:lstStyle/>
          <a:p>
            <a:r>
              <a:rPr lang="en-US" dirty="0"/>
              <a:t>Cybersecurity for connected and autonomous vehicles | Considerations and opportunities for growth</a:t>
            </a:r>
            <a:endParaRPr lang="en-CA" dirty="0"/>
          </a:p>
        </p:txBody>
      </p:sp>
      <p:sp>
        <p:nvSpPr>
          <p:cNvPr id="5" name="Slide Number Placeholder 4"/>
          <p:cNvSpPr>
            <a:spLocks noGrp="1"/>
          </p:cNvSpPr>
          <p:nvPr>
            <p:ph type="sldNum" sz="quarter" idx="4"/>
          </p:nvPr>
        </p:nvSpPr>
        <p:spPr/>
        <p:txBody>
          <a:bodyPr/>
          <a:lstStyle/>
          <a:p>
            <a:fld id="{061A9654-7BF2-42EF-AE33-C129A2459692}" type="slidenum">
              <a:rPr lang="en-CA" noProof="0" smtClean="0"/>
              <a:pPr/>
              <a:t>2</a:t>
            </a:fld>
            <a:endParaRPr lang="en-CA" noProof="0" dirty="0"/>
          </a:p>
        </p:txBody>
      </p:sp>
      <p:sp>
        <p:nvSpPr>
          <p:cNvPr id="9" name="TextBox 8"/>
          <p:cNvSpPr txBox="1"/>
          <p:nvPr/>
        </p:nvSpPr>
        <p:spPr>
          <a:xfrm>
            <a:off x="469899" y="1019430"/>
            <a:ext cx="10863385" cy="906040"/>
          </a:xfrm>
          <a:prstGeom prst="rect">
            <a:avLst/>
          </a:prstGeom>
          <a:noFill/>
        </p:spPr>
        <p:txBody>
          <a:bodyPr wrap="square" lIns="0" tIns="0" rIns="0" bIns="0" rtlCol="0">
            <a:noAutofit/>
          </a:bodyPr>
          <a:lstStyle/>
          <a:p>
            <a:pPr>
              <a:spcBef>
                <a:spcPts val="600"/>
              </a:spcBef>
              <a:buSzPct val="100000"/>
            </a:pPr>
            <a:r>
              <a:rPr lang="en-US" sz="1400" b="1" dirty="0"/>
              <a:t>What is a connected and autonomous vehicle?  </a:t>
            </a:r>
          </a:p>
          <a:p>
            <a:pPr>
              <a:lnSpc>
                <a:spcPct val="150000"/>
              </a:lnSpc>
              <a:spcBef>
                <a:spcPts val="600"/>
              </a:spcBef>
              <a:buSzPct val="100000"/>
            </a:pPr>
            <a:r>
              <a:rPr lang="en-US" sz="1400" dirty="0" smtClean="0"/>
              <a:t>A </a:t>
            </a:r>
            <a:r>
              <a:rPr lang="en-US" sz="1400" dirty="0"/>
              <a:t>connected and autonomous vehicle can be referred to as a </a:t>
            </a:r>
            <a:r>
              <a:rPr lang="en-US" sz="1400" b="1" dirty="0">
                <a:solidFill>
                  <a:srgbClr val="59A4CF"/>
                </a:solidFill>
              </a:rPr>
              <a:t>combination of various IoT devices with the capability to communicate with its surrounding</a:t>
            </a:r>
            <a:r>
              <a:rPr lang="en-US" sz="1400" dirty="0"/>
              <a:t> physical and digital environment. </a:t>
            </a:r>
          </a:p>
          <a:p>
            <a:pPr>
              <a:spcBef>
                <a:spcPts val="1800"/>
              </a:spcBef>
              <a:buSzPct val="100000"/>
            </a:pPr>
            <a:r>
              <a:rPr lang="en-US" sz="1400" dirty="0"/>
              <a:t> </a:t>
            </a:r>
            <a:r>
              <a:rPr lang="en-US" sz="1400" dirty="0" smtClean="0"/>
              <a:t>  	 Transport Canada defines a ‘</a:t>
            </a:r>
            <a:r>
              <a:rPr lang="en-US" sz="1400" b="1" i="1" dirty="0" smtClean="0">
                <a:solidFill>
                  <a:schemeClr val="accent3">
                    <a:lumMod val="75000"/>
                  </a:schemeClr>
                </a:solidFill>
              </a:rPr>
              <a:t>Connected</a:t>
            </a:r>
            <a:r>
              <a:rPr lang="en-US" sz="1400" dirty="0" smtClean="0"/>
              <a:t>’ and ‘</a:t>
            </a:r>
            <a:r>
              <a:rPr lang="en-US" sz="1400" b="1" i="1" dirty="0" smtClean="0">
                <a:solidFill>
                  <a:schemeClr val="accent1"/>
                </a:solidFill>
              </a:rPr>
              <a:t>Autonomous</a:t>
            </a:r>
            <a:r>
              <a:rPr lang="en-US" sz="1400" dirty="0" smtClean="0"/>
              <a:t>’ vehicle as the following:</a:t>
            </a:r>
            <a:endParaRPr lang="en-US" sz="1400" dirty="0"/>
          </a:p>
        </p:txBody>
      </p:sp>
      <p:sp>
        <p:nvSpPr>
          <p:cNvPr id="17" name="Rectangle 6"/>
          <p:cNvSpPr>
            <a:spLocks noChangeArrowheads="1"/>
          </p:cNvSpPr>
          <p:nvPr/>
        </p:nvSpPr>
        <p:spPr bwMode="auto">
          <a:xfrm>
            <a:off x="2686188" y="2826192"/>
            <a:ext cx="2937032" cy="1439130"/>
          </a:xfrm>
          <a:prstGeom prst="roundRect">
            <a:avLst/>
          </a:prstGeom>
          <a:solidFill>
            <a:schemeClr val="accent3">
              <a:lumMod val="75000"/>
            </a:schemeClr>
          </a:solidFill>
          <a:ln>
            <a:noFill/>
          </a:ln>
        </p:spPr>
        <p:txBody>
          <a:bodyPr vert="horz" wrap="square" lIns="91440" tIns="91440" rIns="91440" bIns="91440" numCol="1" anchor="ctr" anchorCtr="1" compatLnSpc="1">
            <a:prstTxWarp prst="textNoShape">
              <a:avLst/>
            </a:prstTxWarp>
          </a:bodyPr>
          <a:lstStyle/>
          <a:p>
            <a:pPr>
              <a:lnSpc>
                <a:spcPts val="1750"/>
              </a:lnSpc>
            </a:pPr>
            <a:r>
              <a:rPr lang="en-US" sz="1250" dirty="0">
                <a:solidFill>
                  <a:schemeClr val="bg1"/>
                </a:solidFill>
              </a:rPr>
              <a:t>Vehicles using different types of wireless communication technologies to communicate with their surroundings. </a:t>
            </a:r>
          </a:p>
        </p:txBody>
      </p:sp>
      <p:sp>
        <p:nvSpPr>
          <p:cNvPr id="24" name="Rectangle 6"/>
          <p:cNvSpPr>
            <a:spLocks noChangeArrowheads="1"/>
          </p:cNvSpPr>
          <p:nvPr/>
        </p:nvSpPr>
        <p:spPr bwMode="auto">
          <a:xfrm>
            <a:off x="6131722" y="2829714"/>
            <a:ext cx="2825773" cy="1435608"/>
          </a:xfrm>
          <a:prstGeom prst="roundRect">
            <a:avLst/>
          </a:prstGeom>
          <a:solidFill>
            <a:schemeClr val="accent1"/>
          </a:solidFill>
          <a:ln>
            <a:noFill/>
          </a:ln>
        </p:spPr>
        <p:txBody>
          <a:bodyPr vert="horz" wrap="square" lIns="91440" tIns="91440" rIns="91440" bIns="91440" numCol="1" anchor="ctr" anchorCtr="1" compatLnSpc="1">
            <a:prstTxWarp prst="textNoShape">
              <a:avLst/>
            </a:prstTxWarp>
          </a:bodyPr>
          <a:lstStyle/>
          <a:p>
            <a:pPr>
              <a:lnSpc>
                <a:spcPts val="1750"/>
              </a:lnSpc>
            </a:pPr>
            <a:r>
              <a:rPr lang="en-US" sz="1250" dirty="0">
                <a:solidFill>
                  <a:schemeClr val="bg1"/>
                </a:solidFill>
              </a:rPr>
              <a:t>Vehicles that can perform at least some (or a lot of) driving functions, without depending on a human driver. </a:t>
            </a:r>
          </a:p>
        </p:txBody>
      </p:sp>
      <p:grpSp>
        <p:nvGrpSpPr>
          <p:cNvPr id="31" name="Group 872"/>
          <p:cNvGrpSpPr>
            <a:grpSpLocks noChangeAspect="1"/>
          </p:cNvGrpSpPr>
          <p:nvPr/>
        </p:nvGrpSpPr>
        <p:grpSpPr bwMode="auto">
          <a:xfrm>
            <a:off x="1892057" y="3693777"/>
            <a:ext cx="548640" cy="547032"/>
            <a:chOff x="2723" y="3051"/>
            <a:chExt cx="341" cy="340"/>
          </a:xfrm>
          <a:solidFill>
            <a:schemeClr val="accent3">
              <a:lumMod val="75000"/>
            </a:schemeClr>
          </a:solidFill>
        </p:grpSpPr>
        <p:sp>
          <p:nvSpPr>
            <p:cNvPr id="32" name="Freeform 873"/>
            <p:cNvSpPr>
              <a:spLocks noEditPoints="1"/>
            </p:cNvSpPr>
            <p:nvPr/>
          </p:nvSpPr>
          <p:spPr bwMode="auto">
            <a:xfrm>
              <a:off x="2723" y="3051"/>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33" name="Freeform 874"/>
            <p:cNvSpPr>
              <a:spLocks noEditPoints="1"/>
            </p:cNvSpPr>
            <p:nvPr/>
          </p:nvSpPr>
          <p:spPr bwMode="auto">
            <a:xfrm>
              <a:off x="2786" y="3143"/>
              <a:ext cx="215" cy="170"/>
            </a:xfrm>
            <a:custGeom>
              <a:avLst/>
              <a:gdLst>
                <a:gd name="T0" fmla="*/ 318 w 322"/>
                <a:gd name="T1" fmla="*/ 83 h 256"/>
                <a:gd name="T2" fmla="*/ 310 w 322"/>
                <a:gd name="T3" fmla="*/ 86 h 256"/>
                <a:gd name="T4" fmla="*/ 302 w 322"/>
                <a:gd name="T5" fmla="*/ 83 h 256"/>
                <a:gd name="T6" fmla="*/ 161 w 322"/>
                <a:gd name="T7" fmla="*/ 22 h 256"/>
                <a:gd name="T8" fmla="*/ 19 w 322"/>
                <a:gd name="T9" fmla="*/ 83 h 256"/>
                <a:gd name="T10" fmla="*/ 4 w 322"/>
                <a:gd name="T11" fmla="*/ 83 h 256"/>
                <a:gd name="T12" fmla="*/ 4 w 322"/>
                <a:gd name="T13" fmla="*/ 67 h 256"/>
                <a:gd name="T14" fmla="*/ 161 w 322"/>
                <a:gd name="T15" fmla="*/ 0 h 256"/>
                <a:gd name="T16" fmla="*/ 318 w 322"/>
                <a:gd name="T17" fmla="*/ 67 h 256"/>
                <a:gd name="T18" fmla="*/ 318 w 322"/>
                <a:gd name="T19" fmla="*/ 83 h 256"/>
                <a:gd name="T20" fmla="*/ 161 w 322"/>
                <a:gd name="T21" fmla="*/ 75 h 256"/>
                <a:gd name="T22" fmla="*/ 57 w 322"/>
                <a:gd name="T23" fmla="*/ 121 h 256"/>
                <a:gd name="T24" fmla="*/ 57 w 322"/>
                <a:gd name="T25" fmla="*/ 136 h 256"/>
                <a:gd name="T26" fmla="*/ 65 w 322"/>
                <a:gd name="T27" fmla="*/ 139 h 256"/>
                <a:gd name="T28" fmla="*/ 72 w 322"/>
                <a:gd name="T29" fmla="*/ 136 h 256"/>
                <a:gd name="T30" fmla="*/ 161 w 322"/>
                <a:gd name="T31" fmla="*/ 96 h 256"/>
                <a:gd name="T32" fmla="*/ 260 w 322"/>
                <a:gd name="T33" fmla="*/ 136 h 256"/>
                <a:gd name="T34" fmla="*/ 275 w 322"/>
                <a:gd name="T35" fmla="*/ 136 h 256"/>
                <a:gd name="T36" fmla="*/ 275 w 322"/>
                <a:gd name="T37" fmla="*/ 121 h 256"/>
                <a:gd name="T38" fmla="*/ 161 w 322"/>
                <a:gd name="T39" fmla="*/ 75 h 256"/>
                <a:gd name="T40" fmla="*/ 161 w 322"/>
                <a:gd name="T41" fmla="*/ 150 h 256"/>
                <a:gd name="T42" fmla="*/ 100 w 322"/>
                <a:gd name="T43" fmla="*/ 174 h 256"/>
                <a:gd name="T44" fmla="*/ 100 w 322"/>
                <a:gd name="T45" fmla="*/ 189 h 256"/>
                <a:gd name="T46" fmla="*/ 107 w 322"/>
                <a:gd name="T47" fmla="*/ 192 h 256"/>
                <a:gd name="T48" fmla="*/ 115 w 322"/>
                <a:gd name="T49" fmla="*/ 189 h 256"/>
                <a:gd name="T50" fmla="*/ 161 w 322"/>
                <a:gd name="T51" fmla="*/ 171 h 256"/>
                <a:gd name="T52" fmla="*/ 206 w 322"/>
                <a:gd name="T53" fmla="*/ 189 h 256"/>
                <a:gd name="T54" fmla="*/ 222 w 322"/>
                <a:gd name="T55" fmla="*/ 189 h 256"/>
                <a:gd name="T56" fmla="*/ 222 w 322"/>
                <a:gd name="T57" fmla="*/ 174 h 256"/>
                <a:gd name="T58" fmla="*/ 161 w 322"/>
                <a:gd name="T59" fmla="*/ 150 h 256"/>
                <a:gd name="T60" fmla="*/ 161 w 322"/>
                <a:gd name="T61" fmla="*/ 214 h 256"/>
                <a:gd name="T62" fmla="*/ 139 w 322"/>
                <a:gd name="T63" fmla="*/ 235 h 256"/>
                <a:gd name="T64" fmla="*/ 161 w 322"/>
                <a:gd name="T65" fmla="*/ 256 h 256"/>
                <a:gd name="T66" fmla="*/ 182 w 322"/>
                <a:gd name="T67" fmla="*/ 235 h 256"/>
                <a:gd name="T68" fmla="*/ 161 w 322"/>
                <a:gd name="T69" fmla="*/ 21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2" h="256">
                  <a:moveTo>
                    <a:pt x="318" y="83"/>
                  </a:moveTo>
                  <a:cubicBezTo>
                    <a:pt x="315" y="85"/>
                    <a:pt x="313" y="86"/>
                    <a:pt x="310" y="86"/>
                  </a:cubicBezTo>
                  <a:cubicBezTo>
                    <a:pt x="307" y="86"/>
                    <a:pt x="305" y="85"/>
                    <a:pt x="302" y="83"/>
                  </a:cubicBezTo>
                  <a:cubicBezTo>
                    <a:pt x="263" y="43"/>
                    <a:pt x="214" y="22"/>
                    <a:pt x="161" y="22"/>
                  </a:cubicBezTo>
                  <a:cubicBezTo>
                    <a:pt x="108" y="22"/>
                    <a:pt x="59" y="43"/>
                    <a:pt x="19" y="83"/>
                  </a:cubicBezTo>
                  <a:cubicBezTo>
                    <a:pt x="15" y="87"/>
                    <a:pt x="8" y="87"/>
                    <a:pt x="4" y="83"/>
                  </a:cubicBezTo>
                  <a:cubicBezTo>
                    <a:pt x="0" y="78"/>
                    <a:pt x="0" y="72"/>
                    <a:pt x="4" y="67"/>
                  </a:cubicBezTo>
                  <a:cubicBezTo>
                    <a:pt x="48" y="24"/>
                    <a:pt x="102" y="0"/>
                    <a:pt x="161" y="0"/>
                  </a:cubicBezTo>
                  <a:cubicBezTo>
                    <a:pt x="219" y="0"/>
                    <a:pt x="274" y="24"/>
                    <a:pt x="318" y="67"/>
                  </a:cubicBezTo>
                  <a:cubicBezTo>
                    <a:pt x="322" y="72"/>
                    <a:pt x="322" y="78"/>
                    <a:pt x="318" y="83"/>
                  </a:cubicBezTo>
                  <a:close/>
                  <a:moveTo>
                    <a:pt x="161" y="75"/>
                  </a:moveTo>
                  <a:cubicBezTo>
                    <a:pt x="121" y="75"/>
                    <a:pt x="88" y="90"/>
                    <a:pt x="57" y="121"/>
                  </a:cubicBezTo>
                  <a:cubicBezTo>
                    <a:pt x="53" y="125"/>
                    <a:pt x="53" y="132"/>
                    <a:pt x="57" y="136"/>
                  </a:cubicBezTo>
                  <a:cubicBezTo>
                    <a:pt x="59" y="138"/>
                    <a:pt x="62" y="139"/>
                    <a:pt x="65" y="139"/>
                  </a:cubicBezTo>
                  <a:cubicBezTo>
                    <a:pt x="67" y="139"/>
                    <a:pt x="70" y="138"/>
                    <a:pt x="72" y="136"/>
                  </a:cubicBezTo>
                  <a:cubicBezTo>
                    <a:pt x="99" y="109"/>
                    <a:pt x="127" y="96"/>
                    <a:pt x="161" y="96"/>
                  </a:cubicBezTo>
                  <a:cubicBezTo>
                    <a:pt x="197" y="96"/>
                    <a:pt x="235" y="111"/>
                    <a:pt x="260" y="136"/>
                  </a:cubicBezTo>
                  <a:cubicBezTo>
                    <a:pt x="264" y="140"/>
                    <a:pt x="271" y="140"/>
                    <a:pt x="275" y="136"/>
                  </a:cubicBezTo>
                  <a:cubicBezTo>
                    <a:pt x="279" y="132"/>
                    <a:pt x="279" y="125"/>
                    <a:pt x="275" y="121"/>
                  </a:cubicBezTo>
                  <a:cubicBezTo>
                    <a:pt x="247" y="93"/>
                    <a:pt x="203" y="75"/>
                    <a:pt x="161" y="75"/>
                  </a:cubicBezTo>
                  <a:close/>
                  <a:moveTo>
                    <a:pt x="161" y="150"/>
                  </a:moveTo>
                  <a:cubicBezTo>
                    <a:pt x="138" y="150"/>
                    <a:pt x="115" y="159"/>
                    <a:pt x="100" y="174"/>
                  </a:cubicBezTo>
                  <a:cubicBezTo>
                    <a:pt x="96" y="178"/>
                    <a:pt x="96" y="185"/>
                    <a:pt x="100" y="189"/>
                  </a:cubicBezTo>
                  <a:cubicBezTo>
                    <a:pt x="102" y="191"/>
                    <a:pt x="105" y="192"/>
                    <a:pt x="107" y="192"/>
                  </a:cubicBezTo>
                  <a:cubicBezTo>
                    <a:pt x="110" y="192"/>
                    <a:pt x="113" y="191"/>
                    <a:pt x="115" y="189"/>
                  </a:cubicBezTo>
                  <a:cubicBezTo>
                    <a:pt x="126" y="178"/>
                    <a:pt x="144" y="171"/>
                    <a:pt x="161" y="171"/>
                  </a:cubicBezTo>
                  <a:cubicBezTo>
                    <a:pt x="178" y="171"/>
                    <a:pt x="195" y="178"/>
                    <a:pt x="206" y="189"/>
                  </a:cubicBezTo>
                  <a:cubicBezTo>
                    <a:pt x="211" y="193"/>
                    <a:pt x="217" y="193"/>
                    <a:pt x="222" y="189"/>
                  </a:cubicBezTo>
                  <a:cubicBezTo>
                    <a:pt x="226" y="185"/>
                    <a:pt x="226" y="178"/>
                    <a:pt x="222" y="174"/>
                  </a:cubicBezTo>
                  <a:cubicBezTo>
                    <a:pt x="206" y="159"/>
                    <a:pt x="183" y="150"/>
                    <a:pt x="161" y="150"/>
                  </a:cubicBezTo>
                  <a:close/>
                  <a:moveTo>
                    <a:pt x="161" y="214"/>
                  </a:moveTo>
                  <a:cubicBezTo>
                    <a:pt x="149" y="214"/>
                    <a:pt x="139" y="223"/>
                    <a:pt x="139" y="235"/>
                  </a:cubicBezTo>
                  <a:cubicBezTo>
                    <a:pt x="139" y="247"/>
                    <a:pt x="149" y="256"/>
                    <a:pt x="161" y="256"/>
                  </a:cubicBezTo>
                  <a:cubicBezTo>
                    <a:pt x="172" y="256"/>
                    <a:pt x="182" y="247"/>
                    <a:pt x="182" y="235"/>
                  </a:cubicBezTo>
                  <a:cubicBezTo>
                    <a:pt x="182" y="223"/>
                    <a:pt x="172" y="214"/>
                    <a:pt x="161" y="21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34" name="Group 564"/>
          <p:cNvGrpSpPr>
            <a:grpSpLocks noChangeAspect="1"/>
          </p:cNvGrpSpPr>
          <p:nvPr/>
        </p:nvGrpSpPr>
        <p:grpSpPr bwMode="auto">
          <a:xfrm>
            <a:off x="1896559" y="2859335"/>
            <a:ext cx="548640" cy="548640"/>
            <a:chOff x="4284" y="2965"/>
            <a:chExt cx="340" cy="340"/>
          </a:xfrm>
          <a:solidFill>
            <a:schemeClr val="accent3">
              <a:lumMod val="75000"/>
            </a:schemeClr>
          </a:solidFill>
        </p:grpSpPr>
        <p:sp>
          <p:nvSpPr>
            <p:cNvPr id="35" name="Freeform 565"/>
            <p:cNvSpPr>
              <a:spLocks noEditPoints="1"/>
            </p:cNvSpPr>
            <p:nvPr/>
          </p:nvSpPr>
          <p:spPr bwMode="auto">
            <a:xfrm>
              <a:off x="4284" y="2965"/>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36" name="Freeform 566"/>
            <p:cNvSpPr>
              <a:spLocks noEditPoints="1"/>
            </p:cNvSpPr>
            <p:nvPr/>
          </p:nvSpPr>
          <p:spPr bwMode="auto">
            <a:xfrm>
              <a:off x="4400" y="3035"/>
              <a:ext cx="108" cy="199"/>
            </a:xfrm>
            <a:custGeom>
              <a:avLst/>
              <a:gdLst>
                <a:gd name="T0" fmla="*/ 81 w 162"/>
                <a:gd name="T1" fmla="*/ 300 h 300"/>
                <a:gd name="T2" fmla="*/ 77 w 162"/>
                <a:gd name="T3" fmla="*/ 299 h 300"/>
                <a:gd name="T4" fmla="*/ 70 w 162"/>
                <a:gd name="T5" fmla="*/ 289 h 300"/>
                <a:gd name="T6" fmla="*/ 70 w 162"/>
                <a:gd name="T7" fmla="*/ 176 h 300"/>
                <a:gd name="T8" fmla="*/ 19 w 162"/>
                <a:gd name="T9" fmla="*/ 228 h 300"/>
                <a:gd name="T10" fmla="*/ 4 w 162"/>
                <a:gd name="T11" fmla="*/ 228 h 300"/>
                <a:gd name="T12" fmla="*/ 4 w 162"/>
                <a:gd name="T13" fmla="*/ 212 h 300"/>
                <a:gd name="T14" fmla="*/ 66 w 162"/>
                <a:gd name="T15" fmla="*/ 151 h 300"/>
                <a:gd name="T16" fmla="*/ 4 w 162"/>
                <a:gd name="T17" fmla="*/ 89 h 300"/>
                <a:gd name="T18" fmla="*/ 4 w 162"/>
                <a:gd name="T19" fmla="*/ 74 h 300"/>
                <a:gd name="T20" fmla="*/ 19 w 162"/>
                <a:gd name="T21" fmla="*/ 74 h 300"/>
                <a:gd name="T22" fmla="*/ 70 w 162"/>
                <a:gd name="T23" fmla="*/ 125 h 300"/>
                <a:gd name="T24" fmla="*/ 70 w 162"/>
                <a:gd name="T25" fmla="*/ 12 h 300"/>
                <a:gd name="T26" fmla="*/ 77 w 162"/>
                <a:gd name="T27" fmla="*/ 2 h 300"/>
                <a:gd name="T28" fmla="*/ 88 w 162"/>
                <a:gd name="T29" fmla="*/ 4 h 300"/>
                <a:gd name="T30" fmla="*/ 158 w 162"/>
                <a:gd name="T31" fmla="*/ 74 h 300"/>
                <a:gd name="T32" fmla="*/ 158 w 162"/>
                <a:gd name="T33" fmla="*/ 89 h 300"/>
                <a:gd name="T34" fmla="*/ 96 w 162"/>
                <a:gd name="T35" fmla="*/ 151 h 300"/>
                <a:gd name="T36" fmla="*/ 158 w 162"/>
                <a:gd name="T37" fmla="*/ 212 h 300"/>
                <a:gd name="T38" fmla="*/ 158 w 162"/>
                <a:gd name="T39" fmla="*/ 228 h 300"/>
                <a:gd name="T40" fmla="*/ 88 w 162"/>
                <a:gd name="T41" fmla="*/ 297 h 300"/>
                <a:gd name="T42" fmla="*/ 81 w 162"/>
                <a:gd name="T43" fmla="*/ 300 h 300"/>
                <a:gd name="T44" fmla="*/ 91 w 162"/>
                <a:gd name="T45" fmla="*/ 176 h 300"/>
                <a:gd name="T46" fmla="*/ 91 w 162"/>
                <a:gd name="T47" fmla="*/ 264 h 300"/>
                <a:gd name="T48" fmla="*/ 135 w 162"/>
                <a:gd name="T49" fmla="*/ 220 h 300"/>
                <a:gd name="T50" fmla="*/ 91 w 162"/>
                <a:gd name="T51" fmla="*/ 176 h 300"/>
                <a:gd name="T52" fmla="*/ 91 w 162"/>
                <a:gd name="T53" fmla="*/ 38 h 300"/>
                <a:gd name="T54" fmla="*/ 91 w 162"/>
                <a:gd name="T55" fmla="*/ 125 h 300"/>
                <a:gd name="T56" fmla="*/ 135 w 162"/>
                <a:gd name="T57" fmla="*/ 81 h 300"/>
                <a:gd name="T58" fmla="*/ 91 w 162"/>
                <a:gd name="T59" fmla="*/ 3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300">
                  <a:moveTo>
                    <a:pt x="81" y="300"/>
                  </a:moveTo>
                  <a:cubicBezTo>
                    <a:pt x="79" y="300"/>
                    <a:pt x="78" y="300"/>
                    <a:pt x="77" y="299"/>
                  </a:cubicBezTo>
                  <a:cubicBezTo>
                    <a:pt x="73" y="298"/>
                    <a:pt x="70" y="294"/>
                    <a:pt x="70" y="289"/>
                  </a:cubicBezTo>
                  <a:cubicBezTo>
                    <a:pt x="70" y="176"/>
                    <a:pt x="70" y="176"/>
                    <a:pt x="70" y="176"/>
                  </a:cubicBezTo>
                  <a:cubicBezTo>
                    <a:pt x="19" y="228"/>
                    <a:pt x="19" y="228"/>
                    <a:pt x="19" y="228"/>
                  </a:cubicBezTo>
                  <a:cubicBezTo>
                    <a:pt x="15" y="232"/>
                    <a:pt x="8" y="232"/>
                    <a:pt x="4" y="228"/>
                  </a:cubicBezTo>
                  <a:cubicBezTo>
                    <a:pt x="0" y="223"/>
                    <a:pt x="0" y="217"/>
                    <a:pt x="4" y="212"/>
                  </a:cubicBezTo>
                  <a:cubicBezTo>
                    <a:pt x="66" y="151"/>
                    <a:pt x="66" y="151"/>
                    <a:pt x="66" y="151"/>
                  </a:cubicBezTo>
                  <a:cubicBezTo>
                    <a:pt x="4" y="89"/>
                    <a:pt x="4" y="89"/>
                    <a:pt x="4" y="89"/>
                  </a:cubicBezTo>
                  <a:cubicBezTo>
                    <a:pt x="0" y="85"/>
                    <a:pt x="0" y="78"/>
                    <a:pt x="4" y="74"/>
                  </a:cubicBezTo>
                  <a:cubicBezTo>
                    <a:pt x="8" y="70"/>
                    <a:pt x="15" y="70"/>
                    <a:pt x="19" y="74"/>
                  </a:cubicBezTo>
                  <a:cubicBezTo>
                    <a:pt x="70" y="125"/>
                    <a:pt x="70" y="125"/>
                    <a:pt x="70" y="125"/>
                  </a:cubicBezTo>
                  <a:cubicBezTo>
                    <a:pt x="70" y="12"/>
                    <a:pt x="70" y="12"/>
                    <a:pt x="70" y="12"/>
                  </a:cubicBezTo>
                  <a:cubicBezTo>
                    <a:pt x="70" y="8"/>
                    <a:pt x="73" y="4"/>
                    <a:pt x="77" y="2"/>
                  </a:cubicBezTo>
                  <a:cubicBezTo>
                    <a:pt x="81" y="0"/>
                    <a:pt x="85" y="1"/>
                    <a:pt x="88" y="4"/>
                  </a:cubicBezTo>
                  <a:cubicBezTo>
                    <a:pt x="158" y="74"/>
                    <a:pt x="158" y="74"/>
                    <a:pt x="158" y="74"/>
                  </a:cubicBezTo>
                  <a:cubicBezTo>
                    <a:pt x="162" y="78"/>
                    <a:pt x="162" y="85"/>
                    <a:pt x="158" y="89"/>
                  </a:cubicBezTo>
                  <a:cubicBezTo>
                    <a:pt x="96" y="151"/>
                    <a:pt x="96" y="151"/>
                    <a:pt x="96" y="151"/>
                  </a:cubicBezTo>
                  <a:cubicBezTo>
                    <a:pt x="158" y="212"/>
                    <a:pt x="158" y="212"/>
                    <a:pt x="158" y="212"/>
                  </a:cubicBezTo>
                  <a:cubicBezTo>
                    <a:pt x="162" y="217"/>
                    <a:pt x="162" y="223"/>
                    <a:pt x="158" y="228"/>
                  </a:cubicBezTo>
                  <a:cubicBezTo>
                    <a:pt x="88" y="297"/>
                    <a:pt x="88" y="297"/>
                    <a:pt x="88" y="297"/>
                  </a:cubicBezTo>
                  <a:cubicBezTo>
                    <a:pt x="86" y="299"/>
                    <a:pt x="83" y="300"/>
                    <a:pt x="81" y="300"/>
                  </a:cubicBezTo>
                  <a:close/>
                  <a:moveTo>
                    <a:pt x="91" y="176"/>
                  </a:moveTo>
                  <a:cubicBezTo>
                    <a:pt x="91" y="264"/>
                    <a:pt x="91" y="264"/>
                    <a:pt x="91" y="264"/>
                  </a:cubicBezTo>
                  <a:cubicBezTo>
                    <a:pt x="135" y="220"/>
                    <a:pt x="135" y="220"/>
                    <a:pt x="135" y="220"/>
                  </a:cubicBezTo>
                  <a:lnTo>
                    <a:pt x="91" y="176"/>
                  </a:lnTo>
                  <a:close/>
                  <a:moveTo>
                    <a:pt x="91" y="38"/>
                  </a:moveTo>
                  <a:cubicBezTo>
                    <a:pt x="91" y="125"/>
                    <a:pt x="91" y="125"/>
                    <a:pt x="91" y="125"/>
                  </a:cubicBezTo>
                  <a:cubicBezTo>
                    <a:pt x="135" y="81"/>
                    <a:pt x="135" y="81"/>
                    <a:pt x="135" y="81"/>
                  </a:cubicBezTo>
                  <a:lnTo>
                    <a:pt x="91" y="3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sp>
        <p:nvSpPr>
          <p:cNvPr id="37" name="TextBox 36"/>
          <p:cNvSpPr txBox="1"/>
          <p:nvPr/>
        </p:nvSpPr>
        <p:spPr>
          <a:xfrm>
            <a:off x="419577" y="4854897"/>
            <a:ext cx="6338347" cy="1003447"/>
          </a:xfrm>
          <a:prstGeom prst="rect">
            <a:avLst/>
          </a:prstGeom>
          <a:noFill/>
        </p:spPr>
        <p:txBody>
          <a:bodyPr wrap="square" lIns="0" tIns="0" rIns="0" bIns="0" rtlCol="0">
            <a:noAutofit/>
          </a:bodyPr>
          <a:lstStyle/>
          <a:p>
            <a:pPr>
              <a:lnSpc>
                <a:spcPct val="150000"/>
              </a:lnSpc>
              <a:spcAft>
                <a:spcPts val="600"/>
              </a:spcAft>
              <a:buSzPct val="100000"/>
            </a:pPr>
            <a:r>
              <a:rPr lang="en-US" sz="1400" dirty="0"/>
              <a:t>Cybersecurity risks are particularly complex for CAVs, as they operate across both the physical and digital world, and both consume and create data, while communicating with the surrounding ecosystem.</a:t>
            </a:r>
          </a:p>
          <a:p>
            <a:pPr>
              <a:lnSpc>
                <a:spcPct val="150000"/>
              </a:lnSpc>
              <a:spcAft>
                <a:spcPts val="600"/>
              </a:spcAft>
              <a:buSzPct val="100000"/>
            </a:pPr>
            <a:endParaRPr lang="en-US" sz="1400" dirty="0"/>
          </a:p>
        </p:txBody>
      </p:sp>
      <p:grpSp>
        <p:nvGrpSpPr>
          <p:cNvPr id="39" name="Group 834"/>
          <p:cNvGrpSpPr>
            <a:grpSpLocks noChangeAspect="1"/>
          </p:cNvGrpSpPr>
          <p:nvPr/>
        </p:nvGrpSpPr>
        <p:grpSpPr bwMode="auto">
          <a:xfrm>
            <a:off x="9144821" y="2859335"/>
            <a:ext cx="548640" cy="548640"/>
            <a:chOff x="5977" y="3324"/>
            <a:chExt cx="340" cy="340"/>
          </a:xfrm>
          <a:solidFill>
            <a:schemeClr val="accent1"/>
          </a:solidFill>
        </p:grpSpPr>
        <p:sp>
          <p:nvSpPr>
            <p:cNvPr id="40" name="Freeform 835"/>
            <p:cNvSpPr>
              <a:spLocks noEditPoints="1"/>
            </p:cNvSpPr>
            <p:nvPr/>
          </p:nvSpPr>
          <p:spPr bwMode="auto">
            <a:xfrm>
              <a:off x="6041" y="3388"/>
              <a:ext cx="212" cy="212"/>
            </a:xfrm>
            <a:custGeom>
              <a:avLst/>
              <a:gdLst>
                <a:gd name="T0" fmla="*/ 320 w 320"/>
                <a:gd name="T1" fmla="*/ 160 h 320"/>
                <a:gd name="T2" fmla="*/ 277 w 320"/>
                <a:gd name="T3" fmla="*/ 149 h 320"/>
                <a:gd name="T4" fmla="*/ 309 w 320"/>
                <a:gd name="T5" fmla="*/ 128 h 320"/>
                <a:gd name="T6" fmla="*/ 309 w 320"/>
                <a:gd name="T7" fmla="*/ 106 h 320"/>
                <a:gd name="T8" fmla="*/ 277 w 320"/>
                <a:gd name="T9" fmla="*/ 53 h 320"/>
                <a:gd name="T10" fmla="*/ 213 w 320"/>
                <a:gd name="T11" fmla="*/ 42 h 320"/>
                <a:gd name="T12" fmla="*/ 202 w 320"/>
                <a:gd name="T13" fmla="*/ 0 h 320"/>
                <a:gd name="T14" fmla="*/ 192 w 320"/>
                <a:gd name="T15" fmla="*/ 42 h 320"/>
                <a:gd name="T16" fmla="*/ 170 w 320"/>
                <a:gd name="T17" fmla="*/ 10 h 320"/>
                <a:gd name="T18" fmla="*/ 149 w 320"/>
                <a:gd name="T19" fmla="*/ 10 h 320"/>
                <a:gd name="T20" fmla="*/ 128 w 320"/>
                <a:gd name="T21" fmla="*/ 42 h 320"/>
                <a:gd name="T22" fmla="*/ 117 w 320"/>
                <a:gd name="T23" fmla="*/ 0 h 320"/>
                <a:gd name="T24" fmla="*/ 106 w 320"/>
                <a:gd name="T25" fmla="*/ 42 h 320"/>
                <a:gd name="T26" fmla="*/ 42 w 320"/>
                <a:gd name="T27" fmla="*/ 53 h 320"/>
                <a:gd name="T28" fmla="*/ 10 w 320"/>
                <a:gd name="T29" fmla="*/ 106 h 320"/>
                <a:gd name="T30" fmla="*/ 10 w 320"/>
                <a:gd name="T31" fmla="*/ 128 h 320"/>
                <a:gd name="T32" fmla="*/ 42 w 320"/>
                <a:gd name="T33" fmla="*/ 149 h 320"/>
                <a:gd name="T34" fmla="*/ 0 w 320"/>
                <a:gd name="T35" fmla="*/ 160 h 320"/>
                <a:gd name="T36" fmla="*/ 42 w 320"/>
                <a:gd name="T37" fmla="*/ 170 h 320"/>
                <a:gd name="T38" fmla="*/ 10 w 320"/>
                <a:gd name="T39" fmla="*/ 192 h 320"/>
                <a:gd name="T40" fmla="*/ 10 w 320"/>
                <a:gd name="T41" fmla="*/ 213 h 320"/>
                <a:gd name="T42" fmla="*/ 42 w 320"/>
                <a:gd name="T43" fmla="*/ 266 h 320"/>
                <a:gd name="T44" fmla="*/ 106 w 320"/>
                <a:gd name="T45" fmla="*/ 277 h 320"/>
                <a:gd name="T46" fmla="*/ 117 w 320"/>
                <a:gd name="T47" fmla="*/ 320 h 320"/>
                <a:gd name="T48" fmla="*/ 128 w 320"/>
                <a:gd name="T49" fmla="*/ 277 h 320"/>
                <a:gd name="T50" fmla="*/ 149 w 320"/>
                <a:gd name="T51" fmla="*/ 309 h 320"/>
                <a:gd name="T52" fmla="*/ 170 w 320"/>
                <a:gd name="T53" fmla="*/ 309 h 320"/>
                <a:gd name="T54" fmla="*/ 192 w 320"/>
                <a:gd name="T55" fmla="*/ 277 h 320"/>
                <a:gd name="T56" fmla="*/ 202 w 320"/>
                <a:gd name="T57" fmla="*/ 320 h 320"/>
                <a:gd name="T58" fmla="*/ 213 w 320"/>
                <a:gd name="T59" fmla="*/ 277 h 320"/>
                <a:gd name="T60" fmla="*/ 277 w 320"/>
                <a:gd name="T61" fmla="*/ 266 h 320"/>
                <a:gd name="T62" fmla="*/ 309 w 320"/>
                <a:gd name="T63" fmla="*/ 213 h 320"/>
                <a:gd name="T64" fmla="*/ 309 w 320"/>
                <a:gd name="T65" fmla="*/ 192 h 320"/>
                <a:gd name="T66" fmla="*/ 277 w 320"/>
                <a:gd name="T67" fmla="*/ 170 h 320"/>
                <a:gd name="T68" fmla="*/ 256 w 320"/>
                <a:gd name="T69" fmla="*/ 256 h 320"/>
                <a:gd name="T70" fmla="*/ 64 w 320"/>
                <a:gd name="T71" fmla="*/ 64 h 320"/>
                <a:gd name="T72" fmla="*/ 256 w 320"/>
                <a:gd name="T73" fmla="*/ 25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0" h="320">
                  <a:moveTo>
                    <a:pt x="309" y="170"/>
                  </a:moveTo>
                  <a:cubicBezTo>
                    <a:pt x="315" y="170"/>
                    <a:pt x="320" y="166"/>
                    <a:pt x="320" y="160"/>
                  </a:cubicBezTo>
                  <a:cubicBezTo>
                    <a:pt x="320" y="154"/>
                    <a:pt x="315" y="149"/>
                    <a:pt x="309" y="149"/>
                  </a:cubicBezTo>
                  <a:cubicBezTo>
                    <a:pt x="277" y="149"/>
                    <a:pt x="277" y="149"/>
                    <a:pt x="277" y="149"/>
                  </a:cubicBezTo>
                  <a:cubicBezTo>
                    <a:pt x="277" y="128"/>
                    <a:pt x="277" y="128"/>
                    <a:pt x="277" y="128"/>
                  </a:cubicBezTo>
                  <a:cubicBezTo>
                    <a:pt x="309" y="128"/>
                    <a:pt x="309" y="128"/>
                    <a:pt x="309" y="128"/>
                  </a:cubicBezTo>
                  <a:cubicBezTo>
                    <a:pt x="315" y="128"/>
                    <a:pt x="320" y="123"/>
                    <a:pt x="320" y="117"/>
                  </a:cubicBezTo>
                  <a:cubicBezTo>
                    <a:pt x="320" y="111"/>
                    <a:pt x="315" y="106"/>
                    <a:pt x="309" y="106"/>
                  </a:cubicBezTo>
                  <a:cubicBezTo>
                    <a:pt x="277" y="106"/>
                    <a:pt x="277" y="106"/>
                    <a:pt x="277" y="106"/>
                  </a:cubicBezTo>
                  <a:cubicBezTo>
                    <a:pt x="277" y="53"/>
                    <a:pt x="277" y="53"/>
                    <a:pt x="277" y="53"/>
                  </a:cubicBezTo>
                  <a:cubicBezTo>
                    <a:pt x="277" y="47"/>
                    <a:pt x="272" y="42"/>
                    <a:pt x="266" y="42"/>
                  </a:cubicBezTo>
                  <a:cubicBezTo>
                    <a:pt x="213" y="42"/>
                    <a:pt x="213" y="42"/>
                    <a:pt x="213" y="42"/>
                  </a:cubicBezTo>
                  <a:cubicBezTo>
                    <a:pt x="213" y="10"/>
                    <a:pt x="213" y="10"/>
                    <a:pt x="213" y="10"/>
                  </a:cubicBezTo>
                  <a:cubicBezTo>
                    <a:pt x="213" y="4"/>
                    <a:pt x="208" y="0"/>
                    <a:pt x="202" y="0"/>
                  </a:cubicBezTo>
                  <a:cubicBezTo>
                    <a:pt x="196" y="0"/>
                    <a:pt x="192" y="4"/>
                    <a:pt x="192" y="10"/>
                  </a:cubicBezTo>
                  <a:cubicBezTo>
                    <a:pt x="192" y="42"/>
                    <a:pt x="192" y="42"/>
                    <a:pt x="192" y="42"/>
                  </a:cubicBezTo>
                  <a:cubicBezTo>
                    <a:pt x="170" y="42"/>
                    <a:pt x="170" y="42"/>
                    <a:pt x="170" y="42"/>
                  </a:cubicBezTo>
                  <a:cubicBezTo>
                    <a:pt x="170" y="10"/>
                    <a:pt x="170" y="10"/>
                    <a:pt x="170" y="10"/>
                  </a:cubicBezTo>
                  <a:cubicBezTo>
                    <a:pt x="170" y="4"/>
                    <a:pt x="166" y="0"/>
                    <a:pt x="160" y="0"/>
                  </a:cubicBezTo>
                  <a:cubicBezTo>
                    <a:pt x="154" y="0"/>
                    <a:pt x="149" y="4"/>
                    <a:pt x="149" y="10"/>
                  </a:cubicBezTo>
                  <a:cubicBezTo>
                    <a:pt x="149" y="42"/>
                    <a:pt x="149" y="42"/>
                    <a:pt x="149" y="42"/>
                  </a:cubicBezTo>
                  <a:cubicBezTo>
                    <a:pt x="128" y="42"/>
                    <a:pt x="128" y="42"/>
                    <a:pt x="128" y="42"/>
                  </a:cubicBezTo>
                  <a:cubicBezTo>
                    <a:pt x="128" y="10"/>
                    <a:pt x="128" y="10"/>
                    <a:pt x="128" y="10"/>
                  </a:cubicBezTo>
                  <a:cubicBezTo>
                    <a:pt x="128" y="4"/>
                    <a:pt x="123" y="0"/>
                    <a:pt x="117" y="0"/>
                  </a:cubicBezTo>
                  <a:cubicBezTo>
                    <a:pt x="111" y="0"/>
                    <a:pt x="106" y="4"/>
                    <a:pt x="106" y="10"/>
                  </a:cubicBezTo>
                  <a:cubicBezTo>
                    <a:pt x="106" y="42"/>
                    <a:pt x="106" y="42"/>
                    <a:pt x="106" y="42"/>
                  </a:cubicBezTo>
                  <a:cubicBezTo>
                    <a:pt x="53" y="42"/>
                    <a:pt x="53" y="42"/>
                    <a:pt x="53" y="42"/>
                  </a:cubicBezTo>
                  <a:cubicBezTo>
                    <a:pt x="47" y="42"/>
                    <a:pt x="42" y="47"/>
                    <a:pt x="42" y="53"/>
                  </a:cubicBezTo>
                  <a:cubicBezTo>
                    <a:pt x="42" y="106"/>
                    <a:pt x="42" y="106"/>
                    <a:pt x="42" y="106"/>
                  </a:cubicBezTo>
                  <a:cubicBezTo>
                    <a:pt x="10" y="106"/>
                    <a:pt x="10" y="106"/>
                    <a:pt x="10" y="106"/>
                  </a:cubicBezTo>
                  <a:cubicBezTo>
                    <a:pt x="4" y="106"/>
                    <a:pt x="0" y="111"/>
                    <a:pt x="0" y="117"/>
                  </a:cubicBezTo>
                  <a:cubicBezTo>
                    <a:pt x="0" y="123"/>
                    <a:pt x="4" y="128"/>
                    <a:pt x="10" y="128"/>
                  </a:cubicBezTo>
                  <a:cubicBezTo>
                    <a:pt x="42" y="128"/>
                    <a:pt x="42" y="128"/>
                    <a:pt x="42" y="128"/>
                  </a:cubicBezTo>
                  <a:cubicBezTo>
                    <a:pt x="42" y="149"/>
                    <a:pt x="42" y="149"/>
                    <a:pt x="42" y="149"/>
                  </a:cubicBezTo>
                  <a:cubicBezTo>
                    <a:pt x="10" y="149"/>
                    <a:pt x="10" y="149"/>
                    <a:pt x="10" y="149"/>
                  </a:cubicBezTo>
                  <a:cubicBezTo>
                    <a:pt x="4" y="149"/>
                    <a:pt x="0" y="154"/>
                    <a:pt x="0" y="160"/>
                  </a:cubicBezTo>
                  <a:cubicBezTo>
                    <a:pt x="0" y="166"/>
                    <a:pt x="4" y="170"/>
                    <a:pt x="10" y="170"/>
                  </a:cubicBezTo>
                  <a:cubicBezTo>
                    <a:pt x="42" y="170"/>
                    <a:pt x="42" y="170"/>
                    <a:pt x="42" y="170"/>
                  </a:cubicBezTo>
                  <a:cubicBezTo>
                    <a:pt x="42" y="192"/>
                    <a:pt x="42" y="192"/>
                    <a:pt x="42" y="192"/>
                  </a:cubicBezTo>
                  <a:cubicBezTo>
                    <a:pt x="10" y="192"/>
                    <a:pt x="10" y="192"/>
                    <a:pt x="10" y="192"/>
                  </a:cubicBezTo>
                  <a:cubicBezTo>
                    <a:pt x="4" y="192"/>
                    <a:pt x="0" y="196"/>
                    <a:pt x="0" y="202"/>
                  </a:cubicBezTo>
                  <a:cubicBezTo>
                    <a:pt x="0" y="208"/>
                    <a:pt x="4" y="213"/>
                    <a:pt x="10" y="213"/>
                  </a:cubicBezTo>
                  <a:cubicBezTo>
                    <a:pt x="42" y="213"/>
                    <a:pt x="42" y="213"/>
                    <a:pt x="42" y="213"/>
                  </a:cubicBezTo>
                  <a:cubicBezTo>
                    <a:pt x="42" y="266"/>
                    <a:pt x="42" y="266"/>
                    <a:pt x="42" y="266"/>
                  </a:cubicBezTo>
                  <a:cubicBezTo>
                    <a:pt x="42" y="272"/>
                    <a:pt x="47" y="277"/>
                    <a:pt x="53" y="277"/>
                  </a:cubicBezTo>
                  <a:cubicBezTo>
                    <a:pt x="106" y="277"/>
                    <a:pt x="106" y="277"/>
                    <a:pt x="106" y="277"/>
                  </a:cubicBezTo>
                  <a:cubicBezTo>
                    <a:pt x="106" y="309"/>
                    <a:pt x="106" y="309"/>
                    <a:pt x="106" y="309"/>
                  </a:cubicBezTo>
                  <a:cubicBezTo>
                    <a:pt x="106" y="315"/>
                    <a:pt x="111" y="320"/>
                    <a:pt x="117" y="320"/>
                  </a:cubicBezTo>
                  <a:cubicBezTo>
                    <a:pt x="123" y="320"/>
                    <a:pt x="128" y="315"/>
                    <a:pt x="128" y="309"/>
                  </a:cubicBezTo>
                  <a:cubicBezTo>
                    <a:pt x="128" y="277"/>
                    <a:pt x="128" y="277"/>
                    <a:pt x="128" y="277"/>
                  </a:cubicBezTo>
                  <a:cubicBezTo>
                    <a:pt x="149" y="277"/>
                    <a:pt x="149" y="277"/>
                    <a:pt x="149" y="277"/>
                  </a:cubicBezTo>
                  <a:cubicBezTo>
                    <a:pt x="149" y="309"/>
                    <a:pt x="149" y="309"/>
                    <a:pt x="149" y="309"/>
                  </a:cubicBezTo>
                  <a:cubicBezTo>
                    <a:pt x="149" y="315"/>
                    <a:pt x="154" y="320"/>
                    <a:pt x="160" y="320"/>
                  </a:cubicBezTo>
                  <a:cubicBezTo>
                    <a:pt x="166" y="320"/>
                    <a:pt x="170" y="315"/>
                    <a:pt x="170" y="309"/>
                  </a:cubicBezTo>
                  <a:cubicBezTo>
                    <a:pt x="170" y="277"/>
                    <a:pt x="170" y="277"/>
                    <a:pt x="170" y="277"/>
                  </a:cubicBezTo>
                  <a:cubicBezTo>
                    <a:pt x="192" y="277"/>
                    <a:pt x="192" y="277"/>
                    <a:pt x="192" y="277"/>
                  </a:cubicBezTo>
                  <a:cubicBezTo>
                    <a:pt x="192" y="309"/>
                    <a:pt x="192" y="309"/>
                    <a:pt x="192" y="309"/>
                  </a:cubicBezTo>
                  <a:cubicBezTo>
                    <a:pt x="192" y="315"/>
                    <a:pt x="196" y="320"/>
                    <a:pt x="202" y="320"/>
                  </a:cubicBezTo>
                  <a:cubicBezTo>
                    <a:pt x="208" y="320"/>
                    <a:pt x="213" y="315"/>
                    <a:pt x="213" y="309"/>
                  </a:cubicBezTo>
                  <a:cubicBezTo>
                    <a:pt x="213" y="277"/>
                    <a:pt x="213" y="277"/>
                    <a:pt x="213" y="277"/>
                  </a:cubicBezTo>
                  <a:cubicBezTo>
                    <a:pt x="266" y="277"/>
                    <a:pt x="266" y="277"/>
                    <a:pt x="266" y="277"/>
                  </a:cubicBezTo>
                  <a:cubicBezTo>
                    <a:pt x="272" y="277"/>
                    <a:pt x="277" y="272"/>
                    <a:pt x="277" y="266"/>
                  </a:cubicBezTo>
                  <a:cubicBezTo>
                    <a:pt x="277" y="213"/>
                    <a:pt x="277" y="213"/>
                    <a:pt x="277" y="213"/>
                  </a:cubicBezTo>
                  <a:cubicBezTo>
                    <a:pt x="309" y="213"/>
                    <a:pt x="309" y="213"/>
                    <a:pt x="309" y="213"/>
                  </a:cubicBezTo>
                  <a:cubicBezTo>
                    <a:pt x="315" y="213"/>
                    <a:pt x="320" y="208"/>
                    <a:pt x="320" y="202"/>
                  </a:cubicBezTo>
                  <a:cubicBezTo>
                    <a:pt x="320" y="196"/>
                    <a:pt x="315" y="192"/>
                    <a:pt x="309" y="192"/>
                  </a:cubicBezTo>
                  <a:cubicBezTo>
                    <a:pt x="277" y="192"/>
                    <a:pt x="277" y="192"/>
                    <a:pt x="277" y="192"/>
                  </a:cubicBezTo>
                  <a:cubicBezTo>
                    <a:pt x="277" y="170"/>
                    <a:pt x="277" y="170"/>
                    <a:pt x="277" y="170"/>
                  </a:cubicBezTo>
                  <a:lnTo>
                    <a:pt x="309" y="170"/>
                  </a:lnTo>
                  <a:close/>
                  <a:moveTo>
                    <a:pt x="256" y="256"/>
                  </a:moveTo>
                  <a:cubicBezTo>
                    <a:pt x="64" y="256"/>
                    <a:pt x="64" y="256"/>
                    <a:pt x="64" y="256"/>
                  </a:cubicBezTo>
                  <a:cubicBezTo>
                    <a:pt x="64" y="64"/>
                    <a:pt x="64" y="64"/>
                    <a:pt x="64" y="64"/>
                  </a:cubicBezTo>
                  <a:cubicBezTo>
                    <a:pt x="256" y="64"/>
                    <a:pt x="256" y="64"/>
                    <a:pt x="256" y="64"/>
                  </a:cubicBezTo>
                  <a:lnTo>
                    <a:pt x="256" y="25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41" name="Freeform 836"/>
            <p:cNvSpPr>
              <a:spLocks noEditPoints="1"/>
            </p:cNvSpPr>
            <p:nvPr/>
          </p:nvSpPr>
          <p:spPr bwMode="auto">
            <a:xfrm>
              <a:off x="6104" y="3451"/>
              <a:ext cx="85" cy="85"/>
            </a:xfrm>
            <a:custGeom>
              <a:avLst/>
              <a:gdLst>
                <a:gd name="T0" fmla="*/ 117 w 128"/>
                <a:gd name="T1" fmla="*/ 0 h 128"/>
                <a:gd name="T2" fmla="*/ 10 w 128"/>
                <a:gd name="T3" fmla="*/ 0 h 128"/>
                <a:gd name="T4" fmla="*/ 0 w 128"/>
                <a:gd name="T5" fmla="*/ 10 h 128"/>
                <a:gd name="T6" fmla="*/ 0 w 128"/>
                <a:gd name="T7" fmla="*/ 117 h 128"/>
                <a:gd name="T8" fmla="*/ 10 w 128"/>
                <a:gd name="T9" fmla="*/ 128 h 128"/>
                <a:gd name="T10" fmla="*/ 117 w 128"/>
                <a:gd name="T11" fmla="*/ 128 h 128"/>
                <a:gd name="T12" fmla="*/ 128 w 128"/>
                <a:gd name="T13" fmla="*/ 117 h 128"/>
                <a:gd name="T14" fmla="*/ 128 w 128"/>
                <a:gd name="T15" fmla="*/ 10 h 128"/>
                <a:gd name="T16" fmla="*/ 117 w 128"/>
                <a:gd name="T17" fmla="*/ 0 h 128"/>
                <a:gd name="T18" fmla="*/ 106 w 128"/>
                <a:gd name="T19" fmla="*/ 106 h 128"/>
                <a:gd name="T20" fmla="*/ 21 w 128"/>
                <a:gd name="T21" fmla="*/ 106 h 128"/>
                <a:gd name="T22" fmla="*/ 21 w 128"/>
                <a:gd name="T23" fmla="*/ 21 h 128"/>
                <a:gd name="T24" fmla="*/ 106 w 128"/>
                <a:gd name="T25" fmla="*/ 21 h 128"/>
                <a:gd name="T26" fmla="*/ 106 w 128"/>
                <a:gd name="T27" fmla="*/ 10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28">
                  <a:moveTo>
                    <a:pt x="117" y="0"/>
                  </a:moveTo>
                  <a:cubicBezTo>
                    <a:pt x="10" y="0"/>
                    <a:pt x="10" y="0"/>
                    <a:pt x="10" y="0"/>
                  </a:cubicBezTo>
                  <a:cubicBezTo>
                    <a:pt x="4" y="0"/>
                    <a:pt x="0" y="4"/>
                    <a:pt x="0" y="10"/>
                  </a:cubicBezTo>
                  <a:cubicBezTo>
                    <a:pt x="0" y="117"/>
                    <a:pt x="0" y="117"/>
                    <a:pt x="0" y="117"/>
                  </a:cubicBezTo>
                  <a:cubicBezTo>
                    <a:pt x="0" y="123"/>
                    <a:pt x="4" y="128"/>
                    <a:pt x="10" y="128"/>
                  </a:cubicBezTo>
                  <a:cubicBezTo>
                    <a:pt x="117" y="128"/>
                    <a:pt x="117" y="128"/>
                    <a:pt x="117" y="128"/>
                  </a:cubicBezTo>
                  <a:cubicBezTo>
                    <a:pt x="123" y="128"/>
                    <a:pt x="128" y="123"/>
                    <a:pt x="128" y="117"/>
                  </a:cubicBezTo>
                  <a:cubicBezTo>
                    <a:pt x="128" y="10"/>
                    <a:pt x="128" y="10"/>
                    <a:pt x="128" y="10"/>
                  </a:cubicBezTo>
                  <a:cubicBezTo>
                    <a:pt x="128" y="4"/>
                    <a:pt x="123" y="0"/>
                    <a:pt x="117" y="0"/>
                  </a:cubicBezTo>
                  <a:close/>
                  <a:moveTo>
                    <a:pt x="106" y="106"/>
                  </a:moveTo>
                  <a:cubicBezTo>
                    <a:pt x="21" y="106"/>
                    <a:pt x="21" y="106"/>
                    <a:pt x="21" y="106"/>
                  </a:cubicBezTo>
                  <a:cubicBezTo>
                    <a:pt x="21" y="21"/>
                    <a:pt x="21" y="21"/>
                    <a:pt x="21" y="21"/>
                  </a:cubicBezTo>
                  <a:cubicBezTo>
                    <a:pt x="106" y="21"/>
                    <a:pt x="106" y="21"/>
                    <a:pt x="106" y="21"/>
                  </a:cubicBezTo>
                  <a:lnTo>
                    <a:pt x="106" y="10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42" name="Freeform 837"/>
            <p:cNvSpPr>
              <a:spLocks noEditPoints="1"/>
            </p:cNvSpPr>
            <p:nvPr/>
          </p:nvSpPr>
          <p:spPr bwMode="auto">
            <a:xfrm>
              <a:off x="5977" y="332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43" name="Group 883"/>
          <p:cNvGrpSpPr>
            <a:grpSpLocks noChangeAspect="1"/>
          </p:cNvGrpSpPr>
          <p:nvPr/>
        </p:nvGrpSpPr>
        <p:grpSpPr bwMode="auto">
          <a:xfrm>
            <a:off x="9144821" y="3693777"/>
            <a:ext cx="548640" cy="547032"/>
            <a:chOff x="5070" y="3459"/>
            <a:chExt cx="341" cy="340"/>
          </a:xfrm>
          <a:solidFill>
            <a:schemeClr val="accent1"/>
          </a:solidFill>
        </p:grpSpPr>
        <p:sp>
          <p:nvSpPr>
            <p:cNvPr id="44" name="Freeform 884"/>
            <p:cNvSpPr>
              <a:spLocks noEditPoints="1"/>
            </p:cNvSpPr>
            <p:nvPr/>
          </p:nvSpPr>
          <p:spPr bwMode="auto">
            <a:xfrm>
              <a:off x="5070" y="3459"/>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45" name="Freeform 885"/>
            <p:cNvSpPr>
              <a:spLocks noEditPoints="1"/>
            </p:cNvSpPr>
            <p:nvPr/>
          </p:nvSpPr>
          <p:spPr bwMode="auto">
            <a:xfrm>
              <a:off x="5155" y="3529"/>
              <a:ext cx="171" cy="206"/>
            </a:xfrm>
            <a:custGeom>
              <a:avLst/>
              <a:gdLst>
                <a:gd name="T0" fmla="*/ 234 w 256"/>
                <a:gd name="T1" fmla="*/ 171 h 310"/>
                <a:gd name="T2" fmla="*/ 208 w 256"/>
                <a:gd name="T3" fmla="*/ 160 h 310"/>
                <a:gd name="T4" fmla="*/ 200 w 256"/>
                <a:gd name="T5" fmla="*/ 133 h 310"/>
                <a:gd name="T6" fmla="*/ 96 w 256"/>
                <a:gd name="T7" fmla="*/ 107 h 310"/>
                <a:gd name="T8" fmla="*/ 53 w 256"/>
                <a:gd name="T9" fmla="*/ 136 h 310"/>
                <a:gd name="T10" fmla="*/ 32 w 256"/>
                <a:gd name="T11" fmla="*/ 160 h 310"/>
                <a:gd name="T12" fmla="*/ 25 w 256"/>
                <a:gd name="T13" fmla="*/ 179 h 310"/>
                <a:gd name="T14" fmla="*/ 0 w 256"/>
                <a:gd name="T15" fmla="*/ 245 h 310"/>
                <a:gd name="T16" fmla="*/ 10 w 256"/>
                <a:gd name="T17" fmla="*/ 265 h 310"/>
                <a:gd name="T18" fmla="*/ 21 w 256"/>
                <a:gd name="T19" fmla="*/ 310 h 310"/>
                <a:gd name="T20" fmla="*/ 74 w 256"/>
                <a:gd name="T21" fmla="*/ 299 h 310"/>
                <a:gd name="T22" fmla="*/ 128 w 256"/>
                <a:gd name="T23" fmla="*/ 288 h 310"/>
                <a:gd name="T24" fmla="*/ 181 w 256"/>
                <a:gd name="T25" fmla="*/ 299 h 310"/>
                <a:gd name="T26" fmla="*/ 234 w 256"/>
                <a:gd name="T27" fmla="*/ 310 h 310"/>
                <a:gd name="T28" fmla="*/ 245 w 256"/>
                <a:gd name="T29" fmla="*/ 265 h 310"/>
                <a:gd name="T30" fmla="*/ 256 w 256"/>
                <a:gd name="T31" fmla="*/ 245 h 310"/>
                <a:gd name="T32" fmla="*/ 230 w 256"/>
                <a:gd name="T33" fmla="*/ 179 h 310"/>
                <a:gd name="T34" fmla="*/ 160 w 256"/>
                <a:gd name="T35" fmla="*/ 128 h 310"/>
                <a:gd name="T36" fmla="*/ 189 w 256"/>
                <a:gd name="T37" fmla="*/ 171 h 310"/>
                <a:gd name="T38" fmla="*/ 73 w 256"/>
                <a:gd name="T39" fmla="*/ 144 h 310"/>
                <a:gd name="T40" fmla="*/ 53 w 256"/>
                <a:gd name="T41" fmla="*/ 288 h 310"/>
                <a:gd name="T42" fmla="*/ 32 w 256"/>
                <a:gd name="T43" fmla="*/ 277 h 310"/>
                <a:gd name="T44" fmla="*/ 53 w 256"/>
                <a:gd name="T45" fmla="*/ 288 h 310"/>
                <a:gd name="T46" fmla="*/ 21 w 256"/>
                <a:gd name="T47" fmla="*/ 224 h 310"/>
                <a:gd name="T48" fmla="*/ 202 w 256"/>
                <a:gd name="T49" fmla="*/ 192 h 310"/>
                <a:gd name="T50" fmla="*/ 234 w 256"/>
                <a:gd name="T51" fmla="*/ 245 h 310"/>
                <a:gd name="T52" fmla="*/ 21 w 256"/>
                <a:gd name="T53" fmla="*/ 245 h 310"/>
                <a:gd name="T54" fmla="*/ 202 w 256"/>
                <a:gd name="T55" fmla="*/ 288 h 310"/>
                <a:gd name="T56" fmla="*/ 224 w 256"/>
                <a:gd name="T57" fmla="*/ 277 h 310"/>
                <a:gd name="T58" fmla="*/ 160 w 256"/>
                <a:gd name="T59" fmla="*/ 224 h 310"/>
                <a:gd name="T60" fmla="*/ 106 w 256"/>
                <a:gd name="T61" fmla="*/ 235 h 310"/>
                <a:gd name="T62" fmla="*/ 106 w 256"/>
                <a:gd name="T63" fmla="*/ 214 h 310"/>
                <a:gd name="T64" fmla="*/ 160 w 256"/>
                <a:gd name="T65" fmla="*/ 224 h 310"/>
                <a:gd name="T66" fmla="*/ 57 w 256"/>
                <a:gd name="T67" fmla="*/ 239 h 310"/>
                <a:gd name="T68" fmla="*/ 57 w 256"/>
                <a:gd name="T69" fmla="*/ 218 h 310"/>
                <a:gd name="T70" fmla="*/ 208 w 256"/>
                <a:gd name="T71" fmla="*/ 228 h 310"/>
                <a:gd name="T72" fmla="*/ 188 w 256"/>
                <a:gd name="T73" fmla="*/ 228 h 310"/>
                <a:gd name="T74" fmla="*/ 208 w 256"/>
                <a:gd name="T75" fmla="*/ 228 h 310"/>
                <a:gd name="T76" fmla="*/ 13 w 256"/>
                <a:gd name="T77" fmla="*/ 55 h 310"/>
                <a:gd name="T78" fmla="*/ 242 w 256"/>
                <a:gd name="T79" fmla="*/ 55 h 310"/>
                <a:gd name="T80" fmla="*/ 226 w 256"/>
                <a:gd name="T81" fmla="*/ 69 h 310"/>
                <a:gd name="T82" fmla="*/ 29 w 256"/>
                <a:gd name="T83" fmla="*/ 69 h 310"/>
                <a:gd name="T84" fmla="*/ 14 w 256"/>
                <a:gd name="T85" fmla="*/ 70 h 310"/>
                <a:gd name="T86" fmla="*/ 211 w 256"/>
                <a:gd name="T87" fmla="*/ 104 h 310"/>
                <a:gd name="T88" fmla="*/ 128 w 256"/>
                <a:gd name="T89" fmla="*/ 70 h 310"/>
                <a:gd name="T90" fmla="*/ 51 w 256"/>
                <a:gd name="T91" fmla="*/ 107 h 310"/>
                <a:gd name="T92" fmla="*/ 43 w 256"/>
                <a:gd name="T93" fmla="*/ 89 h 310"/>
                <a:gd name="T94" fmla="*/ 212 w 256"/>
                <a:gd name="T95" fmla="*/ 8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6" h="310">
                  <a:moveTo>
                    <a:pt x="230" y="179"/>
                  </a:moveTo>
                  <a:cubicBezTo>
                    <a:pt x="233" y="177"/>
                    <a:pt x="234" y="175"/>
                    <a:pt x="234" y="171"/>
                  </a:cubicBezTo>
                  <a:cubicBezTo>
                    <a:pt x="234" y="165"/>
                    <a:pt x="230" y="160"/>
                    <a:pt x="224" y="160"/>
                  </a:cubicBezTo>
                  <a:cubicBezTo>
                    <a:pt x="208" y="160"/>
                    <a:pt x="208" y="160"/>
                    <a:pt x="208" y="160"/>
                  </a:cubicBezTo>
                  <a:cubicBezTo>
                    <a:pt x="202" y="136"/>
                    <a:pt x="202" y="136"/>
                    <a:pt x="202" y="136"/>
                  </a:cubicBezTo>
                  <a:cubicBezTo>
                    <a:pt x="202" y="135"/>
                    <a:pt x="201" y="134"/>
                    <a:pt x="200" y="133"/>
                  </a:cubicBezTo>
                  <a:cubicBezTo>
                    <a:pt x="198" y="130"/>
                    <a:pt x="180" y="107"/>
                    <a:pt x="160" y="107"/>
                  </a:cubicBezTo>
                  <a:cubicBezTo>
                    <a:pt x="96" y="107"/>
                    <a:pt x="96" y="107"/>
                    <a:pt x="96" y="107"/>
                  </a:cubicBezTo>
                  <a:cubicBezTo>
                    <a:pt x="75" y="107"/>
                    <a:pt x="57" y="130"/>
                    <a:pt x="55" y="133"/>
                  </a:cubicBezTo>
                  <a:cubicBezTo>
                    <a:pt x="54" y="134"/>
                    <a:pt x="54" y="135"/>
                    <a:pt x="53" y="136"/>
                  </a:cubicBezTo>
                  <a:cubicBezTo>
                    <a:pt x="47" y="160"/>
                    <a:pt x="47" y="160"/>
                    <a:pt x="47" y="160"/>
                  </a:cubicBezTo>
                  <a:cubicBezTo>
                    <a:pt x="32" y="160"/>
                    <a:pt x="32" y="160"/>
                    <a:pt x="32" y="160"/>
                  </a:cubicBezTo>
                  <a:cubicBezTo>
                    <a:pt x="26" y="160"/>
                    <a:pt x="21" y="165"/>
                    <a:pt x="21" y="171"/>
                  </a:cubicBezTo>
                  <a:cubicBezTo>
                    <a:pt x="21" y="175"/>
                    <a:pt x="23" y="177"/>
                    <a:pt x="25" y="179"/>
                  </a:cubicBezTo>
                  <a:cubicBezTo>
                    <a:pt x="10" y="189"/>
                    <a:pt x="0" y="206"/>
                    <a:pt x="0" y="224"/>
                  </a:cubicBezTo>
                  <a:cubicBezTo>
                    <a:pt x="0" y="245"/>
                    <a:pt x="0" y="245"/>
                    <a:pt x="0" y="245"/>
                  </a:cubicBezTo>
                  <a:cubicBezTo>
                    <a:pt x="0" y="248"/>
                    <a:pt x="0" y="255"/>
                    <a:pt x="6" y="262"/>
                  </a:cubicBezTo>
                  <a:cubicBezTo>
                    <a:pt x="8" y="263"/>
                    <a:pt x="9" y="264"/>
                    <a:pt x="10" y="265"/>
                  </a:cubicBezTo>
                  <a:cubicBezTo>
                    <a:pt x="10" y="299"/>
                    <a:pt x="10" y="299"/>
                    <a:pt x="10" y="299"/>
                  </a:cubicBezTo>
                  <a:cubicBezTo>
                    <a:pt x="10" y="305"/>
                    <a:pt x="15" y="310"/>
                    <a:pt x="21" y="310"/>
                  </a:cubicBezTo>
                  <a:cubicBezTo>
                    <a:pt x="64" y="310"/>
                    <a:pt x="64" y="310"/>
                    <a:pt x="64" y="310"/>
                  </a:cubicBezTo>
                  <a:cubicBezTo>
                    <a:pt x="70" y="310"/>
                    <a:pt x="74" y="305"/>
                    <a:pt x="74" y="299"/>
                  </a:cubicBezTo>
                  <a:cubicBezTo>
                    <a:pt x="74" y="286"/>
                    <a:pt x="74" y="286"/>
                    <a:pt x="74" y="286"/>
                  </a:cubicBezTo>
                  <a:cubicBezTo>
                    <a:pt x="90" y="287"/>
                    <a:pt x="107" y="288"/>
                    <a:pt x="128" y="288"/>
                  </a:cubicBezTo>
                  <a:cubicBezTo>
                    <a:pt x="148" y="288"/>
                    <a:pt x="165" y="287"/>
                    <a:pt x="181" y="286"/>
                  </a:cubicBezTo>
                  <a:cubicBezTo>
                    <a:pt x="181" y="299"/>
                    <a:pt x="181" y="299"/>
                    <a:pt x="181" y="299"/>
                  </a:cubicBezTo>
                  <a:cubicBezTo>
                    <a:pt x="181" y="305"/>
                    <a:pt x="186" y="310"/>
                    <a:pt x="192" y="310"/>
                  </a:cubicBezTo>
                  <a:cubicBezTo>
                    <a:pt x="234" y="310"/>
                    <a:pt x="234" y="310"/>
                    <a:pt x="234" y="310"/>
                  </a:cubicBezTo>
                  <a:cubicBezTo>
                    <a:pt x="240" y="310"/>
                    <a:pt x="245" y="305"/>
                    <a:pt x="245" y="299"/>
                  </a:cubicBezTo>
                  <a:cubicBezTo>
                    <a:pt x="245" y="265"/>
                    <a:pt x="245" y="265"/>
                    <a:pt x="245" y="265"/>
                  </a:cubicBezTo>
                  <a:cubicBezTo>
                    <a:pt x="246" y="264"/>
                    <a:pt x="248" y="263"/>
                    <a:pt x="249" y="262"/>
                  </a:cubicBezTo>
                  <a:cubicBezTo>
                    <a:pt x="255" y="255"/>
                    <a:pt x="256" y="248"/>
                    <a:pt x="256" y="245"/>
                  </a:cubicBezTo>
                  <a:cubicBezTo>
                    <a:pt x="256" y="224"/>
                    <a:pt x="256" y="224"/>
                    <a:pt x="256" y="224"/>
                  </a:cubicBezTo>
                  <a:cubicBezTo>
                    <a:pt x="256" y="206"/>
                    <a:pt x="245" y="189"/>
                    <a:pt x="230" y="179"/>
                  </a:cubicBezTo>
                  <a:close/>
                  <a:moveTo>
                    <a:pt x="96" y="128"/>
                  </a:moveTo>
                  <a:cubicBezTo>
                    <a:pt x="160" y="128"/>
                    <a:pt x="160" y="128"/>
                    <a:pt x="160" y="128"/>
                  </a:cubicBezTo>
                  <a:cubicBezTo>
                    <a:pt x="166" y="128"/>
                    <a:pt x="176" y="137"/>
                    <a:pt x="182" y="144"/>
                  </a:cubicBezTo>
                  <a:cubicBezTo>
                    <a:pt x="189" y="171"/>
                    <a:pt x="189" y="171"/>
                    <a:pt x="189" y="171"/>
                  </a:cubicBezTo>
                  <a:cubicBezTo>
                    <a:pt x="67" y="171"/>
                    <a:pt x="67" y="171"/>
                    <a:pt x="67" y="171"/>
                  </a:cubicBezTo>
                  <a:cubicBezTo>
                    <a:pt x="73" y="144"/>
                    <a:pt x="73" y="144"/>
                    <a:pt x="73" y="144"/>
                  </a:cubicBezTo>
                  <a:cubicBezTo>
                    <a:pt x="79" y="137"/>
                    <a:pt x="89" y="128"/>
                    <a:pt x="96" y="128"/>
                  </a:cubicBezTo>
                  <a:close/>
                  <a:moveTo>
                    <a:pt x="53" y="288"/>
                  </a:moveTo>
                  <a:cubicBezTo>
                    <a:pt x="32" y="288"/>
                    <a:pt x="32" y="288"/>
                    <a:pt x="32" y="288"/>
                  </a:cubicBezTo>
                  <a:cubicBezTo>
                    <a:pt x="32" y="277"/>
                    <a:pt x="32" y="277"/>
                    <a:pt x="32" y="277"/>
                  </a:cubicBezTo>
                  <a:cubicBezTo>
                    <a:pt x="38" y="279"/>
                    <a:pt x="45" y="281"/>
                    <a:pt x="53" y="282"/>
                  </a:cubicBezTo>
                  <a:lnTo>
                    <a:pt x="53" y="288"/>
                  </a:lnTo>
                  <a:close/>
                  <a:moveTo>
                    <a:pt x="21" y="245"/>
                  </a:moveTo>
                  <a:cubicBezTo>
                    <a:pt x="21" y="224"/>
                    <a:pt x="21" y="224"/>
                    <a:pt x="21" y="224"/>
                  </a:cubicBezTo>
                  <a:cubicBezTo>
                    <a:pt x="21" y="208"/>
                    <a:pt x="37" y="192"/>
                    <a:pt x="53" y="192"/>
                  </a:cubicBezTo>
                  <a:cubicBezTo>
                    <a:pt x="202" y="192"/>
                    <a:pt x="202" y="192"/>
                    <a:pt x="202" y="192"/>
                  </a:cubicBezTo>
                  <a:cubicBezTo>
                    <a:pt x="219" y="192"/>
                    <a:pt x="234" y="208"/>
                    <a:pt x="234" y="224"/>
                  </a:cubicBezTo>
                  <a:cubicBezTo>
                    <a:pt x="234" y="245"/>
                    <a:pt x="234" y="245"/>
                    <a:pt x="234" y="245"/>
                  </a:cubicBezTo>
                  <a:cubicBezTo>
                    <a:pt x="233" y="247"/>
                    <a:pt x="222" y="267"/>
                    <a:pt x="128" y="267"/>
                  </a:cubicBezTo>
                  <a:cubicBezTo>
                    <a:pt x="34" y="267"/>
                    <a:pt x="22" y="247"/>
                    <a:pt x="21" y="245"/>
                  </a:cubicBezTo>
                  <a:close/>
                  <a:moveTo>
                    <a:pt x="224" y="288"/>
                  </a:moveTo>
                  <a:cubicBezTo>
                    <a:pt x="202" y="288"/>
                    <a:pt x="202" y="288"/>
                    <a:pt x="202" y="288"/>
                  </a:cubicBezTo>
                  <a:cubicBezTo>
                    <a:pt x="202" y="282"/>
                    <a:pt x="202" y="282"/>
                    <a:pt x="202" y="282"/>
                  </a:cubicBezTo>
                  <a:cubicBezTo>
                    <a:pt x="210" y="281"/>
                    <a:pt x="217" y="279"/>
                    <a:pt x="224" y="277"/>
                  </a:cubicBezTo>
                  <a:lnTo>
                    <a:pt x="224" y="288"/>
                  </a:lnTo>
                  <a:close/>
                  <a:moveTo>
                    <a:pt x="160" y="224"/>
                  </a:moveTo>
                  <a:cubicBezTo>
                    <a:pt x="160" y="230"/>
                    <a:pt x="155" y="235"/>
                    <a:pt x="149" y="235"/>
                  </a:cubicBezTo>
                  <a:cubicBezTo>
                    <a:pt x="106" y="235"/>
                    <a:pt x="106" y="235"/>
                    <a:pt x="106" y="235"/>
                  </a:cubicBezTo>
                  <a:cubicBezTo>
                    <a:pt x="100" y="235"/>
                    <a:pt x="96" y="230"/>
                    <a:pt x="96" y="224"/>
                  </a:cubicBezTo>
                  <a:cubicBezTo>
                    <a:pt x="96" y="218"/>
                    <a:pt x="100" y="214"/>
                    <a:pt x="106" y="214"/>
                  </a:cubicBezTo>
                  <a:cubicBezTo>
                    <a:pt x="149" y="214"/>
                    <a:pt x="149" y="214"/>
                    <a:pt x="149" y="214"/>
                  </a:cubicBezTo>
                  <a:cubicBezTo>
                    <a:pt x="155" y="214"/>
                    <a:pt x="160" y="218"/>
                    <a:pt x="160" y="224"/>
                  </a:cubicBezTo>
                  <a:close/>
                  <a:moveTo>
                    <a:pt x="67" y="228"/>
                  </a:moveTo>
                  <a:cubicBezTo>
                    <a:pt x="67" y="234"/>
                    <a:pt x="63" y="239"/>
                    <a:pt x="57" y="239"/>
                  </a:cubicBezTo>
                  <a:cubicBezTo>
                    <a:pt x="52" y="239"/>
                    <a:pt x="47" y="234"/>
                    <a:pt x="47" y="228"/>
                  </a:cubicBezTo>
                  <a:cubicBezTo>
                    <a:pt x="47" y="223"/>
                    <a:pt x="52" y="218"/>
                    <a:pt x="57" y="218"/>
                  </a:cubicBezTo>
                  <a:cubicBezTo>
                    <a:pt x="63" y="218"/>
                    <a:pt x="67" y="223"/>
                    <a:pt x="67" y="228"/>
                  </a:cubicBezTo>
                  <a:close/>
                  <a:moveTo>
                    <a:pt x="208" y="228"/>
                  </a:moveTo>
                  <a:cubicBezTo>
                    <a:pt x="208" y="234"/>
                    <a:pt x="204" y="239"/>
                    <a:pt x="198" y="239"/>
                  </a:cubicBezTo>
                  <a:cubicBezTo>
                    <a:pt x="193" y="239"/>
                    <a:pt x="188" y="234"/>
                    <a:pt x="188" y="228"/>
                  </a:cubicBezTo>
                  <a:cubicBezTo>
                    <a:pt x="188" y="223"/>
                    <a:pt x="193" y="218"/>
                    <a:pt x="198" y="218"/>
                  </a:cubicBezTo>
                  <a:cubicBezTo>
                    <a:pt x="204" y="218"/>
                    <a:pt x="208" y="223"/>
                    <a:pt x="208" y="228"/>
                  </a:cubicBezTo>
                  <a:close/>
                  <a:moveTo>
                    <a:pt x="14" y="70"/>
                  </a:moveTo>
                  <a:cubicBezTo>
                    <a:pt x="10" y="66"/>
                    <a:pt x="9" y="60"/>
                    <a:pt x="13" y="55"/>
                  </a:cubicBezTo>
                  <a:cubicBezTo>
                    <a:pt x="43" y="20"/>
                    <a:pt x="84" y="0"/>
                    <a:pt x="128" y="0"/>
                  </a:cubicBezTo>
                  <a:cubicBezTo>
                    <a:pt x="171" y="0"/>
                    <a:pt x="212" y="20"/>
                    <a:pt x="242" y="55"/>
                  </a:cubicBezTo>
                  <a:cubicBezTo>
                    <a:pt x="246" y="60"/>
                    <a:pt x="246" y="66"/>
                    <a:pt x="241" y="70"/>
                  </a:cubicBezTo>
                  <a:cubicBezTo>
                    <a:pt x="237" y="74"/>
                    <a:pt x="230" y="74"/>
                    <a:pt x="226" y="69"/>
                  </a:cubicBezTo>
                  <a:cubicBezTo>
                    <a:pt x="200" y="39"/>
                    <a:pt x="165" y="22"/>
                    <a:pt x="128" y="22"/>
                  </a:cubicBezTo>
                  <a:cubicBezTo>
                    <a:pt x="90" y="22"/>
                    <a:pt x="55" y="39"/>
                    <a:pt x="29" y="69"/>
                  </a:cubicBezTo>
                  <a:cubicBezTo>
                    <a:pt x="27" y="72"/>
                    <a:pt x="24" y="73"/>
                    <a:pt x="21" y="73"/>
                  </a:cubicBezTo>
                  <a:cubicBezTo>
                    <a:pt x="19" y="73"/>
                    <a:pt x="16" y="72"/>
                    <a:pt x="14" y="70"/>
                  </a:cubicBezTo>
                  <a:close/>
                  <a:moveTo>
                    <a:pt x="212" y="89"/>
                  </a:moveTo>
                  <a:cubicBezTo>
                    <a:pt x="216" y="94"/>
                    <a:pt x="215" y="101"/>
                    <a:pt x="211" y="104"/>
                  </a:cubicBezTo>
                  <a:cubicBezTo>
                    <a:pt x="206" y="108"/>
                    <a:pt x="200" y="108"/>
                    <a:pt x="196" y="103"/>
                  </a:cubicBezTo>
                  <a:cubicBezTo>
                    <a:pt x="178" y="82"/>
                    <a:pt x="153" y="70"/>
                    <a:pt x="128" y="70"/>
                  </a:cubicBezTo>
                  <a:cubicBezTo>
                    <a:pt x="102" y="70"/>
                    <a:pt x="78" y="82"/>
                    <a:pt x="60" y="103"/>
                  </a:cubicBezTo>
                  <a:cubicBezTo>
                    <a:pt x="57" y="106"/>
                    <a:pt x="54" y="107"/>
                    <a:pt x="51" y="107"/>
                  </a:cubicBezTo>
                  <a:cubicBezTo>
                    <a:pt x="49" y="107"/>
                    <a:pt x="47" y="106"/>
                    <a:pt x="45" y="104"/>
                  </a:cubicBezTo>
                  <a:cubicBezTo>
                    <a:pt x="40" y="101"/>
                    <a:pt x="40" y="94"/>
                    <a:pt x="43" y="89"/>
                  </a:cubicBezTo>
                  <a:cubicBezTo>
                    <a:pt x="66" y="63"/>
                    <a:pt x="96" y="49"/>
                    <a:pt x="128" y="49"/>
                  </a:cubicBezTo>
                  <a:cubicBezTo>
                    <a:pt x="160" y="49"/>
                    <a:pt x="190" y="63"/>
                    <a:pt x="212" y="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cxnSp>
        <p:nvCxnSpPr>
          <p:cNvPr id="26" name="Straight Arrow Connector 25"/>
          <p:cNvCxnSpPr/>
          <p:nvPr/>
        </p:nvCxnSpPr>
        <p:spPr>
          <a:xfrm flipH="1">
            <a:off x="4308851" y="2496358"/>
            <a:ext cx="365760" cy="274320"/>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6442486" y="2491427"/>
            <a:ext cx="365760" cy="27432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a:off x="7279104" y="4730306"/>
            <a:ext cx="2139230" cy="1252627"/>
            <a:chOff x="770515" y="2466275"/>
            <a:chExt cx="2184793" cy="1372010"/>
          </a:xfrm>
        </p:grpSpPr>
        <p:sp>
          <p:nvSpPr>
            <p:cNvPr id="68" name="Oval 1"/>
            <p:cNvSpPr/>
            <p:nvPr/>
          </p:nvSpPr>
          <p:spPr bwMode="gray">
            <a:xfrm>
              <a:off x="1580325" y="2601183"/>
              <a:ext cx="565172" cy="1102194"/>
            </a:xfrm>
            <a:custGeom>
              <a:avLst/>
              <a:gdLst/>
              <a:ahLst/>
              <a:cxnLst/>
              <a:rect l="l" t="t" r="r" b="b"/>
              <a:pathLst>
                <a:path w="1099056" h="2173122">
                  <a:moveTo>
                    <a:pt x="549528" y="0"/>
                  </a:moveTo>
                  <a:cubicBezTo>
                    <a:pt x="883279" y="245150"/>
                    <a:pt x="1099056" y="640657"/>
                    <a:pt x="1099056" y="1086561"/>
                  </a:cubicBezTo>
                  <a:cubicBezTo>
                    <a:pt x="1099056" y="1532465"/>
                    <a:pt x="883279" y="1927972"/>
                    <a:pt x="549528" y="2173122"/>
                  </a:cubicBezTo>
                  <a:cubicBezTo>
                    <a:pt x="215777" y="1927972"/>
                    <a:pt x="0" y="1532465"/>
                    <a:pt x="0" y="1086561"/>
                  </a:cubicBezTo>
                  <a:cubicBezTo>
                    <a:pt x="0" y="640657"/>
                    <a:pt x="215777" y="245150"/>
                    <a:pt x="549528" y="0"/>
                  </a:cubicBezTo>
                  <a:close/>
                </a:path>
              </a:pathLst>
            </a:custGeom>
            <a:noFill/>
            <a:ln w="19050" algn="ctr">
              <a:noFill/>
              <a:miter lim="800000"/>
              <a:headEnd/>
              <a:tailEnd/>
            </a:ln>
          </p:spPr>
          <p:txBody>
            <a:bodyPr wrap="none" lIns="44450" tIns="44450" rIns="44450" bIns="44450" rtlCol="0" anchor="ctr"/>
            <a:lstStyle/>
            <a:p>
              <a:pPr algn="ctr">
                <a:buFont typeface="Wingdings 2" pitchFamily="18" charset="2"/>
                <a:buNone/>
              </a:pPr>
              <a:endParaRPr lang="en-CA" sz="1000" b="1" dirty="0">
                <a:solidFill>
                  <a:schemeClr val="tx2"/>
                </a:solidFill>
              </a:endParaRPr>
            </a:p>
          </p:txBody>
        </p:sp>
        <p:sp>
          <p:nvSpPr>
            <p:cNvPr id="69" name="Oval 15"/>
            <p:cNvSpPr/>
            <p:nvPr/>
          </p:nvSpPr>
          <p:spPr bwMode="gray">
            <a:xfrm>
              <a:off x="1862015" y="2466275"/>
              <a:ext cx="1093293" cy="1372010"/>
            </a:xfrm>
            <a:custGeom>
              <a:avLst/>
              <a:gdLst/>
              <a:ahLst/>
              <a:cxnLst/>
              <a:rect l="l" t="t" r="r" b="b"/>
              <a:pathLst>
                <a:path w="2155572" h="2705100">
                  <a:moveTo>
                    <a:pt x="803022" y="0"/>
                  </a:moveTo>
                  <a:cubicBezTo>
                    <a:pt x="1550015" y="0"/>
                    <a:pt x="2155572" y="605557"/>
                    <a:pt x="2155572" y="1352550"/>
                  </a:cubicBezTo>
                  <a:cubicBezTo>
                    <a:pt x="2155572" y="2099543"/>
                    <a:pt x="1550015" y="2705100"/>
                    <a:pt x="803022" y="2705100"/>
                  </a:cubicBezTo>
                  <a:cubicBezTo>
                    <a:pt x="501933" y="2705100"/>
                    <a:pt x="223823" y="2606719"/>
                    <a:pt x="0" y="2439111"/>
                  </a:cubicBezTo>
                  <a:cubicBezTo>
                    <a:pt x="333751" y="2193961"/>
                    <a:pt x="549528" y="1798454"/>
                    <a:pt x="549528" y="1352550"/>
                  </a:cubicBezTo>
                  <a:cubicBezTo>
                    <a:pt x="549528" y="906646"/>
                    <a:pt x="333751" y="511139"/>
                    <a:pt x="0" y="265989"/>
                  </a:cubicBezTo>
                  <a:cubicBezTo>
                    <a:pt x="223823" y="98381"/>
                    <a:pt x="501933" y="0"/>
                    <a:pt x="803022" y="0"/>
                  </a:cubicBezTo>
                  <a:close/>
                </a:path>
              </a:pathLst>
            </a:custGeom>
            <a:noFill/>
            <a:ln w="19050" algn="ctr">
              <a:solidFill>
                <a:srgbClr val="BAE370"/>
              </a:solidFill>
              <a:miter lim="800000"/>
              <a:headEnd/>
              <a:tailEnd/>
            </a:ln>
          </p:spPr>
          <p:txBody>
            <a:bodyPr wrap="none" lIns="44450" tIns="44450" rIns="44450" bIns="44450" rtlCol="0" anchor="ctr"/>
            <a:lstStyle/>
            <a:p>
              <a:pPr algn="ctr">
                <a:buFont typeface="Wingdings 2" pitchFamily="18" charset="2"/>
                <a:buNone/>
              </a:pPr>
              <a:endParaRPr lang="en-CA" sz="1000" b="1" dirty="0">
                <a:solidFill>
                  <a:schemeClr val="tx2"/>
                </a:solidFill>
              </a:endParaRPr>
            </a:p>
          </p:txBody>
        </p:sp>
        <p:sp>
          <p:nvSpPr>
            <p:cNvPr id="70" name="Oval 16"/>
            <p:cNvSpPr/>
            <p:nvPr/>
          </p:nvSpPr>
          <p:spPr bwMode="gray">
            <a:xfrm>
              <a:off x="770515" y="2466275"/>
              <a:ext cx="1093292" cy="1372010"/>
            </a:xfrm>
            <a:custGeom>
              <a:avLst/>
              <a:gdLst/>
              <a:ahLst/>
              <a:cxnLst/>
              <a:rect l="l" t="t" r="r" b="b"/>
              <a:pathLst>
                <a:path w="2155572" h="2705100">
                  <a:moveTo>
                    <a:pt x="1352550" y="0"/>
                  </a:moveTo>
                  <a:cubicBezTo>
                    <a:pt x="1653639" y="0"/>
                    <a:pt x="1931749" y="98381"/>
                    <a:pt x="2155572" y="265990"/>
                  </a:cubicBezTo>
                  <a:cubicBezTo>
                    <a:pt x="1821821" y="511139"/>
                    <a:pt x="1606044" y="906646"/>
                    <a:pt x="1606044" y="1352550"/>
                  </a:cubicBezTo>
                  <a:cubicBezTo>
                    <a:pt x="1606044" y="1798455"/>
                    <a:pt x="1821821" y="2193961"/>
                    <a:pt x="2155572" y="2439111"/>
                  </a:cubicBezTo>
                  <a:cubicBezTo>
                    <a:pt x="1931749" y="2606719"/>
                    <a:pt x="1653639" y="2705100"/>
                    <a:pt x="1352550" y="2705100"/>
                  </a:cubicBezTo>
                  <a:cubicBezTo>
                    <a:pt x="605557" y="2705100"/>
                    <a:pt x="0" y="2099543"/>
                    <a:pt x="0" y="1352550"/>
                  </a:cubicBezTo>
                  <a:cubicBezTo>
                    <a:pt x="0" y="605557"/>
                    <a:pt x="605557" y="0"/>
                    <a:pt x="1352550" y="0"/>
                  </a:cubicBezTo>
                  <a:close/>
                </a:path>
              </a:pathLst>
            </a:custGeom>
            <a:noFill/>
            <a:ln w="19050" algn="ctr">
              <a:solidFill>
                <a:srgbClr val="53D0FF"/>
              </a:solidFill>
              <a:miter lim="800000"/>
              <a:headEnd/>
              <a:tailEnd/>
            </a:ln>
          </p:spPr>
          <p:txBody>
            <a:bodyPr wrap="none" lIns="44450" tIns="44450" rIns="44450" bIns="44450" rtlCol="0" anchor="ctr"/>
            <a:lstStyle/>
            <a:p>
              <a:pPr algn="ctr">
                <a:buFont typeface="Wingdings 2" pitchFamily="18" charset="2"/>
                <a:buNone/>
              </a:pPr>
              <a:endParaRPr lang="en-CA" sz="1000" b="1" dirty="0">
                <a:solidFill>
                  <a:schemeClr val="tx2"/>
                </a:solidFill>
              </a:endParaRPr>
            </a:p>
          </p:txBody>
        </p:sp>
        <p:sp>
          <p:nvSpPr>
            <p:cNvPr id="71" name="Rectangle 70"/>
            <p:cNvSpPr/>
            <p:nvPr/>
          </p:nvSpPr>
          <p:spPr bwMode="gray">
            <a:xfrm>
              <a:off x="863160" y="2983724"/>
              <a:ext cx="648310" cy="337110"/>
            </a:xfrm>
            <a:prstGeom prst="rect">
              <a:avLst/>
            </a:prstGeom>
          </p:spPr>
          <p:txBody>
            <a:bodyPr wrap="none" lIns="0" tIns="0" rIns="0" bIns="0" anchor="ctr">
              <a:spAutoFit/>
            </a:bodyPr>
            <a:lstStyle/>
            <a:p>
              <a:pPr algn="ctr"/>
              <a:r>
                <a:rPr lang="en-CA" sz="1000" b="1" dirty="0">
                  <a:cs typeface="Arial" pitchFamily="34" charset="0"/>
                </a:rPr>
                <a:t>Physical </a:t>
              </a:r>
            </a:p>
            <a:p>
              <a:pPr algn="ctr"/>
              <a:r>
                <a:rPr lang="en-CA" sz="1000" b="1" dirty="0">
                  <a:cs typeface="Arial" pitchFamily="34" charset="0"/>
                </a:rPr>
                <a:t>world</a:t>
              </a:r>
            </a:p>
          </p:txBody>
        </p:sp>
        <p:sp>
          <p:nvSpPr>
            <p:cNvPr id="72" name="Rectangle 71"/>
            <p:cNvSpPr/>
            <p:nvPr/>
          </p:nvSpPr>
          <p:spPr bwMode="gray">
            <a:xfrm>
              <a:off x="2276552" y="2983724"/>
              <a:ext cx="478046" cy="337110"/>
            </a:xfrm>
            <a:prstGeom prst="rect">
              <a:avLst/>
            </a:prstGeom>
          </p:spPr>
          <p:txBody>
            <a:bodyPr wrap="none" lIns="0" tIns="0" rIns="0" bIns="0" anchor="ctr">
              <a:spAutoFit/>
            </a:bodyPr>
            <a:lstStyle/>
            <a:p>
              <a:pPr algn="ctr"/>
              <a:r>
                <a:rPr lang="en-CA" sz="1000" b="1" dirty="0">
                  <a:cs typeface="Arial" pitchFamily="34" charset="0"/>
                </a:rPr>
                <a:t>Digital</a:t>
              </a:r>
              <a:br>
                <a:rPr lang="en-CA" sz="1000" b="1" dirty="0">
                  <a:cs typeface="Arial" pitchFamily="34" charset="0"/>
                </a:rPr>
              </a:br>
              <a:r>
                <a:rPr lang="en-CA" sz="1000" b="1" dirty="0">
                  <a:cs typeface="Arial" pitchFamily="34" charset="0"/>
                </a:rPr>
                <a:t>world</a:t>
              </a:r>
            </a:p>
          </p:txBody>
        </p:sp>
        <p:sp>
          <p:nvSpPr>
            <p:cNvPr id="73" name="Rectangle 72"/>
            <p:cNvSpPr/>
            <p:nvPr/>
          </p:nvSpPr>
          <p:spPr bwMode="gray">
            <a:xfrm>
              <a:off x="1701206" y="3046228"/>
              <a:ext cx="296324" cy="168554"/>
            </a:xfrm>
            <a:prstGeom prst="rect">
              <a:avLst/>
            </a:prstGeom>
          </p:spPr>
          <p:txBody>
            <a:bodyPr wrap="none" lIns="0" tIns="0" rIns="0" bIns="0" anchor="ctr">
              <a:spAutoFit/>
            </a:bodyPr>
            <a:lstStyle/>
            <a:p>
              <a:pPr algn="ctr"/>
              <a:r>
                <a:rPr lang="en-CA" sz="1000" b="1" dirty="0">
                  <a:cs typeface="Arial" pitchFamily="34" charset="0"/>
                </a:rPr>
                <a:t>CAV</a:t>
              </a:r>
            </a:p>
          </p:txBody>
        </p:sp>
      </p:grpSp>
    </p:spTree>
    <p:extLst>
      <p:ext uri="{BB962C8B-B14F-4D97-AF65-F5344CB8AC3E}">
        <p14:creationId xmlns:p14="http://schemas.microsoft.com/office/powerpoint/2010/main" val="109931210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Interconnected CAVs</a:t>
            </a:r>
            <a:endParaRPr lang="en-US" dirty="0">
              <a:solidFill>
                <a:srgbClr val="DA291C"/>
              </a:solidFill>
            </a:endParaRPr>
          </a:p>
        </p:txBody>
      </p:sp>
      <p:sp>
        <p:nvSpPr>
          <p:cNvPr id="4" name="Footer Placeholder 3"/>
          <p:cNvSpPr>
            <a:spLocks noGrp="1"/>
          </p:cNvSpPr>
          <p:nvPr>
            <p:ph type="ftr" sz="quarter" idx="3"/>
          </p:nvPr>
        </p:nvSpPr>
        <p:spPr>
          <a:xfrm>
            <a:off x="6933834" y="6474295"/>
            <a:ext cx="4305666" cy="100027"/>
          </a:xfrm>
        </p:spPr>
        <p:txBody>
          <a:bodyPr/>
          <a:lstStyle/>
          <a:p>
            <a:r>
              <a:rPr lang="en-US" dirty="0"/>
              <a:t>Cybersecurity for connected and autonomous vehicles | Considerations and opportunities for growth</a:t>
            </a:r>
            <a:endParaRPr lang="en-CA" dirty="0"/>
          </a:p>
        </p:txBody>
      </p:sp>
      <p:sp>
        <p:nvSpPr>
          <p:cNvPr id="5" name="Slide Number Placeholder 4"/>
          <p:cNvSpPr>
            <a:spLocks noGrp="1"/>
          </p:cNvSpPr>
          <p:nvPr>
            <p:ph type="sldNum" sz="quarter" idx="4"/>
          </p:nvPr>
        </p:nvSpPr>
        <p:spPr/>
        <p:txBody>
          <a:bodyPr/>
          <a:lstStyle/>
          <a:p>
            <a:fld id="{061A9654-7BF2-42EF-AE33-C129A2459692}" type="slidenum">
              <a:rPr lang="en-CA" noProof="0" smtClean="0"/>
              <a:pPr/>
              <a:t>3</a:t>
            </a:fld>
            <a:endParaRPr lang="en-CA" noProof="0" dirty="0"/>
          </a:p>
        </p:txBody>
      </p:sp>
      <p:pic>
        <p:nvPicPr>
          <p:cNvPr id="28" name="Picture 27"/>
          <p:cNvPicPr>
            <a:picLocks noChangeAspect="1"/>
          </p:cNvPicPr>
          <p:nvPr/>
        </p:nvPicPr>
        <p:blipFill>
          <a:blip r:embed="rId3"/>
          <a:stretch>
            <a:fillRect/>
          </a:stretch>
        </p:blipFill>
        <p:spPr>
          <a:xfrm>
            <a:off x="1821775" y="2159796"/>
            <a:ext cx="8666958" cy="4165626"/>
          </a:xfrm>
          <a:prstGeom prst="rect">
            <a:avLst/>
          </a:prstGeom>
        </p:spPr>
      </p:pic>
      <p:sp>
        <p:nvSpPr>
          <p:cNvPr id="9" name="TextBox 8"/>
          <p:cNvSpPr txBox="1"/>
          <p:nvPr/>
        </p:nvSpPr>
        <p:spPr>
          <a:xfrm>
            <a:off x="224803" y="5863757"/>
            <a:ext cx="4656015" cy="461665"/>
          </a:xfrm>
          <a:prstGeom prst="rect">
            <a:avLst/>
          </a:prstGeom>
          <a:noFill/>
        </p:spPr>
        <p:txBody>
          <a:bodyPr wrap="square" lIns="0" tIns="0" rIns="0" bIns="0" rtlCol="0">
            <a:spAutoFit/>
          </a:bodyPr>
          <a:lstStyle/>
          <a:p>
            <a:r>
              <a:rPr lang="en-US" sz="1000" i="1" dirty="0"/>
              <a:t>Layer 1: Within and near to the vehicle</a:t>
            </a:r>
          </a:p>
          <a:p>
            <a:r>
              <a:rPr lang="en-US" sz="1000" i="1" dirty="0"/>
              <a:t>Layer 2: Supply chain</a:t>
            </a:r>
          </a:p>
          <a:p>
            <a:r>
              <a:rPr lang="en-US" sz="1000" i="1" dirty="0"/>
              <a:t>Layer 3: Extended ecosystem and relevant considerations</a:t>
            </a:r>
          </a:p>
        </p:txBody>
      </p:sp>
      <p:sp>
        <p:nvSpPr>
          <p:cNvPr id="11" name="TextBox 10"/>
          <p:cNvSpPr txBox="1"/>
          <p:nvPr/>
        </p:nvSpPr>
        <p:spPr>
          <a:xfrm>
            <a:off x="1181656" y="4963496"/>
            <a:ext cx="518218" cy="138499"/>
          </a:xfrm>
          <a:prstGeom prst="rect">
            <a:avLst/>
          </a:prstGeom>
          <a:noFill/>
        </p:spPr>
        <p:txBody>
          <a:bodyPr wrap="square" lIns="0" tIns="0" rIns="0" bIns="0" rtlCol="0">
            <a:spAutoFit/>
          </a:bodyPr>
          <a:lstStyle/>
          <a:p>
            <a:r>
              <a:rPr lang="en-US" sz="900" b="1" i="1" dirty="0"/>
              <a:t>Layer 1</a:t>
            </a:r>
          </a:p>
        </p:txBody>
      </p:sp>
      <p:sp>
        <p:nvSpPr>
          <p:cNvPr id="12" name="TextBox 11"/>
          <p:cNvSpPr txBox="1"/>
          <p:nvPr/>
        </p:nvSpPr>
        <p:spPr>
          <a:xfrm>
            <a:off x="1181656" y="4120608"/>
            <a:ext cx="518218" cy="138499"/>
          </a:xfrm>
          <a:prstGeom prst="rect">
            <a:avLst/>
          </a:prstGeom>
          <a:noFill/>
        </p:spPr>
        <p:txBody>
          <a:bodyPr wrap="square" lIns="0" tIns="0" rIns="0" bIns="0" rtlCol="0">
            <a:spAutoFit/>
          </a:bodyPr>
          <a:lstStyle/>
          <a:p>
            <a:r>
              <a:rPr lang="en-US" sz="900" b="1" i="1" dirty="0"/>
              <a:t>Layer 2</a:t>
            </a:r>
          </a:p>
        </p:txBody>
      </p:sp>
      <p:sp>
        <p:nvSpPr>
          <p:cNvPr id="13" name="TextBox 12"/>
          <p:cNvSpPr txBox="1"/>
          <p:nvPr/>
        </p:nvSpPr>
        <p:spPr>
          <a:xfrm>
            <a:off x="1181656" y="3364143"/>
            <a:ext cx="518218" cy="138499"/>
          </a:xfrm>
          <a:prstGeom prst="rect">
            <a:avLst/>
          </a:prstGeom>
          <a:noFill/>
        </p:spPr>
        <p:txBody>
          <a:bodyPr wrap="square" lIns="0" tIns="0" rIns="0" bIns="0" rtlCol="0">
            <a:spAutoFit/>
          </a:bodyPr>
          <a:lstStyle/>
          <a:p>
            <a:r>
              <a:rPr lang="en-US" sz="900" b="1" i="1" dirty="0"/>
              <a:t>Layer 3</a:t>
            </a:r>
          </a:p>
        </p:txBody>
      </p:sp>
      <p:sp>
        <p:nvSpPr>
          <p:cNvPr id="3" name="TextBox 2"/>
          <p:cNvSpPr txBox="1"/>
          <p:nvPr/>
        </p:nvSpPr>
        <p:spPr>
          <a:xfrm>
            <a:off x="469900" y="951230"/>
            <a:ext cx="11252200" cy="969496"/>
          </a:xfrm>
          <a:prstGeom prst="rect">
            <a:avLst/>
          </a:prstGeom>
          <a:noFill/>
        </p:spPr>
        <p:txBody>
          <a:bodyPr wrap="square" lIns="0" tIns="0" rIns="0" bIns="0" rtlCol="0">
            <a:spAutoFit/>
          </a:bodyPr>
          <a:lstStyle/>
          <a:p>
            <a:pPr>
              <a:lnSpc>
                <a:spcPct val="150000"/>
              </a:lnSpc>
              <a:spcBef>
                <a:spcPts val="600"/>
              </a:spcBef>
              <a:buSzPct val="100000"/>
            </a:pPr>
            <a:r>
              <a:rPr lang="en-US" sz="1400" dirty="0">
                <a:ea typeface="Calibri" panose="020F0502020204030204" pitchFamily="34" charset="0"/>
                <a:cs typeface="Times New Roman" panose="02020603050405020304" pitchFamily="18" charset="0"/>
              </a:rPr>
              <a:t>As the number and speed of communication channels with vehicles have increased, </a:t>
            </a:r>
            <a:r>
              <a:rPr lang="en-US" sz="1400" dirty="0" smtClean="0">
                <a:ea typeface="Calibri" panose="020F0502020204030204" pitchFamily="34" charset="0"/>
                <a:cs typeface="Times New Roman" panose="02020603050405020304" pitchFamily="18" charset="0"/>
              </a:rPr>
              <a:t>there </a:t>
            </a:r>
            <a:r>
              <a:rPr lang="en-US" sz="1400" dirty="0">
                <a:ea typeface="Calibri" panose="020F0502020204030204" pitchFamily="34" charset="0"/>
                <a:cs typeface="Times New Roman" panose="02020603050405020304" pitchFamily="18" charset="0"/>
              </a:rPr>
              <a:t>has been an increase in malicious attacks on vehicles. </a:t>
            </a:r>
            <a:r>
              <a:rPr lang="en-US" sz="1400" b="1" dirty="0" smtClean="0">
                <a:solidFill>
                  <a:srgbClr val="59A4CF"/>
                </a:solidFill>
                <a:ea typeface="Calibri" panose="020F0502020204030204" pitchFamily="34" charset="0"/>
                <a:cs typeface="Times New Roman" panose="02020603050405020304" pitchFamily="18" charset="0"/>
              </a:rPr>
              <a:t>Connectivity from inside </a:t>
            </a:r>
            <a:r>
              <a:rPr lang="en-US" sz="1400" b="1" dirty="0">
                <a:solidFill>
                  <a:srgbClr val="59A4CF"/>
                </a:solidFill>
                <a:ea typeface="Calibri" panose="020F0502020204030204" pitchFamily="34" charset="0"/>
                <a:cs typeface="Times New Roman" panose="02020603050405020304" pitchFamily="18" charset="0"/>
              </a:rPr>
              <a:t>or close to the vehicle, to key third parties, </a:t>
            </a:r>
            <a:r>
              <a:rPr lang="en-US" sz="1400" b="1" dirty="0" smtClean="0">
                <a:solidFill>
                  <a:srgbClr val="59A4CF"/>
                </a:solidFill>
                <a:ea typeface="Calibri" panose="020F0502020204030204" pitchFamily="34" charset="0"/>
                <a:cs typeface="Times New Roman" panose="02020603050405020304" pitchFamily="18" charset="0"/>
              </a:rPr>
              <a:t>and the </a:t>
            </a:r>
            <a:r>
              <a:rPr lang="en-US" sz="1400" b="1" dirty="0">
                <a:solidFill>
                  <a:srgbClr val="59A4CF"/>
                </a:solidFill>
                <a:ea typeface="Calibri" panose="020F0502020204030204" pitchFamily="34" charset="0"/>
                <a:cs typeface="Times New Roman" panose="02020603050405020304" pitchFamily="18" charset="0"/>
              </a:rPr>
              <a:t>surrounding </a:t>
            </a:r>
            <a:r>
              <a:rPr lang="en-US" sz="1400" b="1" dirty="0" smtClean="0">
                <a:solidFill>
                  <a:srgbClr val="59A4CF"/>
                </a:solidFill>
                <a:ea typeface="Calibri" panose="020F0502020204030204" pitchFamily="34" charset="0"/>
                <a:cs typeface="Times New Roman" panose="02020603050405020304" pitchFamily="18" charset="0"/>
              </a:rPr>
              <a:t>environment </a:t>
            </a:r>
            <a:r>
              <a:rPr lang="en-US" sz="1400" dirty="0" smtClean="0">
                <a:ea typeface="Calibri" panose="020F0502020204030204" pitchFamily="34" charset="0"/>
                <a:cs typeface="Times New Roman" panose="02020603050405020304" pitchFamily="18" charset="0"/>
              </a:rPr>
              <a:t>adds </a:t>
            </a:r>
            <a:r>
              <a:rPr lang="en-US" sz="1400" dirty="0">
                <a:ea typeface="Calibri" panose="020F0502020204030204" pitchFamily="34" charset="0"/>
                <a:cs typeface="Times New Roman" panose="02020603050405020304" pitchFamily="18" charset="0"/>
              </a:rPr>
              <a:t>complexity to the ability to respond effectively to threats.</a:t>
            </a:r>
          </a:p>
        </p:txBody>
      </p:sp>
    </p:spTree>
    <p:extLst>
      <p:ext uri="{BB962C8B-B14F-4D97-AF65-F5344CB8AC3E}">
        <p14:creationId xmlns:p14="http://schemas.microsoft.com/office/powerpoint/2010/main" val="382278482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Threats, influences, and impacts to CAVs </a:t>
            </a:r>
            <a:endParaRPr lang="en-US" dirty="0"/>
          </a:p>
        </p:txBody>
      </p:sp>
      <p:sp>
        <p:nvSpPr>
          <p:cNvPr id="5" name="Footer Placeholder 4"/>
          <p:cNvSpPr>
            <a:spLocks noGrp="1"/>
          </p:cNvSpPr>
          <p:nvPr>
            <p:ph type="ftr" sz="quarter" idx="3"/>
          </p:nvPr>
        </p:nvSpPr>
        <p:spPr>
          <a:xfrm>
            <a:off x="7038029" y="6474295"/>
            <a:ext cx="4201471" cy="100027"/>
          </a:xfrm>
        </p:spPr>
        <p:txBody>
          <a:bodyPr/>
          <a:lstStyle/>
          <a:p>
            <a:r>
              <a:rPr lang="en-US" dirty="0" smtClean="0"/>
              <a:t>Cybersecurity for connected and autonomous vehicles | Considerations and opportunities for growth</a:t>
            </a:r>
            <a:endParaRPr lang="en-CA" dirty="0"/>
          </a:p>
        </p:txBody>
      </p:sp>
      <p:sp>
        <p:nvSpPr>
          <p:cNvPr id="6" name="Slide Number Placeholder 5"/>
          <p:cNvSpPr>
            <a:spLocks noGrp="1"/>
          </p:cNvSpPr>
          <p:nvPr>
            <p:ph type="sldNum" sz="quarter" idx="4"/>
          </p:nvPr>
        </p:nvSpPr>
        <p:spPr/>
        <p:txBody>
          <a:bodyPr/>
          <a:lstStyle/>
          <a:p>
            <a:fld id="{1D70FF2A-E074-4D3B-BB94-FFBB4B519E26}" type="slidenum">
              <a:rPr lang="en-CA" smtClean="0"/>
              <a:pPr/>
              <a:t>4</a:t>
            </a:fld>
            <a:endParaRPr lang="en-CA" dirty="0"/>
          </a:p>
        </p:txBody>
      </p:sp>
      <p:sp>
        <p:nvSpPr>
          <p:cNvPr id="7" name="TextBox 6"/>
          <p:cNvSpPr txBox="1"/>
          <p:nvPr/>
        </p:nvSpPr>
        <p:spPr>
          <a:xfrm>
            <a:off x="5513426" y="3046593"/>
            <a:ext cx="3003452" cy="2531462"/>
          </a:xfrm>
          <a:prstGeom prst="rect">
            <a:avLst/>
          </a:prstGeom>
          <a:noFill/>
        </p:spPr>
        <p:txBody>
          <a:bodyPr wrap="square" lIns="0" tIns="0" rIns="0" bIns="0" rtlCol="0">
            <a:spAutoFit/>
          </a:bodyPr>
          <a:lstStyle/>
          <a:p>
            <a:pPr marL="285750" indent="-285750">
              <a:lnSpc>
                <a:spcPct val="150000"/>
              </a:lnSpc>
              <a:spcBef>
                <a:spcPts val="600"/>
              </a:spcBef>
              <a:buClr>
                <a:srgbClr val="62B5E5"/>
              </a:buClr>
              <a:buSzPct val="100000"/>
              <a:buFont typeface="Wingdings" panose="05000000000000000000" pitchFamily="2" charset="2"/>
              <a:buChar char="v"/>
            </a:pPr>
            <a:r>
              <a:rPr lang="en-US" sz="1600" dirty="0" smtClean="0"/>
              <a:t>Convergence: </a:t>
            </a:r>
            <a:r>
              <a:rPr lang="en-US" sz="1100" dirty="0" smtClean="0"/>
              <a:t>Physical and cyber world</a:t>
            </a:r>
          </a:p>
          <a:p>
            <a:pPr marL="285750" indent="-285750">
              <a:lnSpc>
                <a:spcPct val="150000"/>
              </a:lnSpc>
              <a:spcBef>
                <a:spcPts val="600"/>
              </a:spcBef>
              <a:buClr>
                <a:srgbClr val="62B5E5"/>
              </a:buClr>
              <a:buSzPct val="100000"/>
              <a:buFont typeface="Wingdings" panose="05000000000000000000" pitchFamily="2" charset="2"/>
              <a:buChar char="v"/>
            </a:pPr>
            <a:r>
              <a:rPr lang="en-US" sz="1600" dirty="0" smtClean="0"/>
              <a:t>Interoperability: </a:t>
            </a:r>
            <a:r>
              <a:rPr lang="en-CA" sz="1100" dirty="0">
                <a:ea typeface="Calibri" panose="020F0502020204030204" pitchFamily="34" charset="0"/>
                <a:cs typeface="Times New Roman" panose="02020603050405020304" pitchFamily="18" charset="0"/>
              </a:rPr>
              <a:t>Coexistence and frequent interactions between old and new systems and </a:t>
            </a:r>
            <a:r>
              <a:rPr lang="en-CA" sz="1100" dirty="0" smtClean="0">
                <a:ea typeface="Calibri" panose="020F0502020204030204" pitchFamily="34" charset="0"/>
                <a:cs typeface="Times New Roman" panose="02020603050405020304" pitchFamily="18" charset="0"/>
              </a:rPr>
              <a:t>platforms</a:t>
            </a:r>
            <a:endParaRPr lang="en-US" sz="1100" dirty="0" smtClean="0"/>
          </a:p>
          <a:p>
            <a:pPr marL="285750" indent="-285750">
              <a:lnSpc>
                <a:spcPct val="150000"/>
              </a:lnSpc>
              <a:spcBef>
                <a:spcPts val="600"/>
              </a:spcBef>
              <a:buClr>
                <a:srgbClr val="62B5E5"/>
              </a:buClr>
              <a:buSzPct val="100000"/>
              <a:buFont typeface="Wingdings" panose="05000000000000000000" pitchFamily="2" charset="2"/>
              <a:buChar char="v"/>
            </a:pPr>
            <a:r>
              <a:rPr lang="en-US" sz="1600" dirty="0" smtClean="0"/>
              <a:t>Integration: </a:t>
            </a:r>
            <a:r>
              <a:rPr lang="en-CA" sz="1100" dirty="0">
                <a:ea typeface="Calibri" panose="020F0502020204030204" pitchFamily="34" charset="0"/>
                <a:cs typeface="Times New Roman" panose="02020603050405020304" pitchFamily="18" charset="0"/>
              </a:rPr>
              <a:t>Integration and comingling of services across domains through IoT and digital technologies</a:t>
            </a:r>
            <a:endParaRPr lang="en-US" sz="1100" dirty="0" smtClean="0"/>
          </a:p>
        </p:txBody>
      </p:sp>
      <p:sp>
        <p:nvSpPr>
          <p:cNvPr id="9" name="TextBox 8"/>
          <p:cNvSpPr txBox="1"/>
          <p:nvPr/>
        </p:nvSpPr>
        <p:spPr>
          <a:xfrm>
            <a:off x="5552388" y="2378137"/>
            <a:ext cx="4737055" cy="492443"/>
          </a:xfrm>
          <a:prstGeom prst="rect">
            <a:avLst/>
          </a:prstGeom>
          <a:noFill/>
        </p:spPr>
        <p:txBody>
          <a:bodyPr wrap="square" lIns="0" tIns="0" rIns="0" bIns="0" rtlCol="0">
            <a:spAutoFit/>
          </a:bodyPr>
          <a:lstStyle/>
          <a:p>
            <a:pPr>
              <a:spcBef>
                <a:spcPts val="600"/>
              </a:spcBef>
              <a:buSzPct val="100000"/>
            </a:pPr>
            <a:r>
              <a:rPr lang="en-US" sz="1600" b="1" dirty="0" smtClean="0"/>
              <a:t>Threats influencing cybersecurity risks in smart cities</a:t>
            </a:r>
          </a:p>
        </p:txBody>
      </p:sp>
      <p:sp>
        <p:nvSpPr>
          <p:cNvPr id="11" name="TextBox 10"/>
          <p:cNvSpPr txBox="1"/>
          <p:nvPr/>
        </p:nvSpPr>
        <p:spPr>
          <a:xfrm>
            <a:off x="469899" y="950632"/>
            <a:ext cx="11502141" cy="969496"/>
          </a:xfrm>
          <a:prstGeom prst="rect">
            <a:avLst/>
          </a:prstGeom>
          <a:noFill/>
        </p:spPr>
        <p:txBody>
          <a:bodyPr wrap="square" lIns="0" tIns="0" rIns="0" bIns="0" rtlCol="0">
            <a:spAutoFit/>
          </a:bodyPr>
          <a:lstStyle/>
          <a:p>
            <a:pPr>
              <a:lnSpc>
                <a:spcPct val="150000"/>
              </a:lnSpc>
            </a:pPr>
            <a:r>
              <a:rPr lang="en-US" sz="1400" dirty="0" smtClean="0">
                <a:ea typeface="Calibri" panose="020F0502020204030204" pitchFamily="34" charset="0"/>
                <a:cs typeface="Times New Roman" panose="02020603050405020304" pitchFamily="18" charset="0"/>
              </a:rPr>
              <a:t>Consumers </a:t>
            </a:r>
            <a:r>
              <a:rPr lang="en-US" sz="1400" dirty="0">
                <a:ea typeface="Calibri" panose="020F0502020204030204" pitchFamily="34" charset="0"/>
                <a:cs typeface="Times New Roman" panose="02020603050405020304" pitchFamily="18" charset="0"/>
              </a:rPr>
              <a:t>are </a:t>
            </a:r>
            <a:r>
              <a:rPr lang="en-US" sz="1400" b="1" dirty="0">
                <a:solidFill>
                  <a:srgbClr val="59A4CF"/>
                </a:solidFill>
                <a:ea typeface="Calibri" panose="020F0502020204030204" pitchFamily="34" charset="0"/>
                <a:cs typeface="Times New Roman" panose="02020603050405020304" pitchFamily="18" charset="0"/>
              </a:rPr>
              <a:t>driving the demand for better connected, integrated vehicle </a:t>
            </a:r>
            <a:r>
              <a:rPr lang="en-US" sz="1400" b="1" dirty="0" smtClean="0">
                <a:solidFill>
                  <a:srgbClr val="59A4CF"/>
                </a:solidFill>
                <a:ea typeface="Calibri" panose="020F0502020204030204" pitchFamily="34" charset="0"/>
                <a:cs typeface="Times New Roman" panose="02020603050405020304" pitchFamily="18" charset="0"/>
              </a:rPr>
              <a:t>services</a:t>
            </a:r>
            <a:r>
              <a:rPr lang="en-US" sz="1400" dirty="0">
                <a:ea typeface="Calibri" panose="020F0502020204030204" pitchFamily="34" charset="0"/>
                <a:cs typeface="Times New Roman" panose="02020603050405020304" pitchFamily="18" charset="0"/>
              </a:rPr>
              <a:t> </a:t>
            </a:r>
            <a:r>
              <a:rPr lang="en-US" sz="1400" dirty="0" smtClean="0">
                <a:ea typeface="Calibri" panose="020F0502020204030204" pitchFamily="34" charset="0"/>
                <a:cs typeface="Times New Roman" panose="02020603050405020304" pitchFamily="18" charset="0"/>
              </a:rPr>
              <a:t>– </a:t>
            </a:r>
            <a:r>
              <a:rPr lang="en-US" sz="1400" dirty="0">
                <a:ea typeface="Calibri" panose="020F0502020204030204" pitchFamily="34" charset="0"/>
                <a:cs typeface="Times New Roman" panose="02020603050405020304" pitchFamily="18" charset="0"/>
              </a:rPr>
              <a:t>but as more sensitive information about vehicles and their occupants is being collected and </a:t>
            </a:r>
            <a:r>
              <a:rPr lang="en-US" sz="1400" dirty="0" smtClean="0">
                <a:ea typeface="Calibri" panose="020F0502020204030204" pitchFamily="34" charset="0"/>
                <a:cs typeface="Times New Roman" panose="02020603050405020304" pitchFamily="18" charset="0"/>
              </a:rPr>
              <a:t>shared, </a:t>
            </a:r>
            <a:r>
              <a:rPr lang="en-US" sz="1400" dirty="0">
                <a:ea typeface="Calibri" panose="020F0502020204030204" pitchFamily="34" charset="0"/>
                <a:cs typeface="Times New Roman" panose="02020603050405020304" pitchFamily="18" charset="0"/>
              </a:rPr>
              <a:t>vehicles are increasingly a valuable target for threat actors</a:t>
            </a:r>
            <a:r>
              <a:rPr lang="en-US" sz="1400" dirty="0" smtClean="0">
                <a:ea typeface="Calibri" panose="020F0502020204030204" pitchFamily="34" charset="0"/>
                <a:cs typeface="Times New Roman" panose="02020603050405020304" pitchFamily="18" charset="0"/>
              </a:rPr>
              <a:t>. These can result in major impacts to physical property and data, presenting fraud, privacy, and safety challenges.</a:t>
            </a:r>
            <a:endParaRPr lang="en-US" sz="1400" dirty="0">
              <a:ea typeface="Calibri" panose="020F0502020204030204" pitchFamily="34" charset="0"/>
              <a:cs typeface="Times New Roman" panose="02020603050405020304" pitchFamily="18" charset="0"/>
            </a:endParaRPr>
          </a:p>
        </p:txBody>
      </p:sp>
      <p:cxnSp>
        <p:nvCxnSpPr>
          <p:cNvPr id="14" name="Straight Connector 13"/>
          <p:cNvCxnSpPr/>
          <p:nvPr/>
        </p:nvCxnSpPr>
        <p:spPr>
          <a:xfrm>
            <a:off x="5024656" y="2144239"/>
            <a:ext cx="0" cy="4114800"/>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3"/>
          <a:stretch>
            <a:fillRect/>
          </a:stretch>
        </p:blipFill>
        <p:spPr>
          <a:xfrm>
            <a:off x="8907093" y="3113776"/>
            <a:ext cx="923873" cy="545450"/>
          </a:xfrm>
          <a:prstGeom prst="rect">
            <a:avLst/>
          </a:prstGeom>
        </p:spPr>
      </p:pic>
      <p:grpSp>
        <p:nvGrpSpPr>
          <p:cNvPr id="30" name="Group 424"/>
          <p:cNvGrpSpPr>
            <a:grpSpLocks noChangeAspect="1"/>
          </p:cNvGrpSpPr>
          <p:nvPr/>
        </p:nvGrpSpPr>
        <p:grpSpPr bwMode="auto">
          <a:xfrm>
            <a:off x="9094709" y="4012317"/>
            <a:ext cx="548640" cy="550255"/>
            <a:chOff x="3859" y="1900"/>
            <a:chExt cx="340" cy="341"/>
          </a:xfrm>
          <a:solidFill>
            <a:schemeClr val="accent5"/>
          </a:solidFill>
        </p:grpSpPr>
        <p:sp>
          <p:nvSpPr>
            <p:cNvPr id="31" name="Freeform 425"/>
            <p:cNvSpPr>
              <a:spLocks noEditPoints="1"/>
            </p:cNvSpPr>
            <p:nvPr/>
          </p:nvSpPr>
          <p:spPr bwMode="auto">
            <a:xfrm>
              <a:off x="3859" y="1900"/>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62B5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32" name="Freeform 426"/>
            <p:cNvSpPr>
              <a:spLocks/>
            </p:cNvSpPr>
            <p:nvPr/>
          </p:nvSpPr>
          <p:spPr bwMode="auto">
            <a:xfrm>
              <a:off x="3923" y="2013"/>
              <a:ext cx="212" cy="114"/>
            </a:xfrm>
            <a:custGeom>
              <a:avLst/>
              <a:gdLst>
                <a:gd name="T0" fmla="*/ 319 w 319"/>
                <a:gd name="T1" fmla="*/ 85 h 171"/>
                <a:gd name="T2" fmla="*/ 245 w 319"/>
                <a:gd name="T3" fmla="*/ 159 h 171"/>
                <a:gd name="T4" fmla="*/ 202 w 319"/>
                <a:gd name="T5" fmla="*/ 145 h 171"/>
                <a:gd name="T6" fmla="*/ 202 w 319"/>
                <a:gd name="T7" fmla="*/ 160 h 171"/>
                <a:gd name="T8" fmla="*/ 192 w 319"/>
                <a:gd name="T9" fmla="*/ 171 h 171"/>
                <a:gd name="T10" fmla="*/ 181 w 319"/>
                <a:gd name="T11" fmla="*/ 160 h 171"/>
                <a:gd name="T12" fmla="*/ 181 w 319"/>
                <a:gd name="T13" fmla="*/ 118 h 171"/>
                <a:gd name="T14" fmla="*/ 192 w 319"/>
                <a:gd name="T15" fmla="*/ 107 h 171"/>
                <a:gd name="T16" fmla="*/ 234 w 319"/>
                <a:gd name="T17" fmla="*/ 107 h 171"/>
                <a:gd name="T18" fmla="*/ 245 w 319"/>
                <a:gd name="T19" fmla="*/ 118 h 171"/>
                <a:gd name="T20" fmla="*/ 234 w 319"/>
                <a:gd name="T21" fmla="*/ 128 h 171"/>
                <a:gd name="T22" fmla="*/ 215 w 319"/>
                <a:gd name="T23" fmla="*/ 128 h 171"/>
                <a:gd name="T24" fmla="*/ 245 w 319"/>
                <a:gd name="T25" fmla="*/ 138 h 171"/>
                <a:gd name="T26" fmla="*/ 298 w 319"/>
                <a:gd name="T27" fmla="*/ 85 h 171"/>
                <a:gd name="T28" fmla="*/ 245 w 319"/>
                <a:gd name="T29" fmla="*/ 32 h 171"/>
                <a:gd name="T30" fmla="*/ 207 w 319"/>
                <a:gd name="T31" fmla="*/ 48 h 171"/>
                <a:gd name="T32" fmla="*/ 128 w 319"/>
                <a:gd name="T33" fmla="*/ 138 h 171"/>
                <a:gd name="T34" fmla="*/ 74 w 319"/>
                <a:gd name="T35" fmla="*/ 160 h 171"/>
                <a:gd name="T36" fmla="*/ 0 w 319"/>
                <a:gd name="T37" fmla="*/ 86 h 171"/>
                <a:gd name="T38" fmla="*/ 74 w 319"/>
                <a:gd name="T39" fmla="*/ 11 h 171"/>
                <a:gd name="T40" fmla="*/ 117 w 319"/>
                <a:gd name="T41" fmla="*/ 24 h 171"/>
                <a:gd name="T42" fmla="*/ 117 w 319"/>
                <a:gd name="T43" fmla="*/ 11 h 171"/>
                <a:gd name="T44" fmla="*/ 128 w 319"/>
                <a:gd name="T45" fmla="*/ 0 h 171"/>
                <a:gd name="T46" fmla="*/ 138 w 319"/>
                <a:gd name="T47" fmla="*/ 11 h 171"/>
                <a:gd name="T48" fmla="*/ 138 w 319"/>
                <a:gd name="T49" fmla="*/ 54 h 171"/>
                <a:gd name="T50" fmla="*/ 128 w 319"/>
                <a:gd name="T51" fmla="*/ 64 h 171"/>
                <a:gd name="T52" fmla="*/ 85 w 319"/>
                <a:gd name="T53" fmla="*/ 64 h 171"/>
                <a:gd name="T54" fmla="*/ 74 w 319"/>
                <a:gd name="T55" fmla="*/ 54 h 171"/>
                <a:gd name="T56" fmla="*/ 85 w 319"/>
                <a:gd name="T57" fmla="*/ 43 h 171"/>
                <a:gd name="T58" fmla="*/ 106 w 319"/>
                <a:gd name="T59" fmla="*/ 43 h 171"/>
                <a:gd name="T60" fmla="*/ 74 w 319"/>
                <a:gd name="T61" fmla="*/ 32 h 171"/>
                <a:gd name="T62" fmla="*/ 21 w 319"/>
                <a:gd name="T63" fmla="*/ 86 h 171"/>
                <a:gd name="T64" fmla="*/ 74 w 319"/>
                <a:gd name="T65" fmla="*/ 139 h 171"/>
                <a:gd name="T66" fmla="*/ 112 w 319"/>
                <a:gd name="T67" fmla="*/ 123 h 171"/>
                <a:gd name="T68" fmla="*/ 192 w 319"/>
                <a:gd name="T69" fmla="*/ 33 h 171"/>
                <a:gd name="T70" fmla="*/ 245 w 319"/>
                <a:gd name="T71" fmla="*/ 11 h 171"/>
                <a:gd name="T72" fmla="*/ 319 w 319"/>
                <a:gd name="T73" fmla="*/ 8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9" h="171">
                  <a:moveTo>
                    <a:pt x="319" y="85"/>
                  </a:moveTo>
                  <a:cubicBezTo>
                    <a:pt x="319" y="126"/>
                    <a:pt x="286" y="159"/>
                    <a:pt x="245" y="159"/>
                  </a:cubicBezTo>
                  <a:cubicBezTo>
                    <a:pt x="229" y="159"/>
                    <a:pt x="215" y="154"/>
                    <a:pt x="202" y="145"/>
                  </a:cubicBezTo>
                  <a:cubicBezTo>
                    <a:pt x="202" y="160"/>
                    <a:pt x="202" y="160"/>
                    <a:pt x="202" y="160"/>
                  </a:cubicBezTo>
                  <a:cubicBezTo>
                    <a:pt x="202" y="166"/>
                    <a:pt x="198" y="171"/>
                    <a:pt x="192" y="171"/>
                  </a:cubicBezTo>
                  <a:cubicBezTo>
                    <a:pt x="186" y="171"/>
                    <a:pt x="181" y="166"/>
                    <a:pt x="181" y="160"/>
                  </a:cubicBezTo>
                  <a:cubicBezTo>
                    <a:pt x="181" y="118"/>
                    <a:pt x="181" y="118"/>
                    <a:pt x="181" y="118"/>
                  </a:cubicBezTo>
                  <a:cubicBezTo>
                    <a:pt x="181" y="112"/>
                    <a:pt x="186" y="107"/>
                    <a:pt x="192" y="107"/>
                  </a:cubicBezTo>
                  <a:cubicBezTo>
                    <a:pt x="234" y="107"/>
                    <a:pt x="234" y="107"/>
                    <a:pt x="234" y="107"/>
                  </a:cubicBezTo>
                  <a:cubicBezTo>
                    <a:pt x="240" y="107"/>
                    <a:pt x="245" y="112"/>
                    <a:pt x="245" y="118"/>
                  </a:cubicBezTo>
                  <a:cubicBezTo>
                    <a:pt x="245" y="124"/>
                    <a:pt x="240" y="128"/>
                    <a:pt x="234" y="128"/>
                  </a:cubicBezTo>
                  <a:cubicBezTo>
                    <a:pt x="215" y="128"/>
                    <a:pt x="215" y="128"/>
                    <a:pt x="215" y="128"/>
                  </a:cubicBezTo>
                  <a:cubicBezTo>
                    <a:pt x="224" y="134"/>
                    <a:pt x="234" y="138"/>
                    <a:pt x="245" y="138"/>
                  </a:cubicBezTo>
                  <a:cubicBezTo>
                    <a:pt x="274" y="138"/>
                    <a:pt x="298" y="114"/>
                    <a:pt x="298" y="85"/>
                  </a:cubicBezTo>
                  <a:cubicBezTo>
                    <a:pt x="298" y="56"/>
                    <a:pt x="274" y="32"/>
                    <a:pt x="245" y="32"/>
                  </a:cubicBezTo>
                  <a:cubicBezTo>
                    <a:pt x="231" y="32"/>
                    <a:pt x="217" y="38"/>
                    <a:pt x="207" y="48"/>
                  </a:cubicBezTo>
                  <a:cubicBezTo>
                    <a:pt x="128" y="138"/>
                    <a:pt x="128" y="138"/>
                    <a:pt x="128" y="138"/>
                  </a:cubicBezTo>
                  <a:cubicBezTo>
                    <a:pt x="113" y="153"/>
                    <a:pt x="94" y="160"/>
                    <a:pt x="74" y="160"/>
                  </a:cubicBezTo>
                  <a:cubicBezTo>
                    <a:pt x="33" y="160"/>
                    <a:pt x="0" y="127"/>
                    <a:pt x="0" y="86"/>
                  </a:cubicBezTo>
                  <a:cubicBezTo>
                    <a:pt x="0" y="44"/>
                    <a:pt x="33" y="11"/>
                    <a:pt x="74" y="11"/>
                  </a:cubicBezTo>
                  <a:cubicBezTo>
                    <a:pt x="90" y="11"/>
                    <a:pt x="105" y="16"/>
                    <a:pt x="117" y="24"/>
                  </a:cubicBezTo>
                  <a:cubicBezTo>
                    <a:pt x="117" y="11"/>
                    <a:pt x="117" y="11"/>
                    <a:pt x="117" y="11"/>
                  </a:cubicBezTo>
                  <a:cubicBezTo>
                    <a:pt x="117" y="5"/>
                    <a:pt x="122" y="0"/>
                    <a:pt x="128" y="0"/>
                  </a:cubicBezTo>
                  <a:cubicBezTo>
                    <a:pt x="134" y="0"/>
                    <a:pt x="138" y="5"/>
                    <a:pt x="138" y="11"/>
                  </a:cubicBezTo>
                  <a:cubicBezTo>
                    <a:pt x="138" y="54"/>
                    <a:pt x="138" y="54"/>
                    <a:pt x="138" y="54"/>
                  </a:cubicBezTo>
                  <a:cubicBezTo>
                    <a:pt x="138" y="60"/>
                    <a:pt x="134" y="64"/>
                    <a:pt x="128" y="64"/>
                  </a:cubicBezTo>
                  <a:cubicBezTo>
                    <a:pt x="85" y="64"/>
                    <a:pt x="85" y="64"/>
                    <a:pt x="85" y="64"/>
                  </a:cubicBezTo>
                  <a:cubicBezTo>
                    <a:pt x="79" y="64"/>
                    <a:pt x="74" y="60"/>
                    <a:pt x="74" y="54"/>
                  </a:cubicBezTo>
                  <a:cubicBezTo>
                    <a:pt x="74" y="48"/>
                    <a:pt x="79" y="43"/>
                    <a:pt x="85" y="43"/>
                  </a:cubicBezTo>
                  <a:cubicBezTo>
                    <a:pt x="106" y="43"/>
                    <a:pt x="106" y="43"/>
                    <a:pt x="106" y="43"/>
                  </a:cubicBezTo>
                  <a:cubicBezTo>
                    <a:pt x="97" y="36"/>
                    <a:pt x="86" y="32"/>
                    <a:pt x="74" y="32"/>
                  </a:cubicBezTo>
                  <a:cubicBezTo>
                    <a:pt x="45" y="32"/>
                    <a:pt x="21" y="56"/>
                    <a:pt x="21" y="86"/>
                  </a:cubicBezTo>
                  <a:cubicBezTo>
                    <a:pt x="21" y="115"/>
                    <a:pt x="45" y="139"/>
                    <a:pt x="74" y="139"/>
                  </a:cubicBezTo>
                  <a:cubicBezTo>
                    <a:pt x="89" y="139"/>
                    <a:pt x="102" y="133"/>
                    <a:pt x="112" y="123"/>
                  </a:cubicBezTo>
                  <a:cubicBezTo>
                    <a:pt x="192" y="33"/>
                    <a:pt x="192" y="33"/>
                    <a:pt x="192" y="33"/>
                  </a:cubicBezTo>
                  <a:cubicBezTo>
                    <a:pt x="206" y="19"/>
                    <a:pt x="225" y="11"/>
                    <a:pt x="245" y="11"/>
                  </a:cubicBezTo>
                  <a:cubicBezTo>
                    <a:pt x="286" y="11"/>
                    <a:pt x="319" y="44"/>
                    <a:pt x="319" y="85"/>
                  </a:cubicBezTo>
                  <a:close/>
                </a:path>
              </a:pathLst>
            </a:custGeom>
            <a:solidFill>
              <a:srgbClr val="62B5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33" name="Group 825"/>
          <p:cNvGrpSpPr>
            <a:grpSpLocks noChangeAspect="1"/>
          </p:cNvGrpSpPr>
          <p:nvPr/>
        </p:nvGrpSpPr>
        <p:grpSpPr bwMode="auto">
          <a:xfrm>
            <a:off x="9197982" y="4969793"/>
            <a:ext cx="548640" cy="548640"/>
            <a:chOff x="5231" y="3496"/>
            <a:chExt cx="340" cy="340"/>
          </a:xfrm>
          <a:solidFill>
            <a:schemeClr val="accent3"/>
          </a:solidFill>
        </p:grpSpPr>
        <p:sp>
          <p:nvSpPr>
            <p:cNvPr id="34" name="Freeform 826"/>
            <p:cNvSpPr>
              <a:spLocks noEditPoints="1"/>
            </p:cNvSpPr>
            <p:nvPr/>
          </p:nvSpPr>
          <p:spPr bwMode="auto">
            <a:xfrm>
              <a:off x="5231" y="3496"/>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35" name="Freeform 827"/>
            <p:cNvSpPr>
              <a:spLocks/>
            </p:cNvSpPr>
            <p:nvPr/>
          </p:nvSpPr>
          <p:spPr bwMode="auto">
            <a:xfrm>
              <a:off x="5329" y="3559"/>
              <a:ext cx="144" cy="211"/>
            </a:xfrm>
            <a:custGeom>
              <a:avLst/>
              <a:gdLst>
                <a:gd name="T0" fmla="*/ 212 w 216"/>
                <a:gd name="T1" fmla="*/ 313 h 318"/>
                <a:gd name="T2" fmla="*/ 204 w 216"/>
                <a:gd name="T3" fmla="*/ 318 h 318"/>
                <a:gd name="T4" fmla="*/ 198 w 216"/>
                <a:gd name="T5" fmla="*/ 316 h 318"/>
                <a:gd name="T6" fmla="*/ 162 w 216"/>
                <a:gd name="T7" fmla="*/ 285 h 318"/>
                <a:gd name="T8" fmla="*/ 112 w 216"/>
                <a:gd name="T9" fmla="*/ 207 h 318"/>
                <a:gd name="T10" fmla="*/ 108 w 216"/>
                <a:gd name="T11" fmla="*/ 193 h 318"/>
                <a:gd name="T12" fmla="*/ 51 w 216"/>
                <a:gd name="T13" fmla="*/ 288 h 318"/>
                <a:gd name="T14" fmla="*/ 18 w 216"/>
                <a:gd name="T15" fmla="*/ 316 h 318"/>
                <a:gd name="T16" fmla="*/ 12 w 216"/>
                <a:gd name="T17" fmla="*/ 318 h 318"/>
                <a:gd name="T18" fmla="*/ 3 w 216"/>
                <a:gd name="T19" fmla="*/ 313 h 318"/>
                <a:gd name="T20" fmla="*/ 6 w 216"/>
                <a:gd name="T21" fmla="*/ 298 h 318"/>
                <a:gd name="T22" fmla="*/ 36 w 216"/>
                <a:gd name="T23" fmla="*/ 273 h 318"/>
                <a:gd name="T24" fmla="*/ 97 w 216"/>
                <a:gd name="T25" fmla="*/ 123 h 318"/>
                <a:gd name="T26" fmla="*/ 97 w 216"/>
                <a:gd name="T27" fmla="*/ 37 h 318"/>
                <a:gd name="T28" fmla="*/ 30 w 216"/>
                <a:gd name="T29" fmla="*/ 104 h 318"/>
                <a:gd name="T30" fmla="*/ 22 w 216"/>
                <a:gd name="T31" fmla="*/ 107 h 318"/>
                <a:gd name="T32" fmla="*/ 15 w 216"/>
                <a:gd name="T33" fmla="*/ 104 h 318"/>
                <a:gd name="T34" fmla="*/ 15 w 216"/>
                <a:gd name="T35" fmla="*/ 89 h 318"/>
                <a:gd name="T36" fmla="*/ 100 w 216"/>
                <a:gd name="T37" fmla="*/ 4 h 318"/>
                <a:gd name="T38" fmla="*/ 104 w 216"/>
                <a:gd name="T39" fmla="*/ 1 h 318"/>
                <a:gd name="T40" fmla="*/ 112 w 216"/>
                <a:gd name="T41" fmla="*/ 1 h 318"/>
                <a:gd name="T42" fmla="*/ 115 w 216"/>
                <a:gd name="T43" fmla="*/ 4 h 318"/>
                <a:gd name="T44" fmla="*/ 201 w 216"/>
                <a:gd name="T45" fmla="*/ 89 h 318"/>
                <a:gd name="T46" fmla="*/ 201 w 216"/>
                <a:gd name="T47" fmla="*/ 104 h 318"/>
                <a:gd name="T48" fmla="*/ 193 w 216"/>
                <a:gd name="T49" fmla="*/ 107 h 318"/>
                <a:gd name="T50" fmla="*/ 185 w 216"/>
                <a:gd name="T51" fmla="*/ 104 h 318"/>
                <a:gd name="T52" fmla="*/ 118 w 216"/>
                <a:gd name="T53" fmla="*/ 37 h 318"/>
                <a:gd name="T54" fmla="*/ 118 w 216"/>
                <a:gd name="T55" fmla="*/ 123 h 318"/>
                <a:gd name="T56" fmla="*/ 132 w 216"/>
                <a:gd name="T57" fmla="*/ 199 h 318"/>
                <a:gd name="T58" fmla="*/ 177 w 216"/>
                <a:gd name="T59" fmla="*/ 271 h 318"/>
                <a:gd name="T60" fmla="*/ 210 w 216"/>
                <a:gd name="T61" fmla="*/ 298 h 318"/>
                <a:gd name="T62" fmla="*/ 212 w 216"/>
                <a:gd name="T63" fmla="*/ 3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318">
                  <a:moveTo>
                    <a:pt x="212" y="313"/>
                  </a:moveTo>
                  <a:cubicBezTo>
                    <a:pt x="210" y="316"/>
                    <a:pt x="207" y="318"/>
                    <a:pt x="204" y="318"/>
                  </a:cubicBezTo>
                  <a:cubicBezTo>
                    <a:pt x="202" y="318"/>
                    <a:pt x="199" y="317"/>
                    <a:pt x="198" y="316"/>
                  </a:cubicBezTo>
                  <a:cubicBezTo>
                    <a:pt x="185" y="307"/>
                    <a:pt x="173" y="297"/>
                    <a:pt x="162" y="285"/>
                  </a:cubicBezTo>
                  <a:cubicBezTo>
                    <a:pt x="140" y="263"/>
                    <a:pt x="124" y="236"/>
                    <a:pt x="112" y="207"/>
                  </a:cubicBezTo>
                  <a:cubicBezTo>
                    <a:pt x="111" y="202"/>
                    <a:pt x="109" y="198"/>
                    <a:pt x="108" y="193"/>
                  </a:cubicBezTo>
                  <a:cubicBezTo>
                    <a:pt x="97" y="228"/>
                    <a:pt x="78" y="261"/>
                    <a:pt x="51" y="288"/>
                  </a:cubicBezTo>
                  <a:cubicBezTo>
                    <a:pt x="41" y="298"/>
                    <a:pt x="30" y="308"/>
                    <a:pt x="18" y="316"/>
                  </a:cubicBezTo>
                  <a:cubicBezTo>
                    <a:pt x="16" y="317"/>
                    <a:pt x="14" y="318"/>
                    <a:pt x="12" y="318"/>
                  </a:cubicBezTo>
                  <a:cubicBezTo>
                    <a:pt x="8" y="318"/>
                    <a:pt x="5" y="316"/>
                    <a:pt x="3" y="313"/>
                  </a:cubicBezTo>
                  <a:cubicBezTo>
                    <a:pt x="0" y="308"/>
                    <a:pt x="1" y="302"/>
                    <a:pt x="6" y="298"/>
                  </a:cubicBezTo>
                  <a:cubicBezTo>
                    <a:pt x="16" y="291"/>
                    <a:pt x="27" y="282"/>
                    <a:pt x="36" y="273"/>
                  </a:cubicBezTo>
                  <a:cubicBezTo>
                    <a:pt x="75" y="233"/>
                    <a:pt x="97" y="180"/>
                    <a:pt x="97" y="123"/>
                  </a:cubicBezTo>
                  <a:cubicBezTo>
                    <a:pt x="97" y="37"/>
                    <a:pt x="97" y="37"/>
                    <a:pt x="97" y="37"/>
                  </a:cubicBezTo>
                  <a:cubicBezTo>
                    <a:pt x="30" y="104"/>
                    <a:pt x="30" y="104"/>
                    <a:pt x="30" y="104"/>
                  </a:cubicBezTo>
                  <a:cubicBezTo>
                    <a:pt x="28" y="106"/>
                    <a:pt x="25" y="107"/>
                    <a:pt x="22" y="107"/>
                  </a:cubicBezTo>
                  <a:cubicBezTo>
                    <a:pt x="20" y="107"/>
                    <a:pt x="17" y="106"/>
                    <a:pt x="15" y="104"/>
                  </a:cubicBezTo>
                  <a:cubicBezTo>
                    <a:pt x="11" y="100"/>
                    <a:pt x="11" y="93"/>
                    <a:pt x="15" y="89"/>
                  </a:cubicBezTo>
                  <a:cubicBezTo>
                    <a:pt x="100" y="4"/>
                    <a:pt x="100" y="4"/>
                    <a:pt x="100" y="4"/>
                  </a:cubicBezTo>
                  <a:cubicBezTo>
                    <a:pt x="101" y="3"/>
                    <a:pt x="102" y="2"/>
                    <a:pt x="104" y="1"/>
                  </a:cubicBezTo>
                  <a:cubicBezTo>
                    <a:pt x="106" y="0"/>
                    <a:pt x="109" y="0"/>
                    <a:pt x="112" y="1"/>
                  </a:cubicBezTo>
                  <a:cubicBezTo>
                    <a:pt x="113" y="2"/>
                    <a:pt x="114" y="3"/>
                    <a:pt x="115" y="4"/>
                  </a:cubicBezTo>
                  <a:cubicBezTo>
                    <a:pt x="201" y="89"/>
                    <a:pt x="201" y="89"/>
                    <a:pt x="201" y="89"/>
                  </a:cubicBezTo>
                  <a:cubicBezTo>
                    <a:pt x="205" y="93"/>
                    <a:pt x="205" y="100"/>
                    <a:pt x="201" y="104"/>
                  </a:cubicBezTo>
                  <a:cubicBezTo>
                    <a:pt x="198" y="106"/>
                    <a:pt x="196" y="107"/>
                    <a:pt x="193" y="107"/>
                  </a:cubicBezTo>
                  <a:cubicBezTo>
                    <a:pt x="190" y="107"/>
                    <a:pt x="188" y="106"/>
                    <a:pt x="185" y="104"/>
                  </a:cubicBezTo>
                  <a:cubicBezTo>
                    <a:pt x="118" y="37"/>
                    <a:pt x="118" y="37"/>
                    <a:pt x="118" y="37"/>
                  </a:cubicBezTo>
                  <a:cubicBezTo>
                    <a:pt x="118" y="123"/>
                    <a:pt x="118" y="123"/>
                    <a:pt x="118" y="123"/>
                  </a:cubicBezTo>
                  <a:cubicBezTo>
                    <a:pt x="118" y="150"/>
                    <a:pt x="123" y="175"/>
                    <a:pt x="132" y="199"/>
                  </a:cubicBezTo>
                  <a:cubicBezTo>
                    <a:pt x="142" y="226"/>
                    <a:pt x="158" y="250"/>
                    <a:pt x="177" y="271"/>
                  </a:cubicBezTo>
                  <a:cubicBezTo>
                    <a:pt x="187" y="281"/>
                    <a:pt x="198" y="290"/>
                    <a:pt x="210" y="298"/>
                  </a:cubicBezTo>
                  <a:cubicBezTo>
                    <a:pt x="215" y="302"/>
                    <a:pt x="216" y="308"/>
                    <a:pt x="212" y="3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sp>
        <p:nvSpPr>
          <p:cNvPr id="18" name="TextBox 17"/>
          <p:cNvSpPr txBox="1"/>
          <p:nvPr/>
        </p:nvSpPr>
        <p:spPr>
          <a:xfrm>
            <a:off x="622247" y="2378137"/>
            <a:ext cx="2724125" cy="246221"/>
          </a:xfrm>
          <a:prstGeom prst="rect">
            <a:avLst/>
          </a:prstGeom>
          <a:noFill/>
        </p:spPr>
        <p:txBody>
          <a:bodyPr wrap="square" lIns="0" tIns="0" rIns="0" bIns="0" rtlCol="0">
            <a:spAutoFit/>
          </a:bodyPr>
          <a:lstStyle>
            <a:defPPr>
              <a:defRPr lang="en-US"/>
            </a:defPPr>
            <a:lvl1pPr>
              <a:spcBef>
                <a:spcPts val="600"/>
              </a:spcBef>
              <a:buSzPct val="100000"/>
              <a:defRPr b="1" i="1">
                <a:solidFill>
                  <a:srgbClr val="FFC000"/>
                </a:solidFill>
                <a:latin typeface="Calibri Light" panose="020F0302020204030204" pitchFamily="34" charset="0"/>
                <a:cs typeface="Calibri Light" panose="020F0302020204030204" pitchFamily="34" charset="0"/>
              </a:defRPr>
            </a:lvl1pPr>
          </a:lstStyle>
          <a:p>
            <a:pPr>
              <a:spcBef>
                <a:spcPts val="0"/>
              </a:spcBef>
            </a:pPr>
            <a:r>
              <a:rPr lang="en-US" sz="1600" i="0" dirty="0">
                <a:solidFill>
                  <a:schemeClr val="tx1"/>
                </a:solidFill>
                <a:latin typeface="+mj-lt"/>
                <a:cs typeface="Segoe UI" panose="020B0502040204020203" pitchFamily="34" charset="0"/>
              </a:rPr>
              <a:t>Key threats to CAVs</a:t>
            </a:r>
          </a:p>
        </p:txBody>
      </p:sp>
      <p:grpSp>
        <p:nvGrpSpPr>
          <p:cNvPr id="19" name="Group 18"/>
          <p:cNvGrpSpPr/>
          <p:nvPr/>
        </p:nvGrpSpPr>
        <p:grpSpPr>
          <a:xfrm>
            <a:off x="529083" y="3137284"/>
            <a:ext cx="338328" cy="336293"/>
            <a:chOff x="742607" y="2195354"/>
            <a:chExt cx="338328" cy="336293"/>
          </a:xfrm>
        </p:grpSpPr>
        <p:sp>
          <p:nvSpPr>
            <p:cNvPr id="20" name="Freeform 15"/>
            <p:cNvSpPr>
              <a:spLocks noEditPoints="1"/>
            </p:cNvSpPr>
            <p:nvPr/>
          </p:nvSpPr>
          <p:spPr bwMode="auto">
            <a:xfrm>
              <a:off x="953154" y="2314421"/>
              <a:ext cx="57211" cy="140267"/>
            </a:xfrm>
            <a:custGeom>
              <a:avLst/>
              <a:gdLst>
                <a:gd name="T0" fmla="*/ 41 w 65"/>
                <a:gd name="T1" fmla="*/ 0 h 160"/>
                <a:gd name="T2" fmla="*/ 25 w 65"/>
                <a:gd name="T3" fmla="*/ 0 h 160"/>
                <a:gd name="T4" fmla="*/ 17 w 65"/>
                <a:gd name="T5" fmla="*/ 6 h 160"/>
                <a:gd name="T6" fmla="*/ 1 w 65"/>
                <a:gd name="T7" fmla="*/ 86 h 160"/>
                <a:gd name="T8" fmla="*/ 2 w 65"/>
                <a:gd name="T9" fmla="*/ 93 h 160"/>
                <a:gd name="T10" fmla="*/ 9 w 65"/>
                <a:gd name="T11" fmla="*/ 96 h 160"/>
                <a:gd name="T12" fmla="*/ 9 w 65"/>
                <a:gd name="T13" fmla="*/ 152 h 160"/>
                <a:gd name="T14" fmla="*/ 17 w 65"/>
                <a:gd name="T15" fmla="*/ 160 h 160"/>
                <a:gd name="T16" fmla="*/ 25 w 65"/>
                <a:gd name="T17" fmla="*/ 152 h 160"/>
                <a:gd name="T18" fmla="*/ 25 w 65"/>
                <a:gd name="T19" fmla="*/ 96 h 160"/>
                <a:gd name="T20" fmla="*/ 41 w 65"/>
                <a:gd name="T21" fmla="*/ 96 h 160"/>
                <a:gd name="T22" fmla="*/ 41 w 65"/>
                <a:gd name="T23" fmla="*/ 152 h 160"/>
                <a:gd name="T24" fmla="*/ 49 w 65"/>
                <a:gd name="T25" fmla="*/ 160 h 160"/>
                <a:gd name="T26" fmla="*/ 57 w 65"/>
                <a:gd name="T27" fmla="*/ 152 h 160"/>
                <a:gd name="T28" fmla="*/ 57 w 65"/>
                <a:gd name="T29" fmla="*/ 96 h 160"/>
                <a:gd name="T30" fmla="*/ 63 w 65"/>
                <a:gd name="T31" fmla="*/ 93 h 160"/>
                <a:gd name="T32" fmla="*/ 65 w 65"/>
                <a:gd name="T33" fmla="*/ 86 h 160"/>
                <a:gd name="T34" fmla="*/ 49 w 65"/>
                <a:gd name="T35" fmla="*/ 6 h 160"/>
                <a:gd name="T36" fmla="*/ 41 w 65"/>
                <a:gd name="T37" fmla="*/ 0 h 160"/>
                <a:gd name="T38" fmla="*/ 31 w 65"/>
                <a:gd name="T39" fmla="*/ 16 h 160"/>
                <a:gd name="T40" fmla="*/ 34 w 65"/>
                <a:gd name="T41" fmla="*/ 16 h 160"/>
                <a:gd name="T42" fmla="*/ 47 w 65"/>
                <a:gd name="T43" fmla="*/ 80 h 160"/>
                <a:gd name="T44" fmla="*/ 18 w 65"/>
                <a:gd name="T45" fmla="*/ 80 h 160"/>
                <a:gd name="T46" fmla="*/ 31 w 65"/>
                <a:gd name="T47" fmla="*/ 1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160">
                  <a:moveTo>
                    <a:pt x="41" y="0"/>
                  </a:moveTo>
                  <a:cubicBezTo>
                    <a:pt x="25" y="0"/>
                    <a:pt x="25" y="0"/>
                    <a:pt x="25" y="0"/>
                  </a:cubicBezTo>
                  <a:cubicBezTo>
                    <a:pt x="21" y="0"/>
                    <a:pt x="18" y="2"/>
                    <a:pt x="17" y="6"/>
                  </a:cubicBezTo>
                  <a:cubicBezTo>
                    <a:pt x="1" y="86"/>
                    <a:pt x="1" y="86"/>
                    <a:pt x="1" y="86"/>
                  </a:cubicBezTo>
                  <a:cubicBezTo>
                    <a:pt x="0" y="88"/>
                    <a:pt x="1" y="91"/>
                    <a:pt x="2" y="93"/>
                  </a:cubicBezTo>
                  <a:cubicBezTo>
                    <a:pt x="4" y="95"/>
                    <a:pt x="6" y="96"/>
                    <a:pt x="9" y="96"/>
                  </a:cubicBezTo>
                  <a:cubicBezTo>
                    <a:pt x="9" y="152"/>
                    <a:pt x="9" y="152"/>
                    <a:pt x="9" y="152"/>
                  </a:cubicBezTo>
                  <a:cubicBezTo>
                    <a:pt x="9" y="156"/>
                    <a:pt x="12" y="160"/>
                    <a:pt x="17" y="160"/>
                  </a:cubicBezTo>
                  <a:cubicBezTo>
                    <a:pt x="21" y="160"/>
                    <a:pt x="25" y="156"/>
                    <a:pt x="25" y="152"/>
                  </a:cubicBezTo>
                  <a:cubicBezTo>
                    <a:pt x="25" y="96"/>
                    <a:pt x="25" y="96"/>
                    <a:pt x="25" y="96"/>
                  </a:cubicBezTo>
                  <a:cubicBezTo>
                    <a:pt x="41" y="96"/>
                    <a:pt x="41" y="96"/>
                    <a:pt x="41" y="96"/>
                  </a:cubicBezTo>
                  <a:cubicBezTo>
                    <a:pt x="41" y="152"/>
                    <a:pt x="41" y="152"/>
                    <a:pt x="41" y="152"/>
                  </a:cubicBezTo>
                  <a:cubicBezTo>
                    <a:pt x="41" y="156"/>
                    <a:pt x="44" y="160"/>
                    <a:pt x="49" y="160"/>
                  </a:cubicBezTo>
                  <a:cubicBezTo>
                    <a:pt x="53" y="160"/>
                    <a:pt x="57" y="156"/>
                    <a:pt x="57" y="152"/>
                  </a:cubicBezTo>
                  <a:cubicBezTo>
                    <a:pt x="57" y="96"/>
                    <a:pt x="57" y="96"/>
                    <a:pt x="57" y="96"/>
                  </a:cubicBezTo>
                  <a:cubicBezTo>
                    <a:pt x="59" y="96"/>
                    <a:pt x="61" y="95"/>
                    <a:pt x="63" y="93"/>
                  </a:cubicBezTo>
                  <a:cubicBezTo>
                    <a:pt x="64" y="91"/>
                    <a:pt x="65" y="88"/>
                    <a:pt x="65" y="86"/>
                  </a:cubicBezTo>
                  <a:cubicBezTo>
                    <a:pt x="49" y="6"/>
                    <a:pt x="49" y="6"/>
                    <a:pt x="49" y="6"/>
                  </a:cubicBezTo>
                  <a:cubicBezTo>
                    <a:pt x="48" y="2"/>
                    <a:pt x="44" y="0"/>
                    <a:pt x="41" y="0"/>
                  </a:cubicBezTo>
                  <a:close/>
                  <a:moveTo>
                    <a:pt x="31" y="16"/>
                  </a:moveTo>
                  <a:cubicBezTo>
                    <a:pt x="34" y="16"/>
                    <a:pt x="34" y="16"/>
                    <a:pt x="34" y="16"/>
                  </a:cubicBezTo>
                  <a:cubicBezTo>
                    <a:pt x="47" y="80"/>
                    <a:pt x="47" y="80"/>
                    <a:pt x="47" y="80"/>
                  </a:cubicBezTo>
                  <a:cubicBezTo>
                    <a:pt x="18" y="80"/>
                    <a:pt x="18" y="80"/>
                    <a:pt x="18" y="80"/>
                  </a:cubicBezTo>
                  <a:lnTo>
                    <a:pt x="31" y="16"/>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1" name="Freeform 16"/>
            <p:cNvSpPr>
              <a:spLocks noEditPoints="1"/>
            </p:cNvSpPr>
            <p:nvPr/>
          </p:nvSpPr>
          <p:spPr bwMode="auto">
            <a:xfrm>
              <a:off x="960996" y="2258373"/>
              <a:ext cx="42400" cy="42109"/>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24 w 48"/>
                <a:gd name="T11" fmla="*/ 16 h 48"/>
                <a:gd name="T12" fmla="*/ 32 w 48"/>
                <a:gd name="T13" fmla="*/ 24 h 48"/>
                <a:gd name="T14" fmla="*/ 24 w 48"/>
                <a:gd name="T15" fmla="*/ 32 h 48"/>
                <a:gd name="T16" fmla="*/ 16 w 48"/>
                <a:gd name="T17" fmla="*/ 24 h 48"/>
                <a:gd name="T18" fmla="*/ 24 w 48"/>
                <a:gd name="T19"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37" y="48"/>
                    <a:pt x="48" y="37"/>
                    <a:pt x="48" y="24"/>
                  </a:cubicBezTo>
                  <a:cubicBezTo>
                    <a:pt x="48" y="10"/>
                    <a:pt x="37" y="0"/>
                    <a:pt x="24" y="0"/>
                  </a:cubicBezTo>
                  <a:cubicBezTo>
                    <a:pt x="10" y="0"/>
                    <a:pt x="0" y="10"/>
                    <a:pt x="0" y="24"/>
                  </a:cubicBezTo>
                  <a:cubicBezTo>
                    <a:pt x="0" y="37"/>
                    <a:pt x="10" y="48"/>
                    <a:pt x="24" y="48"/>
                  </a:cubicBezTo>
                  <a:close/>
                  <a:moveTo>
                    <a:pt x="24" y="16"/>
                  </a:moveTo>
                  <a:cubicBezTo>
                    <a:pt x="28" y="16"/>
                    <a:pt x="32" y="19"/>
                    <a:pt x="32" y="24"/>
                  </a:cubicBezTo>
                  <a:cubicBezTo>
                    <a:pt x="32" y="28"/>
                    <a:pt x="28" y="32"/>
                    <a:pt x="24" y="32"/>
                  </a:cubicBezTo>
                  <a:cubicBezTo>
                    <a:pt x="19" y="32"/>
                    <a:pt x="16" y="28"/>
                    <a:pt x="16" y="24"/>
                  </a:cubicBezTo>
                  <a:cubicBezTo>
                    <a:pt x="16" y="19"/>
                    <a:pt x="19" y="16"/>
                    <a:pt x="24" y="16"/>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3" name="Freeform 17"/>
            <p:cNvSpPr>
              <a:spLocks noEditPoints="1"/>
            </p:cNvSpPr>
            <p:nvPr/>
          </p:nvSpPr>
          <p:spPr bwMode="auto">
            <a:xfrm>
              <a:off x="813177" y="2314421"/>
              <a:ext cx="56340" cy="140267"/>
            </a:xfrm>
            <a:custGeom>
              <a:avLst/>
              <a:gdLst>
                <a:gd name="T0" fmla="*/ 56 w 64"/>
                <a:gd name="T1" fmla="*/ 0 h 160"/>
                <a:gd name="T2" fmla="*/ 8 w 64"/>
                <a:gd name="T3" fmla="*/ 0 h 160"/>
                <a:gd name="T4" fmla="*/ 0 w 64"/>
                <a:gd name="T5" fmla="*/ 8 h 160"/>
                <a:gd name="T6" fmla="*/ 0 w 64"/>
                <a:gd name="T7" fmla="*/ 72 h 160"/>
                <a:gd name="T8" fmla="*/ 8 w 64"/>
                <a:gd name="T9" fmla="*/ 80 h 160"/>
                <a:gd name="T10" fmla="*/ 8 w 64"/>
                <a:gd name="T11" fmla="*/ 152 h 160"/>
                <a:gd name="T12" fmla="*/ 16 w 64"/>
                <a:gd name="T13" fmla="*/ 160 h 160"/>
                <a:gd name="T14" fmla="*/ 24 w 64"/>
                <a:gd name="T15" fmla="*/ 152 h 160"/>
                <a:gd name="T16" fmla="*/ 24 w 64"/>
                <a:gd name="T17" fmla="*/ 80 h 160"/>
                <a:gd name="T18" fmla="*/ 40 w 64"/>
                <a:gd name="T19" fmla="*/ 80 h 160"/>
                <a:gd name="T20" fmla="*/ 40 w 64"/>
                <a:gd name="T21" fmla="*/ 152 h 160"/>
                <a:gd name="T22" fmla="*/ 48 w 64"/>
                <a:gd name="T23" fmla="*/ 160 h 160"/>
                <a:gd name="T24" fmla="*/ 56 w 64"/>
                <a:gd name="T25" fmla="*/ 152 h 160"/>
                <a:gd name="T26" fmla="*/ 56 w 64"/>
                <a:gd name="T27" fmla="*/ 80 h 160"/>
                <a:gd name="T28" fmla="*/ 64 w 64"/>
                <a:gd name="T29" fmla="*/ 72 h 160"/>
                <a:gd name="T30" fmla="*/ 64 w 64"/>
                <a:gd name="T31" fmla="*/ 8 h 160"/>
                <a:gd name="T32" fmla="*/ 56 w 64"/>
                <a:gd name="T33" fmla="*/ 0 h 160"/>
                <a:gd name="T34" fmla="*/ 16 w 64"/>
                <a:gd name="T35" fmla="*/ 16 h 160"/>
                <a:gd name="T36" fmla="*/ 48 w 64"/>
                <a:gd name="T37" fmla="*/ 16 h 160"/>
                <a:gd name="T38" fmla="*/ 48 w 64"/>
                <a:gd name="T39" fmla="*/ 64 h 160"/>
                <a:gd name="T40" fmla="*/ 16 w 64"/>
                <a:gd name="T41" fmla="*/ 64 h 160"/>
                <a:gd name="T42" fmla="*/ 16 w 64"/>
                <a:gd name="T43" fmla="*/ 1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160">
                  <a:moveTo>
                    <a:pt x="56" y="0"/>
                  </a:moveTo>
                  <a:cubicBezTo>
                    <a:pt x="8" y="0"/>
                    <a:pt x="8" y="0"/>
                    <a:pt x="8" y="0"/>
                  </a:cubicBezTo>
                  <a:cubicBezTo>
                    <a:pt x="3" y="0"/>
                    <a:pt x="0" y="3"/>
                    <a:pt x="0" y="8"/>
                  </a:cubicBezTo>
                  <a:cubicBezTo>
                    <a:pt x="0" y="72"/>
                    <a:pt x="0" y="72"/>
                    <a:pt x="0" y="72"/>
                  </a:cubicBezTo>
                  <a:cubicBezTo>
                    <a:pt x="0" y="76"/>
                    <a:pt x="3" y="80"/>
                    <a:pt x="8" y="80"/>
                  </a:cubicBezTo>
                  <a:cubicBezTo>
                    <a:pt x="8" y="152"/>
                    <a:pt x="8" y="152"/>
                    <a:pt x="8" y="152"/>
                  </a:cubicBezTo>
                  <a:cubicBezTo>
                    <a:pt x="8" y="156"/>
                    <a:pt x="11" y="160"/>
                    <a:pt x="16" y="160"/>
                  </a:cubicBezTo>
                  <a:cubicBezTo>
                    <a:pt x="20" y="160"/>
                    <a:pt x="24" y="156"/>
                    <a:pt x="24" y="152"/>
                  </a:cubicBezTo>
                  <a:cubicBezTo>
                    <a:pt x="24" y="80"/>
                    <a:pt x="24" y="80"/>
                    <a:pt x="24" y="80"/>
                  </a:cubicBezTo>
                  <a:cubicBezTo>
                    <a:pt x="40" y="80"/>
                    <a:pt x="40" y="80"/>
                    <a:pt x="40" y="80"/>
                  </a:cubicBezTo>
                  <a:cubicBezTo>
                    <a:pt x="40" y="152"/>
                    <a:pt x="40" y="152"/>
                    <a:pt x="40" y="152"/>
                  </a:cubicBezTo>
                  <a:cubicBezTo>
                    <a:pt x="40" y="156"/>
                    <a:pt x="43" y="160"/>
                    <a:pt x="48" y="160"/>
                  </a:cubicBezTo>
                  <a:cubicBezTo>
                    <a:pt x="52" y="160"/>
                    <a:pt x="56" y="156"/>
                    <a:pt x="56" y="152"/>
                  </a:cubicBezTo>
                  <a:cubicBezTo>
                    <a:pt x="56" y="80"/>
                    <a:pt x="56" y="80"/>
                    <a:pt x="56" y="80"/>
                  </a:cubicBezTo>
                  <a:cubicBezTo>
                    <a:pt x="60" y="80"/>
                    <a:pt x="64" y="76"/>
                    <a:pt x="64" y="72"/>
                  </a:cubicBezTo>
                  <a:cubicBezTo>
                    <a:pt x="64" y="8"/>
                    <a:pt x="64" y="8"/>
                    <a:pt x="64" y="8"/>
                  </a:cubicBezTo>
                  <a:cubicBezTo>
                    <a:pt x="64" y="3"/>
                    <a:pt x="60" y="0"/>
                    <a:pt x="56" y="0"/>
                  </a:cubicBezTo>
                  <a:close/>
                  <a:moveTo>
                    <a:pt x="16" y="16"/>
                  </a:moveTo>
                  <a:cubicBezTo>
                    <a:pt x="48" y="16"/>
                    <a:pt x="48" y="16"/>
                    <a:pt x="48" y="16"/>
                  </a:cubicBezTo>
                  <a:cubicBezTo>
                    <a:pt x="48" y="64"/>
                    <a:pt x="48" y="64"/>
                    <a:pt x="48" y="64"/>
                  </a:cubicBezTo>
                  <a:cubicBezTo>
                    <a:pt x="16" y="64"/>
                    <a:pt x="16" y="64"/>
                    <a:pt x="16" y="64"/>
                  </a:cubicBezTo>
                  <a:lnTo>
                    <a:pt x="16" y="16"/>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4" name="Freeform 18"/>
            <p:cNvSpPr>
              <a:spLocks noEditPoints="1"/>
            </p:cNvSpPr>
            <p:nvPr/>
          </p:nvSpPr>
          <p:spPr bwMode="auto">
            <a:xfrm>
              <a:off x="820146" y="2258373"/>
              <a:ext cx="42400" cy="42109"/>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24 w 48"/>
                <a:gd name="T11" fmla="*/ 16 h 48"/>
                <a:gd name="T12" fmla="*/ 32 w 48"/>
                <a:gd name="T13" fmla="*/ 24 h 48"/>
                <a:gd name="T14" fmla="*/ 24 w 48"/>
                <a:gd name="T15" fmla="*/ 32 h 48"/>
                <a:gd name="T16" fmla="*/ 16 w 48"/>
                <a:gd name="T17" fmla="*/ 24 h 48"/>
                <a:gd name="T18" fmla="*/ 24 w 48"/>
                <a:gd name="T19"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37" y="48"/>
                    <a:pt x="48" y="37"/>
                    <a:pt x="48" y="24"/>
                  </a:cubicBezTo>
                  <a:cubicBezTo>
                    <a:pt x="48" y="10"/>
                    <a:pt x="37" y="0"/>
                    <a:pt x="24" y="0"/>
                  </a:cubicBezTo>
                  <a:cubicBezTo>
                    <a:pt x="10" y="0"/>
                    <a:pt x="0" y="10"/>
                    <a:pt x="0" y="24"/>
                  </a:cubicBezTo>
                  <a:cubicBezTo>
                    <a:pt x="0" y="37"/>
                    <a:pt x="10" y="48"/>
                    <a:pt x="24" y="48"/>
                  </a:cubicBezTo>
                  <a:close/>
                  <a:moveTo>
                    <a:pt x="24" y="16"/>
                  </a:moveTo>
                  <a:cubicBezTo>
                    <a:pt x="28" y="16"/>
                    <a:pt x="32" y="19"/>
                    <a:pt x="32" y="24"/>
                  </a:cubicBezTo>
                  <a:cubicBezTo>
                    <a:pt x="32" y="28"/>
                    <a:pt x="28" y="32"/>
                    <a:pt x="24" y="32"/>
                  </a:cubicBezTo>
                  <a:cubicBezTo>
                    <a:pt x="19" y="32"/>
                    <a:pt x="16" y="28"/>
                    <a:pt x="16" y="24"/>
                  </a:cubicBezTo>
                  <a:cubicBezTo>
                    <a:pt x="16" y="19"/>
                    <a:pt x="19" y="16"/>
                    <a:pt x="24" y="16"/>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5" name="Freeform 19"/>
            <p:cNvSpPr>
              <a:spLocks noEditPoints="1"/>
            </p:cNvSpPr>
            <p:nvPr/>
          </p:nvSpPr>
          <p:spPr bwMode="auto">
            <a:xfrm>
              <a:off x="883456" y="2314421"/>
              <a:ext cx="56630" cy="140267"/>
            </a:xfrm>
            <a:custGeom>
              <a:avLst/>
              <a:gdLst>
                <a:gd name="T0" fmla="*/ 56 w 64"/>
                <a:gd name="T1" fmla="*/ 0 h 160"/>
                <a:gd name="T2" fmla="*/ 8 w 64"/>
                <a:gd name="T3" fmla="*/ 0 h 160"/>
                <a:gd name="T4" fmla="*/ 0 w 64"/>
                <a:gd name="T5" fmla="*/ 8 h 160"/>
                <a:gd name="T6" fmla="*/ 0 w 64"/>
                <a:gd name="T7" fmla="*/ 72 h 160"/>
                <a:gd name="T8" fmla="*/ 8 w 64"/>
                <a:gd name="T9" fmla="*/ 80 h 160"/>
                <a:gd name="T10" fmla="*/ 8 w 64"/>
                <a:gd name="T11" fmla="*/ 152 h 160"/>
                <a:gd name="T12" fmla="*/ 16 w 64"/>
                <a:gd name="T13" fmla="*/ 160 h 160"/>
                <a:gd name="T14" fmla="*/ 24 w 64"/>
                <a:gd name="T15" fmla="*/ 152 h 160"/>
                <a:gd name="T16" fmla="*/ 24 w 64"/>
                <a:gd name="T17" fmla="*/ 80 h 160"/>
                <a:gd name="T18" fmla="*/ 40 w 64"/>
                <a:gd name="T19" fmla="*/ 80 h 160"/>
                <a:gd name="T20" fmla="*/ 40 w 64"/>
                <a:gd name="T21" fmla="*/ 152 h 160"/>
                <a:gd name="T22" fmla="*/ 48 w 64"/>
                <a:gd name="T23" fmla="*/ 160 h 160"/>
                <a:gd name="T24" fmla="*/ 56 w 64"/>
                <a:gd name="T25" fmla="*/ 152 h 160"/>
                <a:gd name="T26" fmla="*/ 56 w 64"/>
                <a:gd name="T27" fmla="*/ 80 h 160"/>
                <a:gd name="T28" fmla="*/ 64 w 64"/>
                <a:gd name="T29" fmla="*/ 72 h 160"/>
                <a:gd name="T30" fmla="*/ 64 w 64"/>
                <a:gd name="T31" fmla="*/ 8 h 160"/>
                <a:gd name="T32" fmla="*/ 56 w 64"/>
                <a:gd name="T33" fmla="*/ 0 h 160"/>
                <a:gd name="T34" fmla="*/ 16 w 64"/>
                <a:gd name="T35" fmla="*/ 16 h 160"/>
                <a:gd name="T36" fmla="*/ 48 w 64"/>
                <a:gd name="T37" fmla="*/ 16 h 160"/>
                <a:gd name="T38" fmla="*/ 48 w 64"/>
                <a:gd name="T39" fmla="*/ 64 h 160"/>
                <a:gd name="T40" fmla="*/ 16 w 64"/>
                <a:gd name="T41" fmla="*/ 64 h 160"/>
                <a:gd name="T42" fmla="*/ 16 w 64"/>
                <a:gd name="T43" fmla="*/ 1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160">
                  <a:moveTo>
                    <a:pt x="56" y="0"/>
                  </a:moveTo>
                  <a:cubicBezTo>
                    <a:pt x="8" y="0"/>
                    <a:pt x="8" y="0"/>
                    <a:pt x="8" y="0"/>
                  </a:cubicBezTo>
                  <a:cubicBezTo>
                    <a:pt x="3" y="0"/>
                    <a:pt x="0" y="3"/>
                    <a:pt x="0" y="8"/>
                  </a:cubicBezTo>
                  <a:cubicBezTo>
                    <a:pt x="0" y="72"/>
                    <a:pt x="0" y="72"/>
                    <a:pt x="0" y="72"/>
                  </a:cubicBezTo>
                  <a:cubicBezTo>
                    <a:pt x="0" y="76"/>
                    <a:pt x="3" y="80"/>
                    <a:pt x="8" y="80"/>
                  </a:cubicBezTo>
                  <a:cubicBezTo>
                    <a:pt x="8" y="152"/>
                    <a:pt x="8" y="152"/>
                    <a:pt x="8" y="152"/>
                  </a:cubicBezTo>
                  <a:cubicBezTo>
                    <a:pt x="8" y="156"/>
                    <a:pt x="11" y="160"/>
                    <a:pt x="16" y="160"/>
                  </a:cubicBezTo>
                  <a:cubicBezTo>
                    <a:pt x="20" y="160"/>
                    <a:pt x="24" y="156"/>
                    <a:pt x="24" y="152"/>
                  </a:cubicBezTo>
                  <a:cubicBezTo>
                    <a:pt x="24" y="80"/>
                    <a:pt x="24" y="80"/>
                    <a:pt x="24" y="80"/>
                  </a:cubicBezTo>
                  <a:cubicBezTo>
                    <a:pt x="40" y="80"/>
                    <a:pt x="40" y="80"/>
                    <a:pt x="40" y="80"/>
                  </a:cubicBezTo>
                  <a:cubicBezTo>
                    <a:pt x="40" y="152"/>
                    <a:pt x="40" y="152"/>
                    <a:pt x="40" y="152"/>
                  </a:cubicBezTo>
                  <a:cubicBezTo>
                    <a:pt x="40" y="156"/>
                    <a:pt x="43" y="160"/>
                    <a:pt x="48" y="160"/>
                  </a:cubicBezTo>
                  <a:cubicBezTo>
                    <a:pt x="52" y="160"/>
                    <a:pt x="56" y="156"/>
                    <a:pt x="56" y="152"/>
                  </a:cubicBezTo>
                  <a:cubicBezTo>
                    <a:pt x="56" y="80"/>
                    <a:pt x="56" y="80"/>
                    <a:pt x="56" y="80"/>
                  </a:cubicBezTo>
                  <a:cubicBezTo>
                    <a:pt x="60" y="80"/>
                    <a:pt x="64" y="76"/>
                    <a:pt x="64" y="72"/>
                  </a:cubicBezTo>
                  <a:cubicBezTo>
                    <a:pt x="64" y="8"/>
                    <a:pt x="64" y="8"/>
                    <a:pt x="64" y="8"/>
                  </a:cubicBezTo>
                  <a:cubicBezTo>
                    <a:pt x="64" y="3"/>
                    <a:pt x="60" y="0"/>
                    <a:pt x="56" y="0"/>
                  </a:cubicBezTo>
                  <a:close/>
                  <a:moveTo>
                    <a:pt x="16" y="16"/>
                  </a:moveTo>
                  <a:cubicBezTo>
                    <a:pt x="48" y="16"/>
                    <a:pt x="48" y="16"/>
                    <a:pt x="48" y="16"/>
                  </a:cubicBezTo>
                  <a:cubicBezTo>
                    <a:pt x="48" y="64"/>
                    <a:pt x="48" y="64"/>
                    <a:pt x="48" y="64"/>
                  </a:cubicBezTo>
                  <a:cubicBezTo>
                    <a:pt x="16" y="64"/>
                    <a:pt x="16" y="64"/>
                    <a:pt x="16" y="64"/>
                  </a:cubicBezTo>
                  <a:lnTo>
                    <a:pt x="16" y="16"/>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6" name="Freeform 20"/>
            <p:cNvSpPr>
              <a:spLocks noEditPoints="1"/>
            </p:cNvSpPr>
            <p:nvPr/>
          </p:nvSpPr>
          <p:spPr bwMode="auto">
            <a:xfrm>
              <a:off x="890716" y="2258373"/>
              <a:ext cx="42109" cy="42109"/>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24 w 48"/>
                <a:gd name="T11" fmla="*/ 16 h 48"/>
                <a:gd name="T12" fmla="*/ 32 w 48"/>
                <a:gd name="T13" fmla="*/ 24 h 48"/>
                <a:gd name="T14" fmla="*/ 24 w 48"/>
                <a:gd name="T15" fmla="*/ 32 h 48"/>
                <a:gd name="T16" fmla="*/ 16 w 48"/>
                <a:gd name="T17" fmla="*/ 24 h 48"/>
                <a:gd name="T18" fmla="*/ 24 w 48"/>
                <a:gd name="T19"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37" y="48"/>
                    <a:pt x="48" y="37"/>
                    <a:pt x="48" y="24"/>
                  </a:cubicBezTo>
                  <a:cubicBezTo>
                    <a:pt x="48" y="10"/>
                    <a:pt x="37" y="0"/>
                    <a:pt x="24" y="0"/>
                  </a:cubicBezTo>
                  <a:cubicBezTo>
                    <a:pt x="10" y="0"/>
                    <a:pt x="0" y="10"/>
                    <a:pt x="0" y="24"/>
                  </a:cubicBezTo>
                  <a:cubicBezTo>
                    <a:pt x="0" y="37"/>
                    <a:pt x="10" y="48"/>
                    <a:pt x="24" y="48"/>
                  </a:cubicBezTo>
                  <a:close/>
                  <a:moveTo>
                    <a:pt x="24" y="16"/>
                  </a:moveTo>
                  <a:cubicBezTo>
                    <a:pt x="28" y="16"/>
                    <a:pt x="32" y="19"/>
                    <a:pt x="32" y="24"/>
                  </a:cubicBezTo>
                  <a:cubicBezTo>
                    <a:pt x="32" y="28"/>
                    <a:pt x="28" y="32"/>
                    <a:pt x="24" y="32"/>
                  </a:cubicBezTo>
                  <a:cubicBezTo>
                    <a:pt x="19" y="32"/>
                    <a:pt x="16" y="28"/>
                    <a:pt x="16" y="24"/>
                  </a:cubicBezTo>
                  <a:cubicBezTo>
                    <a:pt x="16" y="19"/>
                    <a:pt x="19" y="16"/>
                    <a:pt x="24" y="16"/>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7" name="Freeform 21"/>
            <p:cNvSpPr>
              <a:spLocks noEditPoints="1"/>
            </p:cNvSpPr>
            <p:nvPr/>
          </p:nvSpPr>
          <p:spPr bwMode="auto">
            <a:xfrm>
              <a:off x="742607" y="2195354"/>
              <a:ext cx="338328" cy="336293"/>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68 h 384"/>
                <a:gd name="T12" fmla="*/ 16 w 384"/>
                <a:gd name="T13" fmla="*/ 192 h 384"/>
                <a:gd name="T14" fmla="*/ 192 w 384"/>
                <a:gd name="T15" fmla="*/ 16 h 384"/>
                <a:gd name="T16" fmla="*/ 368 w 384"/>
                <a:gd name="T17" fmla="*/ 192 h 384"/>
                <a:gd name="T18" fmla="*/ 192 w 384"/>
                <a:gd name="T19" fmla="*/ 36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68"/>
                  </a:moveTo>
                  <a:cubicBezTo>
                    <a:pt x="95" y="368"/>
                    <a:pt x="16" y="289"/>
                    <a:pt x="16" y="192"/>
                  </a:cubicBezTo>
                  <a:cubicBezTo>
                    <a:pt x="16" y="95"/>
                    <a:pt x="95" y="16"/>
                    <a:pt x="192" y="16"/>
                  </a:cubicBezTo>
                  <a:cubicBezTo>
                    <a:pt x="289" y="16"/>
                    <a:pt x="368" y="95"/>
                    <a:pt x="368" y="192"/>
                  </a:cubicBezTo>
                  <a:cubicBezTo>
                    <a:pt x="368" y="289"/>
                    <a:pt x="289" y="368"/>
                    <a:pt x="192" y="368"/>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grpSp>
        <p:nvGrpSpPr>
          <p:cNvPr id="28" name="Group 27"/>
          <p:cNvGrpSpPr/>
          <p:nvPr/>
        </p:nvGrpSpPr>
        <p:grpSpPr>
          <a:xfrm>
            <a:off x="526462" y="4230907"/>
            <a:ext cx="338328" cy="339323"/>
            <a:chOff x="739708" y="3086338"/>
            <a:chExt cx="338328" cy="339323"/>
          </a:xfrm>
        </p:grpSpPr>
        <p:sp>
          <p:nvSpPr>
            <p:cNvPr id="29" name="Freeform 640"/>
            <p:cNvSpPr>
              <a:spLocks noEditPoints="1"/>
            </p:cNvSpPr>
            <p:nvPr/>
          </p:nvSpPr>
          <p:spPr bwMode="auto">
            <a:xfrm>
              <a:off x="802398" y="3162959"/>
              <a:ext cx="212948" cy="156228"/>
            </a:xfrm>
            <a:custGeom>
              <a:avLst/>
              <a:gdLst>
                <a:gd name="T0" fmla="*/ 182 w 322"/>
                <a:gd name="T1" fmla="*/ 30 h 236"/>
                <a:gd name="T2" fmla="*/ 175 w 322"/>
                <a:gd name="T3" fmla="*/ 23 h 236"/>
                <a:gd name="T4" fmla="*/ 166 w 322"/>
                <a:gd name="T5" fmla="*/ 24 h 236"/>
                <a:gd name="T6" fmla="*/ 6 w 322"/>
                <a:gd name="T7" fmla="*/ 120 h 236"/>
                <a:gd name="T8" fmla="*/ 1 w 322"/>
                <a:gd name="T9" fmla="*/ 132 h 236"/>
                <a:gd name="T10" fmla="*/ 15 w 322"/>
                <a:gd name="T11" fmla="*/ 185 h 236"/>
                <a:gd name="T12" fmla="*/ 25 w 322"/>
                <a:gd name="T13" fmla="*/ 193 h 236"/>
                <a:gd name="T14" fmla="*/ 75 w 322"/>
                <a:gd name="T15" fmla="*/ 193 h 236"/>
                <a:gd name="T16" fmla="*/ 75 w 322"/>
                <a:gd name="T17" fmla="*/ 193 h 236"/>
                <a:gd name="T18" fmla="*/ 118 w 322"/>
                <a:gd name="T19" fmla="*/ 236 h 236"/>
                <a:gd name="T20" fmla="*/ 161 w 322"/>
                <a:gd name="T21" fmla="*/ 193 h 236"/>
                <a:gd name="T22" fmla="*/ 161 w 322"/>
                <a:gd name="T23" fmla="*/ 193 h 236"/>
                <a:gd name="T24" fmla="*/ 214 w 322"/>
                <a:gd name="T25" fmla="*/ 193 h 236"/>
                <a:gd name="T26" fmla="*/ 214 w 322"/>
                <a:gd name="T27" fmla="*/ 193 h 236"/>
                <a:gd name="T28" fmla="*/ 223 w 322"/>
                <a:gd name="T29" fmla="*/ 189 h 236"/>
                <a:gd name="T30" fmla="*/ 224 w 322"/>
                <a:gd name="T31" fmla="*/ 179 h 236"/>
                <a:gd name="T32" fmla="*/ 182 w 322"/>
                <a:gd name="T33" fmla="*/ 30 h 236"/>
                <a:gd name="T34" fmla="*/ 139 w 322"/>
                <a:gd name="T35" fmla="*/ 193 h 236"/>
                <a:gd name="T36" fmla="*/ 118 w 322"/>
                <a:gd name="T37" fmla="*/ 214 h 236"/>
                <a:gd name="T38" fmla="*/ 97 w 322"/>
                <a:gd name="T39" fmla="*/ 193 h 236"/>
                <a:gd name="T40" fmla="*/ 97 w 322"/>
                <a:gd name="T41" fmla="*/ 193 h 236"/>
                <a:gd name="T42" fmla="*/ 139 w 322"/>
                <a:gd name="T43" fmla="*/ 193 h 236"/>
                <a:gd name="T44" fmla="*/ 139 w 322"/>
                <a:gd name="T45" fmla="*/ 193 h 236"/>
                <a:gd name="T46" fmla="*/ 33 w 322"/>
                <a:gd name="T47" fmla="*/ 172 h 236"/>
                <a:gd name="T48" fmla="*/ 24 w 322"/>
                <a:gd name="T49" fmla="*/ 134 h 236"/>
                <a:gd name="T50" fmla="*/ 165 w 322"/>
                <a:gd name="T51" fmla="*/ 49 h 236"/>
                <a:gd name="T52" fmla="*/ 200 w 322"/>
                <a:gd name="T53" fmla="*/ 172 h 236"/>
                <a:gd name="T54" fmla="*/ 33 w 322"/>
                <a:gd name="T55" fmla="*/ 172 h 236"/>
                <a:gd name="T56" fmla="*/ 238 w 322"/>
                <a:gd name="T57" fmla="*/ 107 h 236"/>
                <a:gd name="T58" fmla="*/ 235 w 322"/>
                <a:gd name="T59" fmla="*/ 108 h 236"/>
                <a:gd name="T60" fmla="*/ 225 w 322"/>
                <a:gd name="T61" fmla="*/ 100 h 236"/>
                <a:gd name="T62" fmla="*/ 232 w 322"/>
                <a:gd name="T63" fmla="*/ 87 h 236"/>
                <a:gd name="T64" fmla="*/ 307 w 322"/>
                <a:gd name="T65" fmla="*/ 65 h 236"/>
                <a:gd name="T66" fmla="*/ 320 w 322"/>
                <a:gd name="T67" fmla="*/ 73 h 236"/>
                <a:gd name="T68" fmla="*/ 313 w 322"/>
                <a:gd name="T69" fmla="*/ 86 h 236"/>
                <a:gd name="T70" fmla="*/ 238 w 322"/>
                <a:gd name="T71" fmla="*/ 107 h 236"/>
                <a:gd name="T72" fmla="*/ 206 w 322"/>
                <a:gd name="T73" fmla="*/ 61 h 236"/>
                <a:gd name="T74" fmla="*/ 207 w 322"/>
                <a:gd name="T75" fmla="*/ 46 h 236"/>
                <a:gd name="T76" fmla="*/ 261 w 322"/>
                <a:gd name="T77" fmla="*/ 3 h 236"/>
                <a:gd name="T78" fmla="*/ 276 w 322"/>
                <a:gd name="T79" fmla="*/ 5 h 236"/>
                <a:gd name="T80" fmla="*/ 274 w 322"/>
                <a:gd name="T81" fmla="*/ 20 h 236"/>
                <a:gd name="T82" fmla="*/ 221 w 322"/>
                <a:gd name="T83" fmla="*/ 63 h 236"/>
                <a:gd name="T84" fmla="*/ 214 w 322"/>
                <a:gd name="T85" fmla="*/ 65 h 236"/>
                <a:gd name="T86" fmla="*/ 206 w 322"/>
                <a:gd name="T87" fmla="*/ 61 h 236"/>
                <a:gd name="T88" fmla="*/ 321 w 322"/>
                <a:gd name="T89" fmla="*/ 163 h 236"/>
                <a:gd name="T90" fmla="*/ 310 w 322"/>
                <a:gd name="T91" fmla="*/ 172 h 236"/>
                <a:gd name="T92" fmla="*/ 308 w 322"/>
                <a:gd name="T93" fmla="*/ 172 h 236"/>
                <a:gd name="T94" fmla="*/ 244 w 322"/>
                <a:gd name="T95" fmla="*/ 161 h 236"/>
                <a:gd name="T96" fmla="*/ 235 w 322"/>
                <a:gd name="T97" fmla="*/ 149 h 236"/>
                <a:gd name="T98" fmla="*/ 248 w 322"/>
                <a:gd name="T99" fmla="*/ 140 h 236"/>
                <a:gd name="T100" fmla="*/ 312 w 322"/>
                <a:gd name="T101" fmla="*/ 150 h 236"/>
                <a:gd name="T102" fmla="*/ 321 w 322"/>
                <a:gd name="T103" fmla="*/ 16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2" h="236">
                  <a:moveTo>
                    <a:pt x="182" y="30"/>
                  </a:moveTo>
                  <a:cubicBezTo>
                    <a:pt x="181" y="27"/>
                    <a:pt x="178" y="24"/>
                    <a:pt x="175" y="23"/>
                  </a:cubicBezTo>
                  <a:cubicBezTo>
                    <a:pt x="172" y="22"/>
                    <a:pt x="169" y="22"/>
                    <a:pt x="166" y="24"/>
                  </a:cubicBezTo>
                  <a:cubicBezTo>
                    <a:pt x="6" y="120"/>
                    <a:pt x="6" y="120"/>
                    <a:pt x="6" y="120"/>
                  </a:cubicBezTo>
                  <a:cubicBezTo>
                    <a:pt x="2" y="122"/>
                    <a:pt x="0" y="127"/>
                    <a:pt x="1" y="132"/>
                  </a:cubicBezTo>
                  <a:cubicBezTo>
                    <a:pt x="15" y="185"/>
                    <a:pt x="15" y="185"/>
                    <a:pt x="15" y="185"/>
                  </a:cubicBezTo>
                  <a:cubicBezTo>
                    <a:pt x="16" y="190"/>
                    <a:pt x="20" y="193"/>
                    <a:pt x="25" y="193"/>
                  </a:cubicBezTo>
                  <a:cubicBezTo>
                    <a:pt x="75" y="193"/>
                    <a:pt x="75" y="193"/>
                    <a:pt x="75" y="193"/>
                  </a:cubicBezTo>
                  <a:cubicBezTo>
                    <a:pt x="75" y="193"/>
                    <a:pt x="75" y="193"/>
                    <a:pt x="75" y="193"/>
                  </a:cubicBezTo>
                  <a:cubicBezTo>
                    <a:pt x="75" y="217"/>
                    <a:pt x="94" y="236"/>
                    <a:pt x="118" y="236"/>
                  </a:cubicBezTo>
                  <a:cubicBezTo>
                    <a:pt x="142" y="236"/>
                    <a:pt x="161" y="217"/>
                    <a:pt x="161" y="193"/>
                  </a:cubicBezTo>
                  <a:cubicBezTo>
                    <a:pt x="161" y="193"/>
                    <a:pt x="161" y="193"/>
                    <a:pt x="161" y="193"/>
                  </a:cubicBezTo>
                  <a:cubicBezTo>
                    <a:pt x="214" y="193"/>
                    <a:pt x="214" y="193"/>
                    <a:pt x="214" y="193"/>
                  </a:cubicBezTo>
                  <a:cubicBezTo>
                    <a:pt x="214" y="193"/>
                    <a:pt x="214" y="193"/>
                    <a:pt x="214" y="193"/>
                  </a:cubicBezTo>
                  <a:cubicBezTo>
                    <a:pt x="217" y="193"/>
                    <a:pt x="221" y="191"/>
                    <a:pt x="223" y="189"/>
                  </a:cubicBezTo>
                  <a:cubicBezTo>
                    <a:pt x="225" y="186"/>
                    <a:pt x="225" y="183"/>
                    <a:pt x="224" y="179"/>
                  </a:cubicBezTo>
                  <a:lnTo>
                    <a:pt x="182" y="30"/>
                  </a:lnTo>
                  <a:close/>
                  <a:moveTo>
                    <a:pt x="139" y="193"/>
                  </a:moveTo>
                  <a:cubicBezTo>
                    <a:pt x="139" y="205"/>
                    <a:pt x="130" y="214"/>
                    <a:pt x="118" y="214"/>
                  </a:cubicBezTo>
                  <a:cubicBezTo>
                    <a:pt x="106" y="214"/>
                    <a:pt x="97" y="205"/>
                    <a:pt x="97" y="193"/>
                  </a:cubicBezTo>
                  <a:cubicBezTo>
                    <a:pt x="97" y="193"/>
                    <a:pt x="97" y="193"/>
                    <a:pt x="97" y="193"/>
                  </a:cubicBezTo>
                  <a:cubicBezTo>
                    <a:pt x="139" y="193"/>
                    <a:pt x="139" y="193"/>
                    <a:pt x="139" y="193"/>
                  </a:cubicBezTo>
                  <a:cubicBezTo>
                    <a:pt x="139" y="193"/>
                    <a:pt x="139" y="193"/>
                    <a:pt x="139" y="193"/>
                  </a:cubicBezTo>
                  <a:close/>
                  <a:moveTo>
                    <a:pt x="33" y="172"/>
                  </a:moveTo>
                  <a:cubicBezTo>
                    <a:pt x="24" y="134"/>
                    <a:pt x="24" y="134"/>
                    <a:pt x="24" y="134"/>
                  </a:cubicBezTo>
                  <a:cubicBezTo>
                    <a:pt x="165" y="49"/>
                    <a:pt x="165" y="49"/>
                    <a:pt x="165" y="49"/>
                  </a:cubicBezTo>
                  <a:cubicBezTo>
                    <a:pt x="200" y="172"/>
                    <a:pt x="200" y="172"/>
                    <a:pt x="200" y="172"/>
                  </a:cubicBezTo>
                  <a:lnTo>
                    <a:pt x="33" y="172"/>
                  </a:lnTo>
                  <a:close/>
                  <a:moveTo>
                    <a:pt x="238" y="107"/>
                  </a:moveTo>
                  <a:cubicBezTo>
                    <a:pt x="237" y="108"/>
                    <a:pt x="236" y="108"/>
                    <a:pt x="235" y="108"/>
                  </a:cubicBezTo>
                  <a:cubicBezTo>
                    <a:pt x="231" y="108"/>
                    <a:pt x="226" y="105"/>
                    <a:pt x="225" y="100"/>
                  </a:cubicBezTo>
                  <a:cubicBezTo>
                    <a:pt x="223" y="94"/>
                    <a:pt x="227" y="88"/>
                    <a:pt x="232" y="87"/>
                  </a:cubicBezTo>
                  <a:cubicBezTo>
                    <a:pt x="307" y="65"/>
                    <a:pt x="307" y="65"/>
                    <a:pt x="307" y="65"/>
                  </a:cubicBezTo>
                  <a:cubicBezTo>
                    <a:pt x="313" y="64"/>
                    <a:pt x="319" y="67"/>
                    <a:pt x="320" y="73"/>
                  </a:cubicBezTo>
                  <a:cubicBezTo>
                    <a:pt x="322" y="78"/>
                    <a:pt x="319" y="84"/>
                    <a:pt x="313" y="86"/>
                  </a:cubicBezTo>
                  <a:lnTo>
                    <a:pt x="238" y="107"/>
                  </a:lnTo>
                  <a:close/>
                  <a:moveTo>
                    <a:pt x="206" y="61"/>
                  </a:moveTo>
                  <a:cubicBezTo>
                    <a:pt x="202" y="56"/>
                    <a:pt x="203" y="50"/>
                    <a:pt x="207" y="46"/>
                  </a:cubicBezTo>
                  <a:cubicBezTo>
                    <a:pt x="261" y="3"/>
                    <a:pt x="261" y="3"/>
                    <a:pt x="261" y="3"/>
                  </a:cubicBezTo>
                  <a:cubicBezTo>
                    <a:pt x="265" y="0"/>
                    <a:pt x="272" y="0"/>
                    <a:pt x="276" y="5"/>
                  </a:cubicBezTo>
                  <a:cubicBezTo>
                    <a:pt x="279" y="10"/>
                    <a:pt x="279" y="16"/>
                    <a:pt x="274" y="20"/>
                  </a:cubicBezTo>
                  <a:cubicBezTo>
                    <a:pt x="221" y="63"/>
                    <a:pt x="221" y="63"/>
                    <a:pt x="221" y="63"/>
                  </a:cubicBezTo>
                  <a:cubicBezTo>
                    <a:pt x="219" y="64"/>
                    <a:pt x="216" y="65"/>
                    <a:pt x="214" y="65"/>
                  </a:cubicBezTo>
                  <a:cubicBezTo>
                    <a:pt x="211" y="65"/>
                    <a:pt x="208" y="64"/>
                    <a:pt x="206" y="61"/>
                  </a:cubicBezTo>
                  <a:close/>
                  <a:moveTo>
                    <a:pt x="321" y="163"/>
                  </a:moveTo>
                  <a:cubicBezTo>
                    <a:pt x="320" y="168"/>
                    <a:pt x="315" y="172"/>
                    <a:pt x="310" y="172"/>
                  </a:cubicBezTo>
                  <a:cubicBezTo>
                    <a:pt x="309" y="172"/>
                    <a:pt x="309" y="172"/>
                    <a:pt x="308" y="172"/>
                  </a:cubicBezTo>
                  <a:cubicBezTo>
                    <a:pt x="244" y="161"/>
                    <a:pt x="244" y="161"/>
                    <a:pt x="244" y="161"/>
                  </a:cubicBezTo>
                  <a:cubicBezTo>
                    <a:pt x="238" y="160"/>
                    <a:pt x="235" y="154"/>
                    <a:pt x="235" y="149"/>
                  </a:cubicBezTo>
                  <a:cubicBezTo>
                    <a:pt x="236" y="143"/>
                    <a:pt x="242" y="139"/>
                    <a:pt x="248" y="140"/>
                  </a:cubicBezTo>
                  <a:cubicBezTo>
                    <a:pt x="312" y="150"/>
                    <a:pt x="312" y="150"/>
                    <a:pt x="312" y="150"/>
                  </a:cubicBezTo>
                  <a:cubicBezTo>
                    <a:pt x="318" y="151"/>
                    <a:pt x="321" y="157"/>
                    <a:pt x="321" y="163"/>
                  </a:cubicBezTo>
                  <a:close/>
                </a:path>
              </a:pathLst>
            </a:custGeom>
            <a:solidFill>
              <a:schemeClr val="accent4">
                <a:lumMod val="40000"/>
                <a:lumOff val="6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36" name="Freeform 641"/>
            <p:cNvSpPr>
              <a:spLocks noEditPoints="1"/>
            </p:cNvSpPr>
            <p:nvPr/>
          </p:nvSpPr>
          <p:spPr bwMode="auto">
            <a:xfrm>
              <a:off x="739708" y="3086338"/>
              <a:ext cx="338328" cy="339323"/>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accent4">
                <a:lumMod val="40000"/>
                <a:lumOff val="6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grpSp>
        <p:nvGrpSpPr>
          <p:cNvPr id="37" name="Group 36"/>
          <p:cNvGrpSpPr/>
          <p:nvPr/>
        </p:nvGrpSpPr>
        <p:grpSpPr>
          <a:xfrm>
            <a:off x="530577" y="3627187"/>
            <a:ext cx="338783" cy="338783"/>
            <a:chOff x="739708" y="2652463"/>
            <a:chExt cx="338783" cy="338783"/>
          </a:xfrm>
        </p:grpSpPr>
        <p:sp>
          <p:nvSpPr>
            <p:cNvPr id="38" name="Freeform 682"/>
            <p:cNvSpPr>
              <a:spLocks noEditPoints="1"/>
            </p:cNvSpPr>
            <p:nvPr/>
          </p:nvSpPr>
          <p:spPr bwMode="auto">
            <a:xfrm>
              <a:off x="739708" y="2652463"/>
              <a:ext cx="338783" cy="338783"/>
            </a:xfrm>
            <a:custGeom>
              <a:avLst/>
              <a:gdLst>
                <a:gd name="T0" fmla="*/ 256 w 512"/>
                <a:gd name="T1" fmla="*/ 22 h 512"/>
                <a:gd name="T2" fmla="*/ 491 w 512"/>
                <a:gd name="T3" fmla="*/ 256 h 512"/>
                <a:gd name="T4" fmla="*/ 256 w 512"/>
                <a:gd name="T5" fmla="*/ 491 h 512"/>
                <a:gd name="T6" fmla="*/ 21 w 512"/>
                <a:gd name="T7" fmla="*/ 256 h 512"/>
                <a:gd name="T8" fmla="*/ 256 w 512"/>
                <a:gd name="T9" fmla="*/ 22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2"/>
                  </a:moveTo>
                  <a:cubicBezTo>
                    <a:pt x="385" y="22"/>
                    <a:pt x="491" y="127"/>
                    <a:pt x="491" y="256"/>
                  </a:cubicBezTo>
                  <a:cubicBezTo>
                    <a:pt x="491" y="386"/>
                    <a:pt x="385" y="491"/>
                    <a:pt x="256" y="491"/>
                  </a:cubicBezTo>
                  <a:cubicBezTo>
                    <a:pt x="127" y="491"/>
                    <a:pt x="21" y="386"/>
                    <a:pt x="21" y="256"/>
                  </a:cubicBezTo>
                  <a:cubicBezTo>
                    <a:pt x="21" y="127"/>
                    <a:pt x="127" y="22"/>
                    <a:pt x="256" y="22"/>
                  </a:cubicBezTo>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path>
              </a:pathLst>
            </a:custGeom>
            <a:solidFill>
              <a:schemeClr val="accent4">
                <a:lumMod val="60000"/>
                <a:lumOff val="4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39" name="Freeform 683"/>
            <p:cNvSpPr>
              <a:spLocks noEditPoints="1"/>
            </p:cNvSpPr>
            <p:nvPr/>
          </p:nvSpPr>
          <p:spPr bwMode="auto">
            <a:xfrm>
              <a:off x="831379" y="2721216"/>
              <a:ext cx="155442" cy="206259"/>
            </a:xfrm>
            <a:custGeom>
              <a:avLst/>
              <a:gdLst>
                <a:gd name="T0" fmla="*/ 94 w 234"/>
                <a:gd name="T1" fmla="*/ 170 h 312"/>
                <a:gd name="T2" fmla="*/ 85 w 234"/>
                <a:gd name="T3" fmla="*/ 176 h 312"/>
                <a:gd name="T4" fmla="*/ 80 w 234"/>
                <a:gd name="T5" fmla="*/ 174 h 312"/>
                <a:gd name="T6" fmla="*/ 42 w 234"/>
                <a:gd name="T7" fmla="*/ 110 h 312"/>
                <a:gd name="T8" fmla="*/ 80 w 234"/>
                <a:gd name="T9" fmla="*/ 45 h 312"/>
                <a:gd name="T10" fmla="*/ 94 w 234"/>
                <a:gd name="T11" fmla="*/ 49 h 312"/>
                <a:gd name="T12" fmla="*/ 90 w 234"/>
                <a:gd name="T13" fmla="*/ 63 h 312"/>
                <a:gd name="T14" fmla="*/ 64 w 234"/>
                <a:gd name="T15" fmla="*/ 110 h 312"/>
                <a:gd name="T16" fmla="*/ 90 w 234"/>
                <a:gd name="T17" fmla="*/ 156 h 312"/>
                <a:gd name="T18" fmla="*/ 94 w 234"/>
                <a:gd name="T19" fmla="*/ 170 h 312"/>
                <a:gd name="T20" fmla="*/ 79 w 234"/>
                <a:gd name="T21" fmla="*/ 198 h 312"/>
                <a:gd name="T22" fmla="*/ 21 w 234"/>
                <a:gd name="T23" fmla="*/ 110 h 312"/>
                <a:gd name="T24" fmla="*/ 79 w 234"/>
                <a:gd name="T25" fmla="*/ 22 h 312"/>
                <a:gd name="T26" fmla="*/ 84 w 234"/>
                <a:gd name="T27" fmla="*/ 8 h 312"/>
                <a:gd name="T28" fmla="*/ 70 w 234"/>
                <a:gd name="T29" fmla="*/ 2 h 312"/>
                <a:gd name="T30" fmla="*/ 0 w 234"/>
                <a:gd name="T31" fmla="*/ 110 h 312"/>
                <a:gd name="T32" fmla="*/ 70 w 234"/>
                <a:gd name="T33" fmla="*/ 217 h 312"/>
                <a:gd name="T34" fmla="*/ 74 w 234"/>
                <a:gd name="T35" fmla="*/ 218 h 312"/>
                <a:gd name="T36" fmla="*/ 84 w 234"/>
                <a:gd name="T37" fmla="*/ 212 h 312"/>
                <a:gd name="T38" fmla="*/ 79 w 234"/>
                <a:gd name="T39" fmla="*/ 198 h 312"/>
                <a:gd name="T40" fmla="*/ 128 w 234"/>
                <a:gd name="T41" fmla="*/ 140 h 312"/>
                <a:gd name="T42" fmla="*/ 128 w 234"/>
                <a:gd name="T43" fmla="*/ 302 h 312"/>
                <a:gd name="T44" fmla="*/ 117 w 234"/>
                <a:gd name="T45" fmla="*/ 312 h 312"/>
                <a:gd name="T46" fmla="*/ 106 w 234"/>
                <a:gd name="T47" fmla="*/ 302 h 312"/>
                <a:gd name="T48" fmla="*/ 106 w 234"/>
                <a:gd name="T49" fmla="*/ 140 h 312"/>
                <a:gd name="T50" fmla="*/ 85 w 234"/>
                <a:gd name="T51" fmla="*/ 110 h 312"/>
                <a:gd name="T52" fmla="*/ 117 w 234"/>
                <a:gd name="T53" fmla="*/ 78 h 312"/>
                <a:gd name="T54" fmla="*/ 149 w 234"/>
                <a:gd name="T55" fmla="*/ 110 h 312"/>
                <a:gd name="T56" fmla="*/ 128 w 234"/>
                <a:gd name="T57" fmla="*/ 140 h 312"/>
                <a:gd name="T58" fmla="*/ 106 w 234"/>
                <a:gd name="T59" fmla="*/ 110 h 312"/>
                <a:gd name="T60" fmla="*/ 117 w 234"/>
                <a:gd name="T61" fmla="*/ 120 h 312"/>
                <a:gd name="T62" fmla="*/ 128 w 234"/>
                <a:gd name="T63" fmla="*/ 110 h 312"/>
                <a:gd name="T64" fmla="*/ 117 w 234"/>
                <a:gd name="T65" fmla="*/ 99 h 312"/>
                <a:gd name="T66" fmla="*/ 106 w 234"/>
                <a:gd name="T67" fmla="*/ 110 h 312"/>
                <a:gd name="T68" fmla="*/ 192 w 234"/>
                <a:gd name="T69" fmla="*/ 110 h 312"/>
                <a:gd name="T70" fmla="*/ 154 w 234"/>
                <a:gd name="T71" fmla="*/ 45 h 312"/>
                <a:gd name="T72" fmla="*/ 140 w 234"/>
                <a:gd name="T73" fmla="*/ 49 h 312"/>
                <a:gd name="T74" fmla="*/ 144 w 234"/>
                <a:gd name="T75" fmla="*/ 63 h 312"/>
                <a:gd name="T76" fmla="*/ 170 w 234"/>
                <a:gd name="T77" fmla="*/ 110 h 312"/>
                <a:gd name="T78" fmla="*/ 144 w 234"/>
                <a:gd name="T79" fmla="*/ 156 h 312"/>
                <a:gd name="T80" fmla="*/ 140 w 234"/>
                <a:gd name="T81" fmla="*/ 170 h 312"/>
                <a:gd name="T82" fmla="*/ 149 w 234"/>
                <a:gd name="T83" fmla="*/ 176 h 312"/>
                <a:gd name="T84" fmla="*/ 154 w 234"/>
                <a:gd name="T85" fmla="*/ 174 h 312"/>
                <a:gd name="T86" fmla="*/ 192 w 234"/>
                <a:gd name="T87" fmla="*/ 110 h 312"/>
                <a:gd name="T88" fmla="*/ 164 w 234"/>
                <a:gd name="T89" fmla="*/ 2 h 312"/>
                <a:gd name="T90" fmla="*/ 150 w 234"/>
                <a:gd name="T91" fmla="*/ 8 h 312"/>
                <a:gd name="T92" fmla="*/ 155 w 234"/>
                <a:gd name="T93" fmla="*/ 22 h 312"/>
                <a:gd name="T94" fmla="*/ 213 w 234"/>
                <a:gd name="T95" fmla="*/ 110 h 312"/>
                <a:gd name="T96" fmla="*/ 155 w 234"/>
                <a:gd name="T97" fmla="*/ 198 h 312"/>
                <a:gd name="T98" fmla="*/ 150 w 234"/>
                <a:gd name="T99" fmla="*/ 212 h 312"/>
                <a:gd name="T100" fmla="*/ 160 w 234"/>
                <a:gd name="T101" fmla="*/ 218 h 312"/>
                <a:gd name="T102" fmla="*/ 164 w 234"/>
                <a:gd name="T103" fmla="*/ 217 h 312"/>
                <a:gd name="T104" fmla="*/ 234 w 234"/>
                <a:gd name="T105" fmla="*/ 110 h 312"/>
                <a:gd name="T106" fmla="*/ 164 w 234"/>
                <a:gd name="T107" fmla="*/ 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4" h="312">
                  <a:moveTo>
                    <a:pt x="94" y="170"/>
                  </a:moveTo>
                  <a:cubicBezTo>
                    <a:pt x="92" y="174"/>
                    <a:pt x="89" y="176"/>
                    <a:pt x="85" y="176"/>
                  </a:cubicBezTo>
                  <a:cubicBezTo>
                    <a:pt x="83" y="176"/>
                    <a:pt x="81" y="175"/>
                    <a:pt x="80" y="174"/>
                  </a:cubicBezTo>
                  <a:cubicBezTo>
                    <a:pt x="57" y="161"/>
                    <a:pt x="42" y="136"/>
                    <a:pt x="42" y="110"/>
                  </a:cubicBezTo>
                  <a:cubicBezTo>
                    <a:pt x="42" y="83"/>
                    <a:pt x="57" y="58"/>
                    <a:pt x="80" y="45"/>
                  </a:cubicBezTo>
                  <a:cubicBezTo>
                    <a:pt x="85" y="42"/>
                    <a:pt x="91" y="44"/>
                    <a:pt x="94" y="49"/>
                  </a:cubicBezTo>
                  <a:cubicBezTo>
                    <a:pt x="97" y="54"/>
                    <a:pt x="95" y="61"/>
                    <a:pt x="90" y="63"/>
                  </a:cubicBezTo>
                  <a:cubicBezTo>
                    <a:pt x="74" y="73"/>
                    <a:pt x="64" y="91"/>
                    <a:pt x="64" y="110"/>
                  </a:cubicBezTo>
                  <a:cubicBezTo>
                    <a:pt x="64" y="129"/>
                    <a:pt x="74" y="146"/>
                    <a:pt x="90" y="156"/>
                  </a:cubicBezTo>
                  <a:cubicBezTo>
                    <a:pt x="95" y="159"/>
                    <a:pt x="97" y="165"/>
                    <a:pt x="94" y="170"/>
                  </a:cubicBezTo>
                  <a:close/>
                  <a:moveTo>
                    <a:pt x="79" y="198"/>
                  </a:moveTo>
                  <a:cubicBezTo>
                    <a:pt x="44" y="182"/>
                    <a:pt x="21" y="148"/>
                    <a:pt x="21" y="110"/>
                  </a:cubicBezTo>
                  <a:cubicBezTo>
                    <a:pt x="21" y="71"/>
                    <a:pt x="44" y="37"/>
                    <a:pt x="79" y="22"/>
                  </a:cubicBezTo>
                  <a:cubicBezTo>
                    <a:pt x="84" y="19"/>
                    <a:pt x="86" y="13"/>
                    <a:pt x="84" y="8"/>
                  </a:cubicBezTo>
                  <a:cubicBezTo>
                    <a:pt x="82" y="2"/>
                    <a:pt x="75" y="0"/>
                    <a:pt x="70" y="2"/>
                  </a:cubicBezTo>
                  <a:cubicBezTo>
                    <a:pt x="27" y="21"/>
                    <a:pt x="0" y="63"/>
                    <a:pt x="0" y="110"/>
                  </a:cubicBezTo>
                  <a:cubicBezTo>
                    <a:pt x="0" y="156"/>
                    <a:pt x="27" y="199"/>
                    <a:pt x="70" y="217"/>
                  </a:cubicBezTo>
                  <a:cubicBezTo>
                    <a:pt x="71" y="218"/>
                    <a:pt x="73" y="218"/>
                    <a:pt x="74" y="218"/>
                  </a:cubicBezTo>
                  <a:cubicBezTo>
                    <a:pt x="78" y="218"/>
                    <a:pt x="82" y="216"/>
                    <a:pt x="84" y="212"/>
                  </a:cubicBezTo>
                  <a:cubicBezTo>
                    <a:pt x="86" y="206"/>
                    <a:pt x="84" y="200"/>
                    <a:pt x="79" y="198"/>
                  </a:cubicBezTo>
                  <a:close/>
                  <a:moveTo>
                    <a:pt x="128" y="140"/>
                  </a:moveTo>
                  <a:cubicBezTo>
                    <a:pt x="128" y="302"/>
                    <a:pt x="128" y="302"/>
                    <a:pt x="128" y="302"/>
                  </a:cubicBezTo>
                  <a:cubicBezTo>
                    <a:pt x="128" y="308"/>
                    <a:pt x="123" y="312"/>
                    <a:pt x="117" y="312"/>
                  </a:cubicBezTo>
                  <a:cubicBezTo>
                    <a:pt x="111" y="312"/>
                    <a:pt x="106" y="308"/>
                    <a:pt x="106" y="302"/>
                  </a:cubicBezTo>
                  <a:cubicBezTo>
                    <a:pt x="106" y="140"/>
                    <a:pt x="106" y="140"/>
                    <a:pt x="106" y="140"/>
                  </a:cubicBezTo>
                  <a:cubicBezTo>
                    <a:pt x="94" y="135"/>
                    <a:pt x="85" y="124"/>
                    <a:pt x="85" y="110"/>
                  </a:cubicBezTo>
                  <a:cubicBezTo>
                    <a:pt x="85" y="92"/>
                    <a:pt x="99" y="78"/>
                    <a:pt x="117" y="78"/>
                  </a:cubicBezTo>
                  <a:cubicBezTo>
                    <a:pt x="135" y="78"/>
                    <a:pt x="149" y="92"/>
                    <a:pt x="149" y="110"/>
                  </a:cubicBezTo>
                  <a:cubicBezTo>
                    <a:pt x="149" y="124"/>
                    <a:pt x="140" y="135"/>
                    <a:pt x="128" y="140"/>
                  </a:cubicBezTo>
                  <a:close/>
                  <a:moveTo>
                    <a:pt x="106" y="110"/>
                  </a:moveTo>
                  <a:cubicBezTo>
                    <a:pt x="106" y="116"/>
                    <a:pt x="111" y="120"/>
                    <a:pt x="117" y="120"/>
                  </a:cubicBezTo>
                  <a:cubicBezTo>
                    <a:pt x="123" y="120"/>
                    <a:pt x="128" y="116"/>
                    <a:pt x="128" y="110"/>
                  </a:cubicBezTo>
                  <a:cubicBezTo>
                    <a:pt x="128" y="104"/>
                    <a:pt x="123" y="99"/>
                    <a:pt x="117" y="99"/>
                  </a:cubicBezTo>
                  <a:cubicBezTo>
                    <a:pt x="111" y="99"/>
                    <a:pt x="106" y="104"/>
                    <a:pt x="106" y="110"/>
                  </a:cubicBezTo>
                  <a:close/>
                  <a:moveTo>
                    <a:pt x="192" y="110"/>
                  </a:moveTo>
                  <a:cubicBezTo>
                    <a:pt x="192" y="83"/>
                    <a:pt x="177" y="58"/>
                    <a:pt x="154" y="45"/>
                  </a:cubicBezTo>
                  <a:cubicBezTo>
                    <a:pt x="149" y="42"/>
                    <a:pt x="143" y="44"/>
                    <a:pt x="140" y="49"/>
                  </a:cubicBezTo>
                  <a:cubicBezTo>
                    <a:pt x="137" y="54"/>
                    <a:pt x="139" y="61"/>
                    <a:pt x="144" y="63"/>
                  </a:cubicBezTo>
                  <a:cubicBezTo>
                    <a:pt x="160" y="73"/>
                    <a:pt x="170" y="91"/>
                    <a:pt x="170" y="110"/>
                  </a:cubicBezTo>
                  <a:cubicBezTo>
                    <a:pt x="170" y="129"/>
                    <a:pt x="160" y="146"/>
                    <a:pt x="144" y="156"/>
                  </a:cubicBezTo>
                  <a:cubicBezTo>
                    <a:pt x="139" y="159"/>
                    <a:pt x="137" y="165"/>
                    <a:pt x="140" y="170"/>
                  </a:cubicBezTo>
                  <a:cubicBezTo>
                    <a:pt x="142" y="174"/>
                    <a:pt x="145" y="176"/>
                    <a:pt x="149" y="176"/>
                  </a:cubicBezTo>
                  <a:cubicBezTo>
                    <a:pt x="151" y="176"/>
                    <a:pt x="153" y="175"/>
                    <a:pt x="154" y="174"/>
                  </a:cubicBezTo>
                  <a:cubicBezTo>
                    <a:pt x="177" y="161"/>
                    <a:pt x="192" y="136"/>
                    <a:pt x="192" y="110"/>
                  </a:cubicBezTo>
                  <a:close/>
                  <a:moveTo>
                    <a:pt x="164" y="2"/>
                  </a:moveTo>
                  <a:cubicBezTo>
                    <a:pt x="159" y="0"/>
                    <a:pt x="152" y="2"/>
                    <a:pt x="150" y="8"/>
                  </a:cubicBezTo>
                  <a:cubicBezTo>
                    <a:pt x="148" y="13"/>
                    <a:pt x="150" y="19"/>
                    <a:pt x="155" y="22"/>
                  </a:cubicBezTo>
                  <a:cubicBezTo>
                    <a:pt x="190" y="37"/>
                    <a:pt x="213" y="71"/>
                    <a:pt x="213" y="110"/>
                  </a:cubicBezTo>
                  <a:cubicBezTo>
                    <a:pt x="213" y="148"/>
                    <a:pt x="190" y="182"/>
                    <a:pt x="155" y="198"/>
                  </a:cubicBezTo>
                  <a:cubicBezTo>
                    <a:pt x="150" y="200"/>
                    <a:pt x="148" y="206"/>
                    <a:pt x="150" y="212"/>
                  </a:cubicBezTo>
                  <a:cubicBezTo>
                    <a:pt x="152" y="216"/>
                    <a:pt x="156" y="218"/>
                    <a:pt x="160" y="218"/>
                  </a:cubicBezTo>
                  <a:cubicBezTo>
                    <a:pt x="161" y="218"/>
                    <a:pt x="163" y="218"/>
                    <a:pt x="164" y="217"/>
                  </a:cubicBezTo>
                  <a:cubicBezTo>
                    <a:pt x="207" y="199"/>
                    <a:pt x="234" y="156"/>
                    <a:pt x="234" y="110"/>
                  </a:cubicBezTo>
                  <a:cubicBezTo>
                    <a:pt x="234" y="63"/>
                    <a:pt x="207" y="21"/>
                    <a:pt x="164" y="2"/>
                  </a:cubicBezTo>
                  <a:close/>
                </a:path>
              </a:pathLst>
            </a:custGeom>
            <a:solidFill>
              <a:schemeClr val="accent4">
                <a:lumMod val="60000"/>
                <a:lumOff val="4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grpSp>
        <p:nvGrpSpPr>
          <p:cNvPr id="40" name="Group 39"/>
          <p:cNvGrpSpPr/>
          <p:nvPr/>
        </p:nvGrpSpPr>
        <p:grpSpPr>
          <a:xfrm>
            <a:off x="526462" y="5284360"/>
            <a:ext cx="338328" cy="338328"/>
            <a:chOff x="739708" y="3980092"/>
            <a:chExt cx="338328" cy="338328"/>
          </a:xfrm>
        </p:grpSpPr>
        <p:sp>
          <p:nvSpPr>
            <p:cNvPr id="41" name="Rounded Rectangle 143">
              <a:extLst>
                <a:ext uri="{FF2B5EF4-FFF2-40B4-BE49-F238E27FC236}">
                  <a16:creationId xmlns:a16="http://schemas.microsoft.com/office/drawing/2014/main" id="{3A9F97CB-46F4-4363-AC4F-2842F4639F78}"/>
                </a:ext>
              </a:extLst>
            </p:cNvPr>
            <p:cNvSpPr/>
            <p:nvPr/>
          </p:nvSpPr>
          <p:spPr>
            <a:xfrm>
              <a:off x="777468" y="4060239"/>
              <a:ext cx="262809" cy="178033"/>
            </a:xfrm>
            <a:prstGeom prst="roundRect">
              <a:avLst/>
            </a:pr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rtlCol="0" anchor="ctr" anchorCtr="0">
              <a:noAutofit/>
            </a:bodyPr>
            <a:lstStyle/>
            <a:p>
              <a:pPr algn="ctr" defTabSz="622300">
                <a:lnSpc>
                  <a:spcPct val="90000"/>
                </a:lnSpc>
                <a:spcBef>
                  <a:spcPct val="0"/>
                </a:spcBef>
                <a:spcAft>
                  <a:spcPct val="35000"/>
                </a:spcAft>
              </a:pPr>
              <a:endParaRPr lang="en-US" sz="1100" b="1" kern="1200" dirty="0">
                <a:solidFill>
                  <a:schemeClr val="bg1"/>
                </a:solidFill>
              </a:endParaRPr>
            </a:p>
          </p:txBody>
        </p:sp>
        <p:sp>
          <p:nvSpPr>
            <p:cNvPr id="42" name="Freeform 189">
              <a:extLst>
                <a:ext uri="{FF2B5EF4-FFF2-40B4-BE49-F238E27FC236}">
                  <a16:creationId xmlns:a16="http://schemas.microsoft.com/office/drawing/2014/main" id="{8E7933B5-197A-456B-9A70-68ABC2F4AA7F}"/>
                </a:ext>
              </a:extLst>
            </p:cNvPr>
            <p:cNvSpPr>
              <a:spLocks noChangeAspect="1" noEditPoints="1"/>
            </p:cNvSpPr>
            <p:nvPr/>
          </p:nvSpPr>
          <p:spPr bwMode="auto">
            <a:xfrm>
              <a:off x="739708" y="3980092"/>
              <a:ext cx="338328" cy="338328"/>
            </a:xfrm>
            <a:custGeom>
              <a:avLst/>
              <a:gdLst>
                <a:gd name="T0" fmla="*/ 0 w 512"/>
                <a:gd name="T1" fmla="*/ 256 h 512"/>
                <a:gd name="T2" fmla="*/ 512 w 512"/>
                <a:gd name="T3" fmla="*/ 256 h 512"/>
                <a:gd name="T4" fmla="*/ 416 w 512"/>
                <a:gd name="T5" fmla="*/ 330 h 512"/>
                <a:gd name="T6" fmla="*/ 394 w 512"/>
                <a:gd name="T7" fmla="*/ 341 h 512"/>
                <a:gd name="T8" fmla="*/ 384 w 512"/>
                <a:gd name="T9" fmla="*/ 320 h 512"/>
                <a:gd name="T10" fmla="*/ 371 w 512"/>
                <a:gd name="T11" fmla="*/ 334 h 512"/>
                <a:gd name="T12" fmla="*/ 338 w 512"/>
                <a:gd name="T13" fmla="*/ 359 h 512"/>
                <a:gd name="T14" fmla="*/ 318 w 512"/>
                <a:gd name="T15" fmla="*/ 376 h 512"/>
                <a:gd name="T16" fmla="*/ 277 w 512"/>
                <a:gd name="T17" fmla="*/ 370 h 512"/>
                <a:gd name="T18" fmla="*/ 250 w 512"/>
                <a:gd name="T19" fmla="*/ 384 h 512"/>
                <a:gd name="T20" fmla="*/ 217 w 512"/>
                <a:gd name="T21" fmla="*/ 381 h 512"/>
                <a:gd name="T22" fmla="*/ 172 w 512"/>
                <a:gd name="T23" fmla="*/ 368 h 512"/>
                <a:gd name="T24" fmla="*/ 128 w 512"/>
                <a:gd name="T25" fmla="*/ 320 h 512"/>
                <a:gd name="T26" fmla="*/ 117 w 512"/>
                <a:gd name="T27" fmla="*/ 341 h 512"/>
                <a:gd name="T28" fmla="*/ 96 w 512"/>
                <a:gd name="T29" fmla="*/ 330 h 512"/>
                <a:gd name="T30" fmla="*/ 106 w 512"/>
                <a:gd name="T31" fmla="*/ 170 h 512"/>
                <a:gd name="T32" fmla="*/ 106 w 512"/>
                <a:gd name="T33" fmla="*/ 149 h 512"/>
                <a:gd name="T34" fmla="*/ 128 w 512"/>
                <a:gd name="T35" fmla="*/ 160 h 512"/>
                <a:gd name="T36" fmla="*/ 224 w 512"/>
                <a:gd name="T37" fmla="*/ 181 h 512"/>
                <a:gd name="T38" fmla="*/ 261 w 512"/>
                <a:gd name="T39" fmla="*/ 161 h 512"/>
                <a:gd name="T40" fmla="*/ 343 w 512"/>
                <a:gd name="T41" fmla="*/ 181 h 512"/>
                <a:gd name="T42" fmla="*/ 384 w 512"/>
                <a:gd name="T43" fmla="*/ 160 h 512"/>
                <a:gd name="T44" fmla="*/ 405 w 512"/>
                <a:gd name="T45" fmla="*/ 149 h 512"/>
                <a:gd name="T46" fmla="*/ 405 w 512"/>
                <a:gd name="T47" fmla="*/ 170 h 512"/>
                <a:gd name="T48" fmla="*/ 416 w 512"/>
                <a:gd name="T49" fmla="*/ 330 h 512"/>
                <a:gd name="T50" fmla="*/ 350 w 512"/>
                <a:gd name="T51" fmla="*/ 328 h 512"/>
                <a:gd name="T52" fmla="*/ 335 w 512"/>
                <a:gd name="T53" fmla="*/ 337 h 512"/>
                <a:gd name="T54" fmla="*/ 328 w 512"/>
                <a:gd name="T55" fmla="*/ 332 h 512"/>
                <a:gd name="T56" fmla="*/ 294 w 512"/>
                <a:gd name="T57" fmla="*/ 274 h 512"/>
                <a:gd name="T58" fmla="*/ 275 w 512"/>
                <a:gd name="T59" fmla="*/ 284 h 512"/>
                <a:gd name="T60" fmla="*/ 310 w 512"/>
                <a:gd name="T61" fmla="*/ 343 h 512"/>
                <a:gd name="T62" fmla="*/ 290 w 512"/>
                <a:gd name="T63" fmla="*/ 353 h 512"/>
                <a:gd name="T64" fmla="*/ 243 w 512"/>
                <a:gd name="T65" fmla="*/ 296 h 512"/>
                <a:gd name="T66" fmla="*/ 260 w 512"/>
                <a:gd name="T67" fmla="*/ 345 h 512"/>
                <a:gd name="T68" fmla="*/ 256 w 512"/>
                <a:gd name="T69" fmla="*/ 361 h 512"/>
                <a:gd name="T70" fmla="*/ 239 w 512"/>
                <a:gd name="T71" fmla="*/ 357 h 512"/>
                <a:gd name="T72" fmla="*/ 228 w 512"/>
                <a:gd name="T73" fmla="*/ 337 h 512"/>
                <a:gd name="T74" fmla="*/ 220 w 512"/>
                <a:gd name="T75" fmla="*/ 325 h 512"/>
                <a:gd name="T76" fmla="*/ 202 w 512"/>
                <a:gd name="T77" fmla="*/ 337 h 512"/>
                <a:gd name="T78" fmla="*/ 207 w 512"/>
                <a:gd name="T79" fmla="*/ 363 h 512"/>
                <a:gd name="T80" fmla="*/ 158 w 512"/>
                <a:gd name="T81" fmla="*/ 304 h 512"/>
                <a:gd name="T82" fmla="*/ 128 w 512"/>
                <a:gd name="T83" fmla="*/ 298 h 512"/>
                <a:gd name="T84" fmla="*/ 184 w 512"/>
                <a:gd name="T85" fmla="*/ 202 h 512"/>
                <a:gd name="T86" fmla="*/ 160 w 512"/>
                <a:gd name="T87" fmla="*/ 234 h 512"/>
                <a:gd name="T88" fmla="*/ 193 w 512"/>
                <a:gd name="T89" fmla="*/ 266 h 512"/>
                <a:gd name="T90" fmla="*/ 349 w 512"/>
                <a:gd name="T91" fmla="*/ 319 h 512"/>
                <a:gd name="T92" fmla="*/ 384 w 512"/>
                <a:gd name="T93" fmla="*/ 202 h 512"/>
                <a:gd name="T94" fmla="*/ 362 w 512"/>
                <a:gd name="T95" fmla="*/ 298 h 512"/>
                <a:gd name="T96" fmla="*/ 322 w 512"/>
                <a:gd name="T97" fmla="*/ 230 h 512"/>
                <a:gd name="T98" fmla="*/ 190 w 512"/>
                <a:gd name="T99" fmla="*/ 245 h 512"/>
                <a:gd name="T100" fmla="*/ 181 w 512"/>
                <a:gd name="T101" fmla="*/ 234 h 512"/>
                <a:gd name="T102" fmla="*/ 268 w 512"/>
                <a:gd name="T103" fmla="*/ 182 h 512"/>
                <a:gd name="T104" fmla="*/ 341 w 512"/>
                <a:gd name="T105"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330"/>
                  </a:moveTo>
                  <a:cubicBezTo>
                    <a:pt x="416" y="336"/>
                    <a:pt x="411" y="341"/>
                    <a:pt x="405" y="341"/>
                  </a:cubicBezTo>
                  <a:cubicBezTo>
                    <a:pt x="394" y="341"/>
                    <a:pt x="394" y="341"/>
                    <a:pt x="394" y="341"/>
                  </a:cubicBezTo>
                  <a:cubicBezTo>
                    <a:pt x="388" y="341"/>
                    <a:pt x="384" y="336"/>
                    <a:pt x="384" y="330"/>
                  </a:cubicBezTo>
                  <a:cubicBezTo>
                    <a:pt x="384" y="320"/>
                    <a:pt x="384" y="320"/>
                    <a:pt x="384" y="320"/>
                  </a:cubicBezTo>
                  <a:cubicBezTo>
                    <a:pt x="371" y="320"/>
                    <a:pt x="371" y="320"/>
                    <a:pt x="371" y="320"/>
                  </a:cubicBezTo>
                  <a:cubicBezTo>
                    <a:pt x="372" y="324"/>
                    <a:pt x="372" y="329"/>
                    <a:pt x="371" y="334"/>
                  </a:cubicBezTo>
                  <a:cubicBezTo>
                    <a:pt x="368" y="342"/>
                    <a:pt x="363" y="350"/>
                    <a:pt x="355" y="354"/>
                  </a:cubicBezTo>
                  <a:cubicBezTo>
                    <a:pt x="350" y="357"/>
                    <a:pt x="344" y="359"/>
                    <a:pt x="338" y="359"/>
                  </a:cubicBezTo>
                  <a:cubicBezTo>
                    <a:pt x="336" y="359"/>
                    <a:pt x="334" y="358"/>
                    <a:pt x="332" y="358"/>
                  </a:cubicBezTo>
                  <a:cubicBezTo>
                    <a:pt x="330" y="365"/>
                    <a:pt x="325" y="372"/>
                    <a:pt x="318" y="376"/>
                  </a:cubicBezTo>
                  <a:cubicBezTo>
                    <a:pt x="313" y="380"/>
                    <a:pt x="307" y="381"/>
                    <a:pt x="301" y="381"/>
                  </a:cubicBezTo>
                  <a:cubicBezTo>
                    <a:pt x="292" y="381"/>
                    <a:pt x="283" y="377"/>
                    <a:pt x="277" y="370"/>
                  </a:cubicBezTo>
                  <a:cubicBezTo>
                    <a:pt x="274" y="374"/>
                    <a:pt x="271" y="377"/>
                    <a:pt x="267" y="379"/>
                  </a:cubicBezTo>
                  <a:cubicBezTo>
                    <a:pt x="261" y="382"/>
                    <a:pt x="256" y="384"/>
                    <a:pt x="250" y="384"/>
                  </a:cubicBezTo>
                  <a:cubicBezTo>
                    <a:pt x="241" y="384"/>
                    <a:pt x="232" y="380"/>
                    <a:pt x="226" y="374"/>
                  </a:cubicBezTo>
                  <a:cubicBezTo>
                    <a:pt x="224" y="376"/>
                    <a:pt x="221" y="379"/>
                    <a:pt x="217" y="381"/>
                  </a:cubicBezTo>
                  <a:cubicBezTo>
                    <a:pt x="212" y="384"/>
                    <a:pt x="207" y="385"/>
                    <a:pt x="202" y="385"/>
                  </a:cubicBezTo>
                  <a:cubicBezTo>
                    <a:pt x="190" y="385"/>
                    <a:pt x="178" y="379"/>
                    <a:pt x="172" y="368"/>
                  </a:cubicBezTo>
                  <a:cubicBezTo>
                    <a:pt x="143" y="320"/>
                    <a:pt x="143" y="320"/>
                    <a:pt x="143" y="320"/>
                  </a:cubicBezTo>
                  <a:cubicBezTo>
                    <a:pt x="128" y="320"/>
                    <a:pt x="128" y="320"/>
                    <a:pt x="128" y="320"/>
                  </a:cubicBezTo>
                  <a:cubicBezTo>
                    <a:pt x="128" y="330"/>
                    <a:pt x="128" y="330"/>
                    <a:pt x="128" y="330"/>
                  </a:cubicBezTo>
                  <a:cubicBezTo>
                    <a:pt x="128" y="336"/>
                    <a:pt x="123" y="341"/>
                    <a:pt x="117" y="341"/>
                  </a:cubicBezTo>
                  <a:cubicBezTo>
                    <a:pt x="106" y="341"/>
                    <a:pt x="106" y="341"/>
                    <a:pt x="106" y="341"/>
                  </a:cubicBezTo>
                  <a:cubicBezTo>
                    <a:pt x="100" y="341"/>
                    <a:pt x="96" y="336"/>
                    <a:pt x="96" y="330"/>
                  </a:cubicBezTo>
                  <a:cubicBezTo>
                    <a:pt x="96" y="324"/>
                    <a:pt x="100" y="320"/>
                    <a:pt x="106" y="320"/>
                  </a:cubicBezTo>
                  <a:cubicBezTo>
                    <a:pt x="106" y="170"/>
                    <a:pt x="106" y="170"/>
                    <a:pt x="106" y="170"/>
                  </a:cubicBezTo>
                  <a:cubicBezTo>
                    <a:pt x="100" y="170"/>
                    <a:pt x="96" y="166"/>
                    <a:pt x="96" y="160"/>
                  </a:cubicBezTo>
                  <a:cubicBezTo>
                    <a:pt x="96" y="154"/>
                    <a:pt x="100" y="149"/>
                    <a:pt x="106" y="149"/>
                  </a:cubicBezTo>
                  <a:cubicBezTo>
                    <a:pt x="117" y="149"/>
                    <a:pt x="117" y="149"/>
                    <a:pt x="117" y="149"/>
                  </a:cubicBezTo>
                  <a:cubicBezTo>
                    <a:pt x="123" y="149"/>
                    <a:pt x="128" y="154"/>
                    <a:pt x="128" y="160"/>
                  </a:cubicBezTo>
                  <a:cubicBezTo>
                    <a:pt x="128" y="181"/>
                    <a:pt x="128" y="181"/>
                    <a:pt x="128" y="181"/>
                  </a:cubicBezTo>
                  <a:cubicBezTo>
                    <a:pt x="224" y="181"/>
                    <a:pt x="224" y="181"/>
                    <a:pt x="224" y="181"/>
                  </a:cubicBezTo>
                  <a:cubicBezTo>
                    <a:pt x="224" y="181"/>
                    <a:pt x="224" y="181"/>
                    <a:pt x="224" y="181"/>
                  </a:cubicBezTo>
                  <a:cubicBezTo>
                    <a:pt x="261" y="161"/>
                    <a:pt x="261" y="161"/>
                    <a:pt x="261" y="161"/>
                  </a:cubicBezTo>
                  <a:cubicBezTo>
                    <a:pt x="264" y="160"/>
                    <a:pt x="267" y="159"/>
                    <a:pt x="269" y="160"/>
                  </a:cubicBezTo>
                  <a:cubicBezTo>
                    <a:pt x="343" y="181"/>
                    <a:pt x="343" y="181"/>
                    <a:pt x="343" y="181"/>
                  </a:cubicBezTo>
                  <a:cubicBezTo>
                    <a:pt x="384" y="181"/>
                    <a:pt x="384" y="181"/>
                    <a:pt x="384" y="181"/>
                  </a:cubicBezTo>
                  <a:cubicBezTo>
                    <a:pt x="384" y="160"/>
                    <a:pt x="384" y="160"/>
                    <a:pt x="384" y="160"/>
                  </a:cubicBezTo>
                  <a:cubicBezTo>
                    <a:pt x="384" y="154"/>
                    <a:pt x="388" y="149"/>
                    <a:pt x="394" y="149"/>
                  </a:cubicBezTo>
                  <a:cubicBezTo>
                    <a:pt x="405" y="149"/>
                    <a:pt x="405" y="149"/>
                    <a:pt x="405" y="149"/>
                  </a:cubicBezTo>
                  <a:cubicBezTo>
                    <a:pt x="411" y="149"/>
                    <a:pt x="416" y="154"/>
                    <a:pt x="416" y="160"/>
                  </a:cubicBezTo>
                  <a:cubicBezTo>
                    <a:pt x="416" y="166"/>
                    <a:pt x="411" y="170"/>
                    <a:pt x="405" y="170"/>
                  </a:cubicBezTo>
                  <a:cubicBezTo>
                    <a:pt x="405" y="320"/>
                    <a:pt x="405" y="320"/>
                    <a:pt x="405" y="320"/>
                  </a:cubicBezTo>
                  <a:cubicBezTo>
                    <a:pt x="411" y="320"/>
                    <a:pt x="416" y="324"/>
                    <a:pt x="416" y="330"/>
                  </a:cubicBezTo>
                  <a:close/>
                  <a:moveTo>
                    <a:pt x="349" y="319"/>
                  </a:moveTo>
                  <a:cubicBezTo>
                    <a:pt x="350" y="322"/>
                    <a:pt x="351" y="325"/>
                    <a:pt x="350" y="328"/>
                  </a:cubicBezTo>
                  <a:cubicBezTo>
                    <a:pt x="349" y="332"/>
                    <a:pt x="347" y="334"/>
                    <a:pt x="344" y="336"/>
                  </a:cubicBezTo>
                  <a:cubicBezTo>
                    <a:pt x="342" y="337"/>
                    <a:pt x="338" y="338"/>
                    <a:pt x="335" y="337"/>
                  </a:cubicBezTo>
                  <a:cubicBezTo>
                    <a:pt x="332" y="336"/>
                    <a:pt x="330" y="334"/>
                    <a:pt x="328" y="332"/>
                  </a:cubicBezTo>
                  <a:cubicBezTo>
                    <a:pt x="328" y="332"/>
                    <a:pt x="328" y="332"/>
                    <a:pt x="328" y="332"/>
                  </a:cubicBezTo>
                  <a:cubicBezTo>
                    <a:pt x="328" y="332"/>
                    <a:pt x="328" y="332"/>
                    <a:pt x="328" y="331"/>
                  </a:cubicBezTo>
                  <a:cubicBezTo>
                    <a:pt x="294" y="274"/>
                    <a:pt x="294" y="274"/>
                    <a:pt x="294" y="274"/>
                  </a:cubicBezTo>
                  <a:cubicBezTo>
                    <a:pt x="291" y="268"/>
                    <a:pt x="284" y="267"/>
                    <a:pt x="279" y="270"/>
                  </a:cubicBezTo>
                  <a:cubicBezTo>
                    <a:pt x="274" y="273"/>
                    <a:pt x="272" y="279"/>
                    <a:pt x="275" y="284"/>
                  </a:cubicBezTo>
                  <a:cubicBezTo>
                    <a:pt x="310" y="343"/>
                    <a:pt x="310" y="343"/>
                    <a:pt x="310" y="343"/>
                  </a:cubicBezTo>
                  <a:cubicBezTo>
                    <a:pt x="310" y="343"/>
                    <a:pt x="310" y="343"/>
                    <a:pt x="310" y="343"/>
                  </a:cubicBezTo>
                  <a:cubicBezTo>
                    <a:pt x="313" y="348"/>
                    <a:pt x="313" y="355"/>
                    <a:pt x="307" y="358"/>
                  </a:cubicBezTo>
                  <a:cubicBezTo>
                    <a:pt x="301" y="361"/>
                    <a:pt x="294" y="359"/>
                    <a:pt x="290" y="353"/>
                  </a:cubicBezTo>
                  <a:cubicBezTo>
                    <a:pt x="258" y="300"/>
                    <a:pt x="258" y="300"/>
                    <a:pt x="258" y="300"/>
                  </a:cubicBezTo>
                  <a:cubicBezTo>
                    <a:pt x="255" y="295"/>
                    <a:pt x="249" y="293"/>
                    <a:pt x="243" y="296"/>
                  </a:cubicBezTo>
                  <a:cubicBezTo>
                    <a:pt x="238" y="299"/>
                    <a:pt x="237" y="306"/>
                    <a:pt x="240" y="311"/>
                  </a:cubicBezTo>
                  <a:cubicBezTo>
                    <a:pt x="260" y="345"/>
                    <a:pt x="260" y="345"/>
                    <a:pt x="260" y="345"/>
                  </a:cubicBezTo>
                  <a:cubicBezTo>
                    <a:pt x="262" y="347"/>
                    <a:pt x="262" y="350"/>
                    <a:pt x="261" y="353"/>
                  </a:cubicBezTo>
                  <a:cubicBezTo>
                    <a:pt x="261" y="356"/>
                    <a:pt x="259" y="359"/>
                    <a:pt x="256" y="361"/>
                  </a:cubicBezTo>
                  <a:cubicBezTo>
                    <a:pt x="250" y="364"/>
                    <a:pt x="243" y="362"/>
                    <a:pt x="239" y="357"/>
                  </a:cubicBezTo>
                  <a:cubicBezTo>
                    <a:pt x="239" y="357"/>
                    <a:pt x="239" y="357"/>
                    <a:pt x="239" y="357"/>
                  </a:cubicBezTo>
                  <a:cubicBezTo>
                    <a:pt x="228" y="337"/>
                    <a:pt x="228" y="337"/>
                    <a:pt x="228" y="337"/>
                  </a:cubicBezTo>
                  <a:cubicBezTo>
                    <a:pt x="228" y="337"/>
                    <a:pt x="228" y="337"/>
                    <a:pt x="228" y="337"/>
                  </a:cubicBezTo>
                  <a:cubicBezTo>
                    <a:pt x="228" y="337"/>
                    <a:pt x="228" y="337"/>
                    <a:pt x="228" y="337"/>
                  </a:cubicBezTo>
                  <a:cubicBezTo>
                    <a:pt x="220" y="325"/>
                    <a:pt x="220" y="325"/>
                    <a:pt x="220" y="325"/>
                  </a:cubicBezTo>
                  <a:cubicBezTo>
                    <a:pt x="217" y="320"/>
                    <a:pt x="210" y="319"/>
                    <a:pt x="206" y="322"/>
                  </a:cubicBezTo>
                  <a:cubicBezTo>
                    <a:pt x="201" y="325"/>
                    <a:pt x="199" y="332"/>
                    <a:pt x="202" y="337"/>
                  </a:cubicBezTo>
                  <a:cubicBezTo>
                    <a:pt x="210" y="348"/>
                    <a:pt x="210" y="348"/>
                    <a:pt x="210" y="348"/>
                  </a:cubicBezTo>
                  <a:cubicBezTo>
                    <a:pt x="211" y="350"/>
                    <a:pt x="214" y="358"/>
                    <a:pt x="207" y="363"/>
                  </a:cubicBezTo>
                  <a:cubicBezTo>
                    <a:pt x="201" y="366"/>
                    <a:pt x="193" y="362"/>
                    <a:pt x="190" y="357"/>
                  </a:cubicBezTo>
                  <a:cubicBezTo>
                    <a:pt x="158" y="304"/>
                    <a:pt x="158" y="304"/>
                    <a:pt x="158" y="304"/>
                  </a:cubicBezTo>
                  <a:cubicBezTo>
                    <a:pt x="156" y="300"/>
                    <a:pt x="153" y="298"/>
                    <a:pt x="149" y="298"/>
                  </a:cubicBezTo>
                  <a:cubicBezTo>
                    <a:pt x="128" y="298"/>
                    <a:pt x="128" y="298"/>
                    <a:pt x="128" y="298"/>
                  </a:cubicBezTo>
                  <a:cubicBezTo>
                    <a:pt x="128" y="202"/>
                    <a:pt x="128" y="202"/>
                    <a:pt x="128" y="202"/>
                  </a:cubicBezTo>
                  <a:cubicBezTo>
                    <a:pt x="184" y="202"/>
                    <a:pt x="184" y="202"/>
                    <a:pt x="184" y="202"/>
                  </a:cubicBezTo>
                  <a:cubicBezTo>
                    <a:pt x="176" y="207"/>
                    <a:pt x="176" y="207"/>
                    <a:pt x="176" y="207"/>
                  </a:cubicBezTo>
                  <a:cubicBezTo>
                    <a:pt x="166" y="213"/>
                    <a:pt x="160" y="223"/>
                    <a:pt x="160" y="234"/>
                  </a:cubicBezTo>
                  <a:cubicBezTo>
                    <a:pt x="160" y="244"/>
                    <a:pt x="164" y="254"/>
                    <a:pt x="170" y="260"/>
                  </a:cubicBezTo>
                  <a:cubicBezTo>
                    <a:pt x="177" y="265"/>
                    <a:pt x="185" y="267"/>
                    <a:pt x="193" y="266"/>
                  </a:cubicBezTo>
                  <a:cubicBezTo>
                    <a:pt x="307" y="247"/>
                    <a:pt x="307" y="247"/>
                    <a:pt x="307" y="247"/>
                  </a:cubicBezTo>
                  <a:lnTo>
                    <a:pt x="349" y="319"/>
                  </a:lnTo>
                  <a:close/>
                  <a:moveTo>
                    <a:pt x="341" y="202"/>
                  </a:moveTo>
                  <a:cubicBezTo>
                    <a:pt x="384" y="202"/>
                    <a:pt x="384" y="202"/>
                    <a:pt x="384" y="202"/>
                  </a:cubicBezTo>
                  <a:cubicBezTo>
                    <a:pt x="384" y="298"/>
                    <a:pt x="384" y="298"/>
                    <a:pt x="384" y="298"/>
                  </a:cubicBezTo>
                  <a:cubicBezTo>
                    <a:pt x="362" y="298"/>
                    <a:pt x="362" y="298"/>
                    <a:pt x="362" y="298"/>
                  </a:cubicBezTo>
                  <a:cubicBezTo>
                    <a:pt x="362" y="298"/>
                    <a:pt x="362" y="299"/>
                    <a:pt x="361" y="299"/>
                  </a:cubicBezTo>
                  <a:cubicBezTo>
                    <a:pt x="322" y="230"/>
                    <a:pt x="322" y="230"/>
                    <a:pt x="322" y="230"/>
                  </a:cubicBezTo>
                  <a:cubicBezTo>
                    <a:pt x="320" y="226"/>
                    <a:pt x="316" y="224"/>
                    <a:pt x="311" y="225"/>
                  </a:cubicBezTo>
                  <a:cubicBezTo>
                    <a:pt x="190" y="245"/>
                    <a:pt x="190" y="245"/>
                    <a:pt x="190" y="245"/>
                  </a:cubicBezTo>
                  <a:cubicBezTo>
                    <a:pt x="187" y="246"/>
                    <a:pt x="185" y="245"/>
                    <a:pt x="184" y="244"/>
                  </a:cubicBezTo>
                  <a:cubicBezTo>
                    <a:pt x="182" y="242"/>
                    <a:pt x="181" y="238"/>
                    <a:pt x="181" y="234"/>
                  </a:cubicBezTo>
                  <a:cubicBezTo>
                    <a:pt x="181" y="229"/>
                    <a:pt x="184" y="227"/>
                    <a:pt x="186" y="226"/>
                  </a:cubicBezTo>
                  <a:cubicBezTo>
                    <a:pt x="268" y="182"/>
                    <a:pt x="268" y="182"/>
                    <a:pt x="268" y="182"/>
                  </a:cubicBezTo>
                  <a:cubicBezTo>
                    <a:pt x="338" y="202"/>
                    <a:pt x="338" y="202"/>
                    <a:pt x="338" y="202"/>
                  </a:cubicBezTo>
                  <a:cubicBezTo>
                    <a:pt x="339" y="202"/>
                    <a:pt x="340" y="202"/>
                    <a:pt x="341" y="202"/>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CA" sz="1800" dirty="0"/>
            </a:p>
          </p:txBody>
        </p:sp>
      </p:grpSp>
      <p:grpSp>
        <p:nvGrpSpPr>
          <p:cNvPr id="43" name="Group 42"/>
          <p:cNvGrpSpPr/>
          <p:nvPr/>
        </p:nvGrpSpPr>
        <p:grpSpPr>
          <a:xfrm>
            <a:off x="526959" y="4873786"/>
            <a:ext cx="338328" cy="337336"/>
            <a:chOff x="739708" y="3541855"/>
            <a:chExt cx="338328" cy="337336"/>
          </a:xfrm>
        </p:grpSpPr>
        <p:sp>
          <p:nvSpPr>
            <p:cNvPr id="44" name="Freeform 511"/>
            <p:cNvSpPr>
              <a:spLocks noEditPoints="1"/>
            </p:cNvSpPr>
            <p:nvPr/>
          </p:nvSpPr>
          <p:spPr bwMode="auto">
            <a:xfrm>
              <a:off x="837932" y="3605354"/>
              <a:ext cx="140887" cy="210339"/>
            </a:xfrm>
            <a:custGeom>
              <a:avLst/>
              <a:gdLst>
                <a:gd name="T0" fmla="*/ 11 w 213"/>
                <a:gd name="T1" fmla="*/ 64 h 320"/>
                <a:gd name="T2" fmla="*/ 203 w 213"/>
                <a:gd name="T3" fmla="*/ 64 h 320"/>
                <a:gd name="T4" fmla="*/ 213 w 213"/>
                <a:gd name="T5" fmla="*/ 53 h 320"/>
                <a:gd name="T6" fmla="*/ 203 w 213"/>
                <a:gd name="T7" fmla="*/ 42 h 320"/>
                <a:gd name="T8" fmla="*/ 167 w 213"/>
                <a:gd name="T9" fmla="*/ 42 h 320"/>
                <a:gd name="T10" fmla="*/ 107 w 213"/>
                <a:gd name="T11" fmla="*/ 0 h 320"/>
                <a:gd name="T12" fmla="*/ 48 w 213"/>
                <a:gd name="T13" fmla="*/ 38 h 320"/>
                <a:gd name="T14" fmla="*/ 48 w 213"/>
                <a:gd name="T15" fmla="*/ 38 h 320"/>
                <a:gd name="T16" fmla="*/ 46 w 213"/>
                <a:gd name="T17" fmla="*/ 42 h 320"/>
                <a:gd name="T18" fmla="*/ 11 w 213"/>
                <a:gd name="T19" fmla="*/ 42 h 320"/>
                <a:gd name="T20" fmla="*/ 0 w 213"/>
                <a:gd name="T21" fmla="*/ 53 h 320"/>
                <a:gd name="T22" fmla="*/ 11 w 213"/>
                <a:gd name="T23" fmla="*/ 64 h 320"/>
                <a:gd name="T24" fmla="*/ 107 w 213"/>
                <a:gd name="T25" fmla="*/ 21 h 320"/>
                <a:gd name="T26" fmla="*/ 144 w 213"/>
                <a:gd name="T27" fmla="*/ 42 h 320"/>
                <a:gd name="T28" fmla="*/ 70 w 213"/>
                <a:gd name="T29" fmla="*/ 42 h 320"/>
                <a:gd name="T30" fmla="*/ 107 w 213"/>
                <a:gd name="T31" fmla="*/ 21 h 320"/>
                <a:gd name="T32" fmla="*/ 203 w 213"/>
                <a:gd name="T33" fmla="*/ 85 h 320"/>
                <a:gd name="T34" fmla="*/ 192 w 213"/>
                <a:gd name="T35" fmla="*/ 85 h 320"/>
                <a:gd name="T36" fmla="*/ 21 w 213"/>
                <a:gd name="T37" fmla="*/ 85 h 320"/>
                <a:gd name="T38" fmla="*/ 11 w 213"/>
                <a:gd name="T39" fmla="*/ 85 h 320"/>
                <a:gd name="T40" fmla="*/ 0 w 213"/>
                <a:gd name="T41" fmla="*/ 96 h 320"/>
                <a:gd name="T42" fmla="*/ 11 w 213"/>
                <a:gd name="T43" fmla="*/ 106 h 320"/>
                <a:gd name="T44" fmla="*/ 11 w 213"/>
                <a:gd name="T45" fmla="*/ 309 h 320"/>
                <a:gd name="T46" fmla="*/ 21 w 213"/>
                <a:gd name="T47" fmla="*/ 320 h 320"/>
                <a:gd name="T48" fmla="*/ 192 w 213"/>
                <a:gd name="T49" fmla="*/ 320 h 320"/>
                <a:gd name="T50" fmla="*/ 203 w 213"/>
                <a:gd name="T51" fmla="*/ 309 h 320"/>
                <a:gd name="T52" fmla="*/ 203 w 213"/>
                <a:gd name="T53" fmla="*/ 106 h 320"/>
                <a:gd name="T54" fmla="*/ 213 w 213"/>
                <a:gd name="T55" fmla="*/ 96 h 320"/>
                <a:gd name="T56" fmla="*/ 203 w 213"/>
                <a:gd name="T57" fmla="*/ 85 h 320"/>
                <a:gd name="T58" fmla="*/ 181 w 213"/>
                <a:gd name="T59" fmla="*/ 298 h 320"/>
                <a:gd name="T60" fmla="*/ 32 w 213"/>
                <a:gd name="T61" fmla="*/ 298 h 320"/>
                <a:gd name="T62" fmla="*/ 32 w 213"/>
                <a:gd name="T63" fmla="*/ 106 h 320"/>
                <a:gd name="T64" fmla="*/ 181 w 213"/>
                <a:gd name="T65" fmla="*/ 106 h 320"/>
                <a:gd name="T66" fmla="*/ 181 w 213"/>
                <a:gd name="T67" fmla="*/ 298 h 320"/>
                <a:gd name="T68" fmla="*/ 53 w 213"/>
                <a:gd name="T69" fmla="*/ 266 h 320"/>
                <a:gd name="T70" fmla="*/ 53 w 213"/>
                <a:gd name="T71" fmla="*/ 138 h 320"/>
                <a:gd name="T72" fmla="*/ 64 w 213"/>
                <a:gd name="T73" fmla="*/ 128 h 320"/>
                <a:gd name="T74" fmla="*/ 75 w 213"/>
                <a:gd name="T75" fmla="*/ 138 h 320"/>
                <a:gd name="T76" fmla="*/ 75 w 213"/>
                <a:gd name="T77" fmla="*/ 266 h 320"/>
                <a:gd name="T78" fmla="*/ 64 w 213"/>
                <a:gd name="T79" fmla="*/ 277 h 320"/>
                <a:gd name="T80" fmla="*/ 53 w 213"/>
                <a:gd name="T81" fmla="*/ 266 h 320"/>
                <a:gd name="T82" fmla="*/ 96 w 213"/>
                <a:gd name="T83" fmla="*/ 266 h 320"/>
                <a:gd name="T84" fmla="*/ 96 w 213"/>
                <a:gd name="T85" fmla="*/ 138 h 320"/>
                <a:gd name="T86" fmla="*/ 107 w 213"/>
                <a:gd name="T87" fmla="*/ 128 h 320"/>
                <a:gd name="T88" fmla="*/ 117 w 213"/>
                <a:gd name="T89" fmla="*/ 138 h 320"/>
                <a:gd name="T90" fmla="*/ 117 w 213"/>
                <a:gd name="T91" fmla="*/ 266 h 320"/>
                <a:gd name="T92" fmla="*/ 107 w 213"/>
                <a:gd name="T93" fmla="*/ 277 h 320"/>
                <a:gd name="T94" fmla="*/ 96 w 213"/>
                <a:gd name="T95" fmla="*/ 266 h 320"/>
                <a:gd name="T96" fmla="*/ 139 w 213"/>
                <a:gd name="T97" fmla="*/ 266 h 320"/>
                <a:gd name="T98" fmla="*/ 139 w 213"/>
                <a:gd name="T99" fmla="*/ 138 h 320"/>
                <a:gd name="T100" fmla="*/ 149 w 213"/>
                <a:gd name="T101" fmla="*/ 128 h 320"/>
                <a:gd name="T102" fmla="*/ 160 w 213"/>
                <a:gd name="T103" fmla="*/ 138 h 320"/>
                <a:gd name="T104" fmla="*/ 160 w 213"/>
                <a:gd name="T105" fmla="*/ 266 h 320"/>
                <a:gd name="T106" fmla="*/ 149 w 213"/>
                <a:gd name="T107" fmla="*/ 277 h 320"/>
                <a:gd name="T108" fmla="*/ 139 w 213"/>
                <a:gd name="T109" fmla="*/ 26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3" h="320">
                  <a:moveTo>
                    <a:pt x="11" y="64"/>
                  </a:moveTo>
                  <a:cubicBezTo>
                    <a:pt x="203" y="64"/>
                    <a:pt x="203" y="64"/>
                    <a:pt x="203" y="64"/>
                  </a:cubicBezTo>
                  <a:cubicBezTo>
                    <a:pt x="209" y="64"/>
                    <a:pt x="213" y="59"/>
                    <a:pt x="213" y="53"/>
                  </a:cubicBezTo>
                  <a:cubicBezTo>
                    <a:pt x="213" y="47"/>
                    <a:pt x="209" y="42"/>
                    <a:pt x="203" y="42"/>
                  </a:cubicBezTo>
                  <a:cubicBezTo>
                    <a:pt x="167" y="42"/>
                    <a:pt x="167" y="42"/>
                    <a:pt x="167" y="42"/>
                  </a:cubicBezTo>
                  <a:cubicBezTo>
                    <a:pt x="158" y="17"/>
                    <a:pt x="134" y="0"/>
                    <a:pt x="107" y="0"/>
                  </a:cubicBezTo>
                  <a:cubicBezTo>
                    <a:pt x="81" y="0"/>
                    <a:pt x="58" y="15"/>
                    <a:pt x="48" y="38"/>
                  </a:cubicBezTo>
                  <a:cubicBezTo>
                    <a:pt x="48" y="38"/>
                    <a:pt x="48" y="38"/>
                    <a:pt x="48" y="38"/>
                  </a:cubicBezTo>
                  <a:cubicBezTo>
                    <a:pt x="47" y="39"/>
                    <a:pt x="47" y="41"/>
                    <a:pt x="46" y="42"/>
                  </a:cubicBezTo>
                  <a:cubicBezTo>
                    <a:pt x="11" y="42"/>
                    <a:pt x="11" y="42"/>
                    <a:pt x="11" y="42"/>
                  </a:cubicBezTo>
                  <a:cubicBezTo>
                    <a:pt x="5" y="42"/>
                    <a:pt x="0" y="47"/>
                    <a:pt x="0" y="53"/>
                  </a:cubicBezTo>
                  <a:cubicBezTo>
                    <a:pt x="0" y="59"/>
                    <a:pt x="5" y="64"/>
                    <a:pt x="11" y="64"/>
                  </a:cubicBezTo>
                  <a:close/>
                  <a:moveTo>
                    <a:pt x="107" y="21"/>
                  </a:moveTo>
                  <a:cubicBezTo>
                    <a:pt x="122" y="21"/>
                    <a:pt x="136" y="29"/>
                    <a:pt x="144" y="42"/>
                  </a:cubicBezTo>
                  <a:cubicBezTo>
                    <a:pt x="70" y="42"/>
                    <a:pt x="70" y="42"/>
                    <a:pt x="70" y="42"/>
                  </a:cubicBezTo>
                  <a:cubicBezTo>
                    <a:pt x="77" y="29"/>
                    <a:pt x="91" y="21"/>
                    <a:pt x="107" y="21"/>
                  </a:cubicBezTo>
                  <a:close/>
                  <a:moveTo>
                    <a:pt x="203" y="85"/>
                  </a:moveTo>
                  <a:cubicBezTo>
                    <a:pt x="192" y="85"/>
                    <a:pt x="192" y="85"/>
                    <a:pt x="192" y="85"/>
                  </a:cubicBezTo>
                  <a:cubicBezTo>
                    <a:pt x="21" y="85"/>
                    <a:pt x="21" y="85"/>
                    <a:pt x="21" y="85"/>
                  </a:cubicBezTo>
                  <a:cubicBezTo>
                    <a:pt x="11" y="85"/>
                    <a:pt x="11" y="85"/>
                    <a:pt x="11" y="85"/>
                  </a:cubicBezTo>
                  <a:cubicBezTo>
                    <a:pt x="5" y="85"/>
                    <a:pt x="0" y="90"/>
                    <a:pt x="0" y="96"/>
                  </a:cubicBezTo>
                  <a:cubicBezTo>
                    <a:pt x="0" y="102"/>
                    <a:pt x="5" y="106"/>
                    <a:pt x="11" y="106"/>
                  </a:cubicBezTo>
                  <a:cubicBezTo>
                    <a:pt x="11" y="309"/>
                    <a:pt x="11" y="309"/>
                    <a:pt x="11" y="309"/>
                  </a:cubicBezTo>
                  <a:cubicBezTo>
                    <a:pt x="11" y="315"/>
                    <a:pt x="15" y="320"/>
                    <a:pt x="21" y="320"/>
                  </a:cubicBezTo>
                  <a:cubicBezTo>
                    <a:pt x="192" y="320"/>
                    <a:pt x="192" y="320"/>
                    <a:pt x="192" y="320"/>
                  </a:cubicBezTo>
                  <a:cubicBezTo>
                    <a:pt x="198" y="320"/>
                    <a:pt x="203" y="315"/>
                    <a:pt x="203" y="309"/>
                  </a:cubicBezTo>
                  <a:cubicBezTo>
                    <a:pt x="203" y="106"/>
                    <a:pt x="203" y="106"/>
                    <a:pt x="203" y="106"/>
                  </a:cubicBezTo>
                  <a:cubicBezTo>
                    <a:pt x="209" y="106"/>
                    <a:pt x="213" y="102"/>
                    <a:pt x="213" y="96"/>
                  </a:cubicBezTo>
                  <a:cubicBezTo>
                    <a:pt x="213" y="90"/>
                    <a:pt x="209" y="85"/>
                    <a:pt x="203" y="85"/>
                  </a:cubicBezTo>
                  <a:close/>
                  <a:moveTo>
                    <a:pt x="181" y="298"/>
                  </a:moveTo>
                  <a:cubicBezTo>
                    <a:pt x="32" y="298"/>
                    <a:pt x="32" y="298"/>
                    <a:pt x="32" y="298"/>
                  </a:cubicBezTo>
                  <a:cubicBezTo>
                    <a:pt x="32" y="106"/>
                    <a:pt x="32" y="106"/>
                    <a:pt x="32" y="106"/>
                  </a:cubicBezTo>
                  <a:cubicBezTo>
                    <a:pt x="181" y="106"/>
                    <a:pt x="181" y="106"/>
                    <a:pt x="181" y="106"/>
                  </a:cubicBezTo>
                  <a:lnTo>
                    <a:pt x="181" y="298"/>
                  </a:lnTo>
                  <a:close/>
                  <a:moveTo>
                    <a:pt x="53" y="266"/>
                  </a:moveTo>
                  <a:cubicBezTo>
                    <a:pt x="53" y="138"/>
                    <a:pt x="53" y="138"/>
                    <a:pt x="53" y="138"/>
                  </a:cubicBezTo>
                  <a:cubicBezTo>
                    <a:pt x="53" y="132"/>
                    <a:pt x="58" y="128"/>
                    <a:pt x="64" y="128"/>
                  </a:cubicBezTo>
                  <a:cubicBezTo>
                    <a:pt x="70" y="128"/>
                    <a:pt x="75" y="132"/>
                    <a:pt x="75" y="138"/>
                  </a:cubicBezTo>
                  <a:cubicBezTo>
                    <a:pt x="75" y="266"/>
                    <a:pt x="75" y="266"/>
                    <a:pt x="75" y="266"/>
                  </a:cubicBezTo>
                  <a:cubicBezTo>
                    <a:pt x="75" y="272"/>
                    <a:pt x="70" y="277"/>
                    <a:pt x="64" y="277"/>
                  </a:cubicBezTo>
                  <a:cubicBezTo>
                    <a:pt x="58" y="277"/>
                    <a:pt x="53" y="272"/>
                    <a:pt x="53" y="266"/>
                  </a:cubicBezTo>
                  <a:close/>
                  <a:moveTo>
                    <a:pt x="96" y="266"/>
                  </a:moveTo>
                  <a:cubicBezTo>
                    <a:pt x="96" y="138"/>
                    <a:pt x="96" y="138"/>
                    <a:pt x="96" y="138"/>
                  </a:cubicBezTo>
                  <a:cubicBezTo>
                    <a:pt x="96" y="132"/>
                    <a:pt x="101" y="128"/>
                    <a:pt x="107" y="128"/>
                  </a:cubicBezTo>
                  <a:cubicBezTo>
                    <a:pt x="113" y="128"/>
                    <a:pt x="117" y="132"/>
                    <a:pt x="117" y="138"/>
                  </a:cubicBezTo>
                  <a:cubicBezTo>
                    <a:pt x="117" y="266"/>
                    <a:pt x="117" y="266"/>
                    <a:pt x="117" y="266"/>
                  </a:cubicBezTo>
                  <a:cubicBezTo>
                    <a:pt x="117" y="272"/>
                    <a:pt x="113" y="277"/>
                    <a:pt x="107" y="277"/>
                  </a:cubicBezTo>
                  <a:cubicBezTo>
                    <a:pt x="101" y="277"/>
                    <a:pt x="96" y="272"/>
                    <a:pt x="96" y="266"/>
                  </a:cubicBezTo>
                  <a:close/>
                  <a:moveTo>
                    <a:pt x="139" y="266"/>
                  </a:moveTo>
                  <a:cubicBezTo>
                    <a:pt x="139" y="138"/>
                    <a:pt x="139" y="138"/>
                    <a:pt x="139" y="138"/>
                  </a:cubicBezTo>
                  <a:cubicBezTo>
                    <a:pt x="139" y="132"/>
                    <a:pt x="143" y="128"/>
                    <a:pt x="149" y="128"/>
                  </a:cubicBezTo>
                  <a:cubicBezTo>
                    <a:pt x="155" y="128"/>
                    <a:pt x="160" y="132"/>
                    <a:pt x="160" y="138"/>
                  </a:cubicBezTo>
                  <a:cubicBezTo>
                    <a:pt x="160" y="266"/>
                    <a:pt x="160" y="266"/>
                    <a:pt x="160" y="266"/>
                  </a:cubicBezTo>
                  <a:cubicBezTo>
                    <a:pt x="160" y="272"/>
                    <a:pt x="155" y="277"/>
                    <a:pt x="149" y="277"/>
                  </a:cubicBezTo>
                  <a:cubicBezTo>
                    <a:pt x="143" y="277"/>
                    <a:pt x="139" y="272"/>
                    <a:pt x="139" y="266"/>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45" name="Freeform 512"/>
            <p:cNvSpPr>
              <a:spLocks noEditPoints="1"/>
            </p:cNvSpPr>
            <p:nvPr/>
          </p:nvSpPr>
          <p:spPr bwMode="auto">
            <a:xfrm>
              <a:off x="739708" y="3541855"/>
              <a:ext cx="338328" cy="337336"/>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sp>
        <p:nvSpPr>
          <p:cNvPr id="46" name="TextBox 45"/>
          <p:cNvSpPr txBox="1"/>
          <p:nvPr/>
        </p:nvSpPr>
        <p:spPr>
          <a:xfrm>
            <a:off x="1257322" y="3065173"/>
            <a:ext cx="3404381" cy="2569934"/>
          </a:xfrm>
          <a:prstGeom prst="rect">
            <a:avLst/>
          </a:prstGeom>
          <a:noFill/>
        </p:spPr>
        <p:txBody>
          <a:bodyPr wrap="square" lIns="0" tIns="0" rIns="0" bIns="0" rtlCol="0">
            <a:spAutoFit/>
          </a:bodyPr>
          <a:lstStyle/>
          <a:p>
            <a:pPr>
              <a:lnSpc>
                <a:spcPct val="150000"/>
              </a:lnSpc>
              <a:spcBef>
                <a:spcPts val="600"/>
              </a:spcBef>
              <a:buSzPct val="100000"/>
            </a:pPr>
            <a:r>
              <a:rPr lang="en-US" sz="1400" dirty="0" smtClean="0">
                <a:solidFill>
                  <a:srgbClr val="313131"/>
                </a:solidFill>
              </a:rPr>
              <a:t>Insider threats</a:t>
            </a:r>
          </a:p>
          <a:p>
            <a:pPr>
              <a:lnSpc>
                <a:spcPct val="150000"/>
              </a:lnSpc>
              <a:spcBef>
                <a:spcPts val="600"/>
              </a:spcBef>
              <a:buSzPct val="100000"/>
            </a:pPr>
            <a:r>
              <a:rPr lang="en-US" sz="1400" dirty="0">
                <a:solidFill>
                  <a:srgbClr val="313131"/>
                </a:solidFill>
              </a:rPr>
              <a:t>Cyberattacks into V2X (Vehicle to Everything) Communications </a:t>
            </a:r>
          </a:p>
          <a:p>
            <a:pPr>
              <a:lnSpc>
                <a:spcPct val="150000"/>
              </a:lnSpc>
              <a:spcBef>
                <a:spcPts val="600"/>
              </a:spcBef>
              <a:buSzPct val="100000"/>
            </a:pPr>
            <a:r>
              <a:rPr lang="en-US" sz="1400" dirty="0">
                <a:solidFill>
                  <a:srgbClr val="313131"/>
                </a:solidFill>
              </a:rPr>
              <a:t>Hijacking Vehicle Sensors and Taking Over Physical Controls</a:t>
            </a:r>
          </a:p>
          <a:p>
            <a:pPr>
              <a:lnSpc>
                <a:spcPct val="150000"/>
              </a:lnSpc>
              <a:spcBef>
                <a:spcPts val="600"/>
              </a:spcBef>
              <a:buSzPct val="100000"/>
            </a:pPr>
            <a:r>
              <a:rPr lang="en-US" sz="1400" dirty="0">
                <a:solidFill>
                  <a:srgbClr val="313131"/>
                </a:solidFill>
              </a:rPr>
              <a:t>Dumpster Diving for Data</a:t>
            </a:r>
          </a:p>
          <a:p>
            <a:pPr>
              <a:lnSpc>
                <a:spcPct val="150000"/>
              </a:lnSpc>
              <a:spcBef>
                <a:spcPts val="600"/>
              </a:spcBef>
              <a:buSzPct val="100000"/>
            </a:pPr>
            <a:r>
              <a:rPr lang="en-US" sz="1400" dirty="0">
                <a:solidFill>
                  <a:srgbClr val="313131"/>
                </a:solidFill>
              </a:rPr>
              <a:t>Supply Chain and 3rd Party </a:t>
            </a:r>
            <a:r>
              <a:rPr lang="en-US" sz="1400" dirty="0" smtClean="0">
                <a:solidFill>
                  <a:srgbClr val="313131"/>
                </a:solidFill>
              </a:rPr>
              <a:t>Risks</a:t>
            </a:r>
            <a:endParaRPr lang="en-US" sz="1400" dirty="0">
              <a:solidFill>
                <a:srgbClr val="313131"/>
              </a:solidFill>
            </a:endParaRPr>
          </a:p>
        </p:txBody>
      </p:sp>
    </p:spTree>
    <p:extLst>
      <p:ext uri="{BB962C8B-B14F-4D97-AF65-F5344CB8AC3E}">
        <p14:creationId xmlns:p14="http://schemas.microsoft.com/office/powerpoint/2010/main" val="259210051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complex CAV stakeholder ecosystem</a:t>
            </a:r>
          </a:p>
        </p:txBody>
      </p:sp>
      <p:sp>
        <p:nvSpPr>
          <p:cNvPr id="4" name="Footer Placeholder 3"/>
          <p:cNvSpPr>
            <a:spLocks noGrp="1"/>
          </p:cNvSpPr>
          <p:nvPr>
            <p:ph type="ftr" sz="quarter" idx="3"/>
          </p:nvPr>
        </p:nvSpPr>
        <p:spPr>
          <a:xfrm>
            <a:off x="6933834" y="6474295"/>
            <a:ext cx="4305666" cy="100027"/>
          </a:xfrm>
        </p:spPr>
        <p:txBody>
          <a:bodyPr/>
          <a:lstStyle/>
          <a:p>
            <a:r>
              <a:rPr lang="en-US" dirty="0"/>
              <a:t>Cybersecurity for connected and autonomous vehicles | Considerations and opportunities for growth</a:t>
            </a:r>
            <a:endParaRPr lang="en-CA" dirty="0"/>
          </a:p>
        </p:txBody>
      </p:sp>
      <p:sp>
        <p:nvSpPr>
          <p:cNvPr id="5" name="Slide Number Placeholder 4"/>
          <p:cNvSpPr>
            <a:spLocks noGrp="1"/>
          </p:cNvSpPr>
          <p:nvPr>
            <p:ph type="sldNum" sz="quarter" idx="4"/>
          </p:nvPr>
        </p:nvSpPr>
        <p:spPr/>
        <p:txBody>
          <a:bodyPr/>
          <a:lstStyle/>
          <a:p>
            <a:fld id="{061A9654-7BF2-42EF-AE33-C129A2459692}" type="slidenum">
              <a:rPr lang="en-CA" noProof="0" smtClean="0"/>
              <a:pPr/>
              <a:t>5</a:t>
            </a:fld>
            <a:endParaRPr lang="en-CA" noProof="0" dirty="0"/>
          </a:p>
        </p:txBody>
      </p:sp>
      <p:sp>
        <p:nvSpPr>
          <p:cNvPr id="51" name="TextBox 50"/>
          <p:cNvSpPr txBox="1"/>
          <p:nvPr/>
        </p:nvSpPr>
        <p:spPr>
          <a:xfrm>
            <a:off x="469900" y="958400"/>
            <a:ext cx="11106326" cy="323165"/>
          </a:xfrm>
          <a:prstGeom prst="rect">
            <a:avLst/>
          </a:prstGeom>
          <a:noFill/>
        </p:spPr>
        <p:txBody>
          <a:bodyPr wrap="square" lIns="0" tIns="0" rIns="0" bIns="0" rtlCol="0">
            <a:spAutoFit/>
          </a:bodyPr>
          <a:lstStyle/>
          <a:p>
            <a:pPr>
              <a:lnSpc>
                <a:spcPct val="150000"/>
              </a:lnSpc>
              <a:spcAft>
                <a:spcPts val="600"/>
              </a:spcAft>
            </a:pPr>
            <a:r>
              <a:rPr lang="en-US" sz="1400" dirty="0"/>
              <a:t>The CAV </a:t>
            </a:r>
            <a:r>
              <a:rPr lang="en-US" sz="1400" dirty="0" smtClean="0"/>
              <a:t>cybersecurity ecosystem </a:t>
            </a:r>
            <a:r>
              <a:rPr lang="en-US" sz="1400" dirty="0"/>
              <a:t>is made up of a variety of interconnected </a:t>
            </a:r>
            <a:r>
              <a:rPr lang="en-US" sz="1400" dirty="0" smtClean="0"/>
              <a:t>stakeholders. </a:t>
            </a:r>
            <a:endParaRPr lang="en-US" sz="1400" dirty="0"/>
          </a:p>
        </p:txBody>
      </p:sp>
      <p:pic>
        <p:nvPicPr>
          <p:cNvPr id="53" name="Picture 52"/>
          <p:cNvPicPr>
            <a:picLocks noChangeAspect="1"/>
          </p:cNvPicPr>
          <p:nvPr/>
        </p:nvPicPr>
        <p:blipFill>
          <a:blip r:embed="rId3"/>
          <a:stretch>
            <a:fillRect/>
          </a:stretch>
        </p:blipFill>
        <p:spPr>
          <a:xfrm>
            <a:off x="526169" y="1842931"/>
            <a:ext cx="6805954" cy="4208384"/>
          </a:xfrm>
          <a:prstGeom prst="rect">
            <a:avLst/>
          </a:prstGeom>
        </p:spPr>
      </p:pic>
      <p:sp>
        <p:nvSpPr>
          <p:cNvPr id="6" name="Rectangle 5"/>
          <p:cNvSpPr/>
          <p:nvPr/>
        </p:nvSpPr>
        <p:spPr>
          <a:xfrm>
            <a:off x="7679248" y="2131298"/>
            <a:ext cx="3560252" cy="3493264"/>
          </a:xfrm>
          <a:prstGeom prst="rect">
            <a:avLst/>
          </a:prstGeom>
        </p:spPr>
        <p:txBody>
          <a:bodyPr wrap="square">
            <a:spAutoFit/>
          </a:bodyPr>
          <a:lstStyle/>
          <a:p>
            <a:pPr lvl="0">
              <a:lnSpc>
                <a:spcPct val="150000"/>
              </a:lnSpc>
              <a:spcAft>
                <a:spcPts val="600"/>
              </a:spcAft>
            </a:pPr>
            <a:r>
              <a:rPr lang="en-US" sz="1200" dirty="0" smtClean="0">
                <a:solidFill>
                  <a:prstClr val="black"/>
                </a:solidFill>
              </a:rPr>
              <a:t>The </a:t>
            </a:r>
            <a:r>
              <a:rPr lang="en-US" sz="1200" b="1" dirty="0" smtClean="0">
                <a:solidFill>
                  <a:srgbClr val="0070C0"/>
                </a:solidFill>
              </a:rPr>
              <a:t>Autonomous </a:t>
            </a:r>
            <a:r>
              <a:rPr lang="en-US" sz="1200" b="1" dirty="0">
                <a:solidFill>
                  <a:srgbClr val="0070C0"/>
                </a:solidFill>
              </a:rPr>
              <a:t>Vehicle Innovation Network (AVIN), Deloitte, and the Automotive Parts Manufacturers’ Association (APMA) of Canada </a:t>
            </a:r>
            <a:r>
              <a:rPr lang="en-US" sz="1200" dirty="0">
                <a:solidFill>
                  <a:prstClr val="black"/>
                </a:solidFill>
              </a:rPr>
              <a:t>developed a report to identify key areas for consideration </a:t>
            </a:r>
            <a:r>
              <a:rPr lang="en-US" sz="1200" dirty="0" smtClean="0">
                <a:solidFill>
                  <a:prstClr val="black"/>
                </a:solidFill>
              </a:rPr>
              <a:t>for CAV cybersecurity and </a:t>
            </a:r>
            <a:r>
              <a:rPr lang="en-US" sz="1200" dirty="0">
                <a:solidFill>
                  <a:prstClr val="black"/>
                </a:solidFill>
              </a:rPr>
              <a:t>avenues for growth and development. </a:t>
            </a:r>
          </a:p>
          <a:p>
            <a:pPr lvl="0">
              <a:lnSpc>
                <a:spcPct val="150000"/>
              </a:lnSpc>
              <a:spcAft>
                <a:spcPts val="600"/>
              </a:spcAft>
            </a:pPr>
            <a:r>
              <a:rPr lang="en-US" sz="1200" dirty="0" smtClean="0"/>
              <a:t>The </a:t>
            </a:r>
            <a:r>
              <a:rPr lang="en-US" sz="1200" dirty="0"/>
              <a:t>stakeholders included within this report span several sectors and sub-sectors across the </a:t>
            </a:r>
            <a:r>
              <a:rPr lang="en-US" sz="1200" b="1" dirty="0">
                <a:solidFill>
                  <a:srgbClr val="008594"/>
                </a:solidFill>
              </a:rPr>
              <a:t>private sector</a:t>
            </a:r>
            <a:r>
              <a:rPr lang="en-US" sz="1200" dirty="0"/>
              <a:t>, </a:t>
            </a:r>
            <a:r>
              <a:rPr lang="en-US" sz="1200" b="1" dirty="0">
                <a:solidFill>
                  <a:srgbClr val="5BA8D5"/>
                </a:solidFill>
              </a:rPr>
              <a:t>government</a:t>
            </a:r>
            <a:r>
              <a:rPr lang="en-US" sz="1200" dirty="0"/>
              <a:t>, </a:t>
            </a:r>
            <a:r>
              <a:rPr lang="en-US" sz="1200" b="1" dirty="0">
                <a:solidFill>
                  <a:srgbClr val="80B423"/>
                </a:solidFill>
              </a:rPr>
              <a:t>academia</a:t>
            </a:r>
            <a:r>
              <a:rPr lang="en-US" sz="1200" dirty="0"/>
              <a:t>, </a:t>
            </a:r>
            <a:r>
              <a:rPr lang="en-US" sz="1200" b="1" dirty="0">
                <a:solidFill>
                  <a:schemeClr val="tx2">
                    <a:lumMod val="60000"/>
                    <a:lumOff val="40000"/>
                  </a:schemeClr>
                </a:solidFill>
              </a:rPr>
              <a:t>associations and standards bodies</a:t>
            </a:r>
            <a:r>
              <a:rPr lang="en-US" sz="1200" dirty="0"/>
              <a:t>. </a:t>
            </a:r>
          </a:p>
        </p:txBody>
      </p:sp>
      <p:cxnSp>
        <p:nvCxnSpPr>
          <p:cNvPr id="54" name="Straight Connector 53"/>
          <p:cNvCxnSpPr/>
          <p:nvPr/>
        </p:nvCxnSpPr>
        <p:spPr>
          <a:xfrm>
            <a:off x="7477550" y="1902958"/>
            <a:ext cx="0" cy="4114800"/>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82976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Key CAV cybersecurity considerations – the stakeholders’ voice</a:t>
            </a:r>
          </a:p>
        </p:txBody>
      </p:sp>
      <p:sp>
        <p:nvSpPr>
          <p:cNvPr id="5" name="Footer Placeholder 4"/>
          <p:cNvSpPr>
            <a:spLocks noGrp="1"/>
          </p:cNvSpPr>
          <p:nvPr>
            <p:ph type="ftr" sz="quarter" idx="3"/>
          </p:nvPr>
        </p:nvSpPr>
        <p:spPr>
          <a:xfrm>
            <a:off x="6933834" y="6474295"/>
            <a:ext cx="4305666" cy="100027"/>
          </a:xfrm>
        </p:spPr>
        <p:txBody>
          <a:bodyPr/>
          <a:lstStyle/>
          <a:p>
            <a:r>
              <a:rPr lang="en-US" dirty="0"/>
              <a:t>Cybersecurity for connected and autonomous vehicles | Considerations and opportunities for growth</a:t>
            </a:r>
            <a:endParaRPr lang="en-CA" dirty="0"/>
          </a:p>
        </p:txBody>
      </p:sp>
      <p:sp>
        <p:nvSpPr>
          <p:cNvPr id="6" name="Slide Number Placeholder 5"/>
          <p:cNvSpPr>
            <a:spLocks noGrp="1"/>
          </p:cNvSpPr>
          <p:nvPr>
            <p:ph type="sldNum" sz="quarter" idx="4"/>
          </p:nvPr>
        </p:nvSpPr>
        <p:spPr/>
        <p:txBody>
          <a:bodyPr/>
          <a:lstStyle/>
          <a:p>
            <a:fld id="{1D70FF2A-E074-4D3B-BB94-FFBB4B519E26}" type="slidenum">
              <a:rPr lang="en-CA" smtClean="0"/>
              <a:pPr/>
              <a:t>6</a:t>
            </a:fld>
            <a:endParaRPr lang="en-CA" dirty="0"/>
          </a:p>
        </p:txBody>
      </p:sp>
      <p:sp>
        <p:nvSpPr>
          <p:cNvPr id="7" name="Text Placeholder 11"/>
          <p:cNvSpPr>
            <a:spLocks noGrp="1"/>
          </p:cNvSpPr>
          <p:nvPr>
            <p:ph type="body" sz="quarter" idx="13"/>
          </p:nvPr>
        </p:nvSpPr>
        <p:spPr>
          <a:xfrm>
            <a:off x="469900" y="962234"/>
            <a:ext cx="10769600" cy="901768"/>
          </a:xfrm>
        </p:spPr>
        <p:txBody>
          <a:bodyPr/>
          <a:lstStyle/>
          <a:p>
            <a:pPr>
              <a:lnSpc>
                <a:spcPct val="150000"/>
              </a:lnSpc>
            </a:pPr>
            <a:r>
              <a:rPr lang="en-US" sz="1400" dirty="0" smtClean="0">
                <a:solidFill>
                  <a:schemeClr val="tx1"/>
                </a:solidFill>
              </a:rPr>
              <a:t>Lessons learned from our global research and CAV stakeholder responses included that </a:t>
            </a:r>
            <a:r>
              <a:rPr lang="en-US" sz="1400" b="1" dirty="0" smtClean="0">
                <a:solidFill>
                  <a:srgbClr val="59A4CF"/>
                </a:solidFill>
              </a:rPr>
              <a:t>authentication and trust </a:t>
            </a:r>
            <a:r>
              <a:rPr lang="en-US" sz="1400" dirty="0" smtClean="0">
                <a:solidFill>
                  <a:schemeClr val="tx1"/>
                </a:solidFill>
              </a:rPr>
              <a:t>will be a key challenge across the CAV ecosystem and that </a:t>
            </a:r>
            <a:r>
              <a:rPr lang="en-US" sz="1400" b="1" dirty="0" smtClean="0">
                <a:solidFill>
                  <a:srgbClr val="59A4CF"/>
                </a:solidFill>
              </a:rPr>
              <a:t>the entire extended security perimeter </a:t>
            </a:r>
            <a:r>
              <a:rPr lang="en-US" sz="1400" dirty="0" smtClean="0">
                <a:solidFill>
                  <a:schemeClr val="tx1"/>
                </a:solidFill>
              </a:rPr>
              <a:t>must be considered, with a focus on cloud security, in-vehicle security, and network security. </a:t>
            </a:r>
            <a:endParaRPr lang="en-US" sz="1400" dirty="0">
              <a:solidFill>
                <a:schemeClr val="tx1"/>
              </a:solidFill>
            </a:endParaRPr>
          </a:p>
        </p:txBody>
      </p:sp>
      <p:grpSp>
        <p:nvGrpSpPr>
          <p:cNvPr id="2" name="Group 1"/>
          <p:cNvGrpSpPr/>
          <p:nvPr/>
        </p:nvGrpSpPr>
        <p:grpSpPr>
          <a:xfrm>
            <a:off x="577459" y="2849721"/>
            <a:ext cx="266604" cy="2553910"/>
            <a:chOff x="561839" y="2354808"/>
            <a:chExt cx="173194" cy="1920240"/>
          </a:xfrm>
        </p:grpSpPr>
        <p:sp>
          <p:nvSpPr>
            <p:cNvPr id="16" name="Left Bracket 15"/>
            <p:cNvSpPr/>
            <p:nvPr/>
          </p:nvSpPr>
          <p:spPr>
            <a:xfrm>
              <a:off x="648946" y="2354808"/>
              <a:ext cx="86087" cy="1920240"/>
            </a:xfrm>
            <a:prstGeom prst="leftBracket">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TextBox 16"/>
            <p:cNvSpPr txBox="1"/>
            <p:nvPr/>
          </p:nvSpPr>
          <p:spPr>
            <a:xfrm rot="16200000">
              <a:off x="8432" y="3329967"/>
              <a:ext cx="1269848" cy="163033"/>
            </a:xfrm>
            <a:prstGeom prst="rect">
              <a:avLst/>
            </a:prstGeom>
            <a:solidFill>
              <a:schemeClr val="bg1"/>
            </a:solidFill>
          </p:spPr>
          <p:txBody>
            <a:bodyPr wrap="none" lIns="0" tIns="0" rIns="0" bIns="0" rtlCol="0">
              <a:noAutofit/>
            </a:bodyPr>
            <a:lstStyle/>
            <a:p>
              <a:pPr algn="ctr">
                <a:spcBef>
                  <a:spcPts val="600"/>
                </a:spcBef>
                <a:buSzPct val="100000"/>
              </a:pPr>
              <a:r>
                <a:rPr lang="en-US" sz="1000" b="1" dirty="0">
                  <a:solidFill>
                    <a:srgbClr val="313131"/>
                  </a:solidFill>
                </a:rPr>
                <a:t>Key </a:t>
              </a:r>
              <a:r>
                <a:rPr lang="en-US" sz="1000" b="1" dirty="0" smtClean="0">
                  <a:solidFill>
                    <a:srgbClr val="313131"/>
                  </a:solidFill>
                </a:rPr>
                <a:t>themes from </a:t>
              </a:r>
              <a:br>
                <a:rPr lang="en-US" sz="1000" b="1" dirty="0" smtClean="0">
                  <a:solidFill>
                    <a:srgbClr val="313131"/>
                  </a:solidFill>
                </a:rPr>
              </a:br>
              <a:r>
                <a:rPr lang="en-US" sz="1000" b="1" dirty="0" smtClean="0">
                  <a:solidFill>
                    <a:srgbClr val="313131"/>
                  </a:solidFill>
                </a:rPr>
                <a:t>stakeholder responses</a:t>
              </a:r>
              <a:endParaRPr lang="en-US" sz="1000" b="1" dirty="0">
                <a:solidFill>
                  <a:srgbClr val="313131"/>
                </a:solidFill>
              </a:endParaRPr>
            </a:p>
          </p:txBody>
        </p:sp>
      </p:grpSp>
      <p:grpSp>
        <p:nvGrpSpPr>
          <p:cNvPr id="18" name="Group 17"/>
          <p:cNvGrpSpPr/>
          <p:nvPr/>
        </p:nvGrpSpPr>
        <p:grpSpPr>
          <a:xfrm>
            <a:off x="3823009" y="2455905"/>
            <a:ext cx="2282259" cy="2947768"/>
            <a:chOff x="2706453" y="2522027"/>
            <a:chExt cx="2023209" cy="2735724"/>
          </a:xfrm>
        </p:grpSpPr>
        <p:sp>
          <p:nvSpPr>
            <p:cNvPr id="19" name="TextBox 18"/>
            <p:cNvSpPr txBox="1"/>
            <p:nvPr/>
          </p:nvSpPr>
          <p:spPr>
            <a:xfrm>
              <a:off x="2706453" y="2522027"/>
              <a:ext cx="2023209" cy="365659"/>
            </a:xfrm>
            <a:prstGeom prst="round2SameRect">
              <a:avLst>
                <a:gd name="adj1" fmla="val 50000"/>
                <a:gd name="adj2" fmla="val 0"/>
              </a:avLst>
            </a:prstGeom>
            <a:solidFill>
              <a:schemeClr val="accent3">
                <a:lumMod val="20000"/>
                <a:lumOff val="80000"/>
              </a:schemeClr>
            </a:solidFill>
            <a:ln>
              <a:solidFill>
                <a:schemeClr val="accent3"/>
              </a:solidFill>
            </a:ln>
          </p:spPr>
          <p:txBody>
            <a:bodyPr wrap="square" lIns="0" tIns="0" rIns="0" bIns="0" rtlCol="0" anchor="ctr">
              <a:noAutofit/>
            </a:bodyPr>
            <a:lstStyle/>
            <a:p>
              <a:pPr algn="ctr" defTabSz="914400">
                <a:lnSpc>
                  <a:spcPts val="1200"/>
                </a:lnSpc>
                <a:spcBef>
                  <a:spcPts val="1200"/>
                </a:spcBef>
                <a:spcAft>
                  <a:spcPts val="1200"/>
                </a:spcAft>
                <a:defRPr/>
              </a:pPr>
              <a:r>
                <a:rPr lang="en-US" sz="1000" b="1" dirty="0">
                  <a:latin typeface="Verdana"/>
                  <a:cs typeface="Arial" panose="020B0604020202020204" pitchFamily="34" charset="0"/>
                </a:rPr>
                <a:t>Secure</a:t>
              </a:r>
            </a:p>
          </p:txBody>
        </p:sp>
        <p:sp>
          <p:nvSpPr>
            <p:cNvPr id="20" name="Rectangle 19"/>
            <p:cNvSpPr/>
            <p:nvPr/>
          </p:nvSpPr>
          <p:spPr bwMode="gray">
            <a:xfrm>
              <a:off x="2713987" y="2887514"/>
              <a:ext cx="2015675" cy="2370237"/>
            </a:xfrm>
            <a:prstGeom prst="rect">
              <a:avLst/>
            </a:prstGeom>
            <a:solidFill>
              <a:srgbClr val="F2F2F2">
                <a:alpha val="72157"/>
              </a:srgbClr>
            </a:solidFill>
            <a:ln w="19050" algn="ctr">
              <a:solidFill>
                <a:schemeClr val="accent3"/>
              </a:solidFill>
              <a:prstDash val="sysDot"/>
              <a:miter lim="800000"/>
              <a:headEnd/>
              <a:tailEnd/>
            </a:ln>
          </p:spPr>
          <p:txBody>
            <a:bodyPr wrap="square" lIns="91440" tIns="274320" rIns="91440" bIns="91440" rtlCol="0" anchor="t" anchorCtr="0"/>
            <a:lstStyle/>
            <a:p>
              <a:pPr marL="171450" indent="-171450" defTabSz="914400">
                <a:lnSpc>
                  <a:spcPts val="1200"/>
                </a:lnSpc>
                <a:spcBef>
                  <a:spcPts val="1200"/>
                </a:spcBef>
                <a:spcAft>
                  <a:spcPts val="1200"/>
                </a:spcAft>
                <a:buFont typeface="Courier New" panose="02070309020205020404" pitchFamily="49" charset="0"/>
                <a:buChar char="o"/>
                <a:defRPr/>
              </a:pPr>
              <a:r>
                <a:rPr lang="en-US" sz="1200" dirty="0">
                  <a:latin typeface="Verdana"/>
                  <a:ea typeface="Calibri" panose="020F0502020204030204" pitchFamily="34" charset="0"/>
                  <a:cs typeface="Times New Roman" panose="02020603050405020304" pitchFamily="18" charset="0"/>
                </a:rPr>
                <a:t>Authentication and </a:t>
              </a:r>
              <a:r>
                <a:rPr lang="en-US" sz="1200" dirty="0" smtClean="0">
                  <a:latin typeface="Verdana"/>
                  <a:ea typeface="Calibri" panose="020F0502020204030204" pitchFamily="34" charset="0"/>
                  <a:cs typeface="Times New Roman" panose="02020603050405020304" pitchFamily="18" charset="0"/>
                </a:rPr>
                <a:t>trust</a:t>
              </a:r>
            </a:p>
            <a:p>
              <a:pPr marL="171450" indent="-171450" defTabSz="914400">
                <a:lnSpc>
                  <a:spcPts val="1200"/>
                </a:lnSpc>
                <a:spcBef>
                  <a:spcPts val="1200"/>
                </a:spcBef>
                <a:spcAft>
                  <a:spcPts val="1200"/>
                </a:spcAft>
                <a:buFont typeface="Courier New" panose="02070309020205020404" pitchFamily="49" charset="0"/>
                <a:buChar char="o"/>
                <a:defRPr/>
              </a:pPr>
              <a:r>
                <a:rPr lang="en-US" sz="1200" dirty="0" smtClean="0">
                  <a:latin typeface="Verdana"/>
                  <a:ea typeface="Calibri" panose="020F0502020204030204" pitchFamily="34" charset="0"/>
                  <a:cs typeface="Times New Roman" panose="02020603050405020304" pitchFamily="18" charset="0"/>
                </a:rPr>
                <a:t>Assurance</a:t>
              </a:r>
            </a:p>
            <a:p>
              <a:pPr marL="171450" indent="-171450" defTabSz="914400">
                <a:lnSpc>
                  <a:spcPts val="1200"/>
                </a:lnSpc>
                <a:spcBef>
                  <a:spcPts val="1200"/>
                </a:spcBef>
                <a:spcAft>
                  <a:spcPts val="1200"/>
                </a:spcAft>
                <a:buFont typeface="Courier New" panose="02070309020205020404" pitchFamily="49" charset="0"/>
                <a:buChar char="o"/>
                <a:defRPr/>
              </a:pPr>
              <a:r>
                <a:rPr lang="en-US" sz="1200" dirty="0" smtClean="0">
                  <a:latin typeface="Verdana"/>
                  <a:ea typeface="Calibri" panose="020F0502020204030204" pitchFamily="34" charset="0"/>
                  <a:cs typeface="Times New Roman" panose="02020603050405020304" pitchFamily="18" charset="0"/>
                </a:rPr>
                <a:t>Patching </a:t>
              </a:r>
            </a:p>
            <a:p>
              <a:pPr marL="171450" indent="-171450" defTabSz="914400">
                <a:spcBef>
                  <a:spcPts val="1200"/>
                </a:spcBef>
                <a:spcAft>
                  <a:spcPts val="1200"/>
                </a:spcAft>
                <a:buFont typeface="Courier New" panose="02070309020205020404" pitchFamily="49" charset="0"/>
                <a:buChar char="o"/>
                <a:defRPr/>
              </a:pPr>
              <a:r>
                <a:rPr lang="en-US" sz="1200" dirty="0" smtClean="0">
                  <a:latin typeface="Verdana"/>
                  <a:ea typeface="Calibri" panose="020F0502020204030204" pitchFamily="34" charset="0"/>
                  <a:cs typeface="Times New Roman" panose="02020603050405020304" pitchFamily="18" charset="0"/>
                </a:rPr>
                <a:t>Penetration tests (or ethical hacking)</a:t>
              </a:r>
              <a:endParaRPr lang="en-US" sz="1200" dirty="0">
                <a:latin typeface="Verdana"/>
                <a:ea typeface="Calibri" panose="020F0502020204030204" pitchFamily="34" charset="0"/>
                <a:cs typeface="Times New Roman" panose="02020603050405020304" pitchFamily="18" charset="0"/>
              </a:endParaRPr>
            </a:p>
          </p:txBody>
        </p:sp>
        <p:sp>
          <p:nvSpPr>
            <p:cNvPr id="21" name="Freeform 859"/>
            <p:cNvSpPr>
              <a:spLocks noChangeAspect="1" noEditPoints="1"/>
            </p:cNvSpPr>
            <p:nvPr/>
          </p:nvSpPr>
          <p:spPr bwMode="auto">
            <a:xfrm>
              <a:off x="2882817" y="2570102"/>
              <a:ext cx="277006" cy="274320"/>
            </a:xfrm>
            <a:custGeom>
              <a:avLst/>
              <a:gdLst>
                <a:gd name="T0" fmla="*/ 298 w 512"/>
                <a:gd name="T1" fmla="*/ 166 h 512"/>
                <a:gd name="T2" fmla="*/ 166 w 512"/>
                <a:gd name="T3" fmla="*/ 299 h 512"/>
                <a:gd name="T4" fmla="*/ 137 w 512"/>
                <a:gd name="T5" fmla="*/ 165 h 512"/>
                <a:gd name="T6" fmla="*/ 256 w 512"/>
                <a:gd name="T7" fmla="*/ 142 h 512"/>
                <a:gd name="T8" fmla="*/ 298 w 512"/>
                <a:gd name="T9" fmla="*/ 166 h 512"/>
                <a:gd name="T10" fmla="*/ 323 w 512"/>
                <a:gd name="T11" fmla="*/ 171 h 512"/>
                <a:gd name="T12" fmla="*/ 177 w 512"/>
                <a:gd name="T13" fmla="*/ 317 h 512"/>
                <a:gd name="T14" fmla="*/ 187 w 512"/>
                <a:gd name="T15" fmla="*/ 331 h 512"/>
                <a:gd name="T16" fmla="*/ 347 w 512"/>
                <a:gd name="T17" fmla="*/ 171 h 512"/>
                <a:gd name="T18" fmla="*/ 323 w 512"/>
                <a:gd name="T19" fmla="*/ 171 h 512"/>
                <a:gd name="T20" fmla="*/ 512 w 512"/>
                <a:gd name="T21" fmla="*/ 256 h 512"/>
                <a:gd name="T22" fmla="*/ 256 w 512"/>
                <a:gd name="T23" fmla="*/ 512 h 512"/>
                <a:gd name="T24" fmla="*/ 0 w 512"/>
                <a:gd name="T25" fmla="*/ 256 h 512"/>
                <a:gd name="T26" fmla="*/ 256 w 512"/>
                <a:gd name="T27" fmla="*/ 0 h 512"/>
                <a:gd name="T28" fmla="*/ 512 w 512"/>
                <a:gd name="T29" fmla="*/ 256 h 512"/>
                <a:gd name="T30" fmla="*/ 394 w 512"/>
                <a:gd name="T31" fmla="*/ 148 h 512"/>
                <a:gd name="T32" fmla="*/ 388 w 512"/>
                <a:gd name="T33" fmla="*/ 139 h 512"/>
                <a:gd name="T34" fmla="*/ 378 w 512"/>
                <a:gd name="T35" fmla="*/ 140 h 512"/>
                <a:gd name="T36" fmla="*/ 263 w 512"/>
                <a:gd name="T37" fmla="*/ 120 h 512"/>
                <a:gd name="T38" fmla="*/ 248 w 512"/>
                <a:gd name="T39" fmla="*/ 120 h 512"/>
                <a:gd name="T40" fmla="*/ 133 w 512"/>
                <a:gd name="T41" fmla="*/ 140 h 512"/>
                <a:gd name="T42" fmla="*/ 123 w 512"/>
                <a:gd name="T43" fmla="*/ 139 h 512"/>
                <a:gd name="T44" fmla="*/ 117 w 512"/>
                <a:gd name="T45" fmla="*/ 148 h 512"/>
                <a:gd name="T46" fmla="*/ 251 w 512"/>
                <a:gd name="T47" fmla="*/ 414 h 512"/>
                <a:gd name="T48" fmla="*/ 252 w 512"/>
                <a:gd name="T49" fmla="*/ 415 h 512"/>
                <a:gd name="T50" fmla="*/ 253 w 512"/>
                <a:gd name="T51" fmla="*/ 415 h 512"/>
                <a:gd name="T52" fmla="*/ 256 w 512"/>
                <a:gd name="T53" fmla="*/ 416 h 512"/>
                <a:gd name="T54" fmla="*/ 256 w 512"/>
                <a:gd name="T55" fmla="*/ 416 h 512"/>
                <a:gd name="T56" fmla="*/ 256 w 512"/>
                <a:gd name="T57" fmla="*/ 416 h 512"/>
                <a:gd name="T58" fmla="*/ 258 w 512"/>
                <a:gd name="T59" fmla="*/ 415 h 512"/>
                <a:gd name="T60" fmla="*/ 259 w 512"/>
                <a:gd name="T61" fmla="*/ 415 h 512"/>
                <a:gd name="T62" fmla="*/ 261 w 512"/>
                <a:gd name="T63" fmla="*/ 414 h 512"/>
                <a:gd name="T64" fmla="*/ 394 w 512"/>
                <a:gd name="T65" fmla="*/ 148 h 512"/>
                <a:gd name="T66" fmla="*/ 201 w 512"/>
                <a:gd name="T67" fmla="*/ 347 h 512"/>
                <a:gd name="T68" fmla="*/ 256 w 512"/>
                <a:gd name="T69" fmla="*/ 393 h 512"/>
                <a:gd name="T70" fmla="*/ 375 w 512"/>
                <a:gd name="T71" fmla="*/ 173 h 512"/>
                <a:gd name="T72" fmla="*/ 201 w 512"/>
                <a:gd name="T73" fmla="*/ 34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2" h="512">
                  <a:moveTo>
                    <a:pt x="298" y="166"/>
                  </a:moveTo>
                  <a:cubicBezTo>
                    <a:pt x="166" y="299"/>
                    <a:pt x="166" y="299"/>
                    <a:pt x="166" y="299"/>
                  </a:cubicBezTo>
                  <a:cubicBezTo>
                    <a:pt x="146" y="264"/>
                    <a:pt x="133" y="220"/>
                    <a:pt x="137" y="165"/>
                  </a:cubicBezTo>
                  <a:cubicBezTo>
                    <a:pt x="161" y="173"/>
                    <a:pt x="210" y="182"/>
                    <a:pt x="256" y="142"/>
                  </a:cubicBezTo>
                  <a:cubicBezTo>
                    <a:pt x="270" y="154"/>
                    <a:pt x="284" y="162"/>
                    <a:pt x="298" y="166"/>
                  </a:cubicBezTo>
                  <a:close/>
                  <a:moveTo>
                    <a:pt x="323" y="171"/>
                  </a:moveTo>
                  <a:cubicBezTo>
                    <a:pt x="177" y="317"/>
                    <a:pt x="177" y="317"/>
                    <a:pt x="177" y="317"/>
                  </a:cubicBezTo>
                  <a:cubicBezTo>
                    <a:pt x="180" y="322"/>
                    <a:pt x="184" y="326"/>
                    <a:pt x="187" y="331"/>
                  </a:cubicBezTo>
                  <a:cubicBezTo>
                    <a:pt x="347" y="171"/>
                    <a:pt x="347" y="171"/>
                    <a:pt x="347" y="171"/>
                  </a:cubicBezTo>
                  <a:cubicBezTo>
                    <a:pt x="339" y="172"/>
                    <a:pt x="331" y="172"/>
                    <a:pt x="323" y="171"/>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94" y="148"/>
                  </a:moveTo>
                  <a:cubicBezTo>
                    <a:pt x="394" y="144"/>
                    <a:pt x="392" y="141"/>
                    <a:pt x="388" y="139"/>
                  </a:cubicBezTo>
                  <a:cubicBezTo>
                    <a:pt x="385" y="138"/>
                    <a:pt x="381" y="138"/>
                    <a:pt x="378" y="140"/>
                  </a:cubicBezTo>
                  <a:cubicBezTo>
                    <a:pt x="378" y="140"/>
                    <a:pt x="317" y="174"/>
                    <a:pt x="263" y="120"/>
                  </a:cubicBezTo>
                  <a:cubicBezTo>
                    <a:pt x="259" y="116"/>
                    <a:pt x="252" y="116"/>
                    <a:pt x="248" y="120"/>
                  </a:cubicBezTo>
                  <a:cubicBezTo>
                    <a:pt x="195" y="174"/>
                    <a:pt x="135" y="141"/>
                    <a:pt x="133" y="140"/>
                  </a:cubicBezTo>
                  <a:cubicBezTo>
                    <a:pt x="130" y="138"/>
                    <a:pt x="126" y="138"/>
                    <a:pt x="123" y="139"/>
                  </a:cubicBezTo>
                  <a:cubicBezTo>
                    <a:pt x="120" y="141"/>
                    <a:pt x="117" y="144"/>
                    <a:pt x="117" y="148"/>
                  </a:cubicBezTo>
                  <a:cubicBezTo>
                    <a:pt x="95" y="332"/>
                    <a:pt x="249" y="414"/>
                    <a:pt x="251" y="414"/>
                  </a:cubicBezTo>
                  <a:cubicBezTo>
                    <a:pt x="251" y="415"/>
                    <a:pt x="252" y="415"/>
                    <a:pt x="252" y="415"/>
                  </a:cubicBezTo>
                  <a:cubicBezTo>
                    <a:pt x="252" y="415"/>
                    <a:pt x="253" y="415"/>
                    <a:pt x="253" y="415"/>
                  </a:cubicBezTo>
                  <a:cubicBezTo>
                    <a:pt x="254" y="416"/>
                    <a:pt x="255" y="416"/>
                    <a:pt x="256" y="416"/>
                  </a:cubicBezTo>
                  <a:cubicBezTo>
                    <a:pt x="256" y="416"/>
                    <a:pt x="256" y="416"/>
                    <a:pt x="256" y="416"/>
                  </a:cubicBezTo>
                  <a:cubicBezTo>
                    <a:pt x="256" y="416"/>
                    <a:pt x="256" y="416"/>
                    <a:pt x="256" y="416"/>
                  </a:cubicBezTo>
                  <a:cubicBezTo>
                    <a:pt x="257" y="416"/>
                    <a:pt x="257" y="416"/>
                    <a:pt x="258" y="415"/>
                  </a:cubicBezTo>
                  <a:cubicBezTo>
                    <a:pt x="259" y="415"/>
                    <a:pt x="259" y="415"/>
                    <a:pt x="259" y="415"/>
                  </a:cubicBezTo>
                  <a:cubicBezTo>
                    <a:pt x="260" y="415"/>
                    <a:pt x="260" y="415"/>
                    <a:pt x="261" y="414"/>
                  </a:cubicBezTo>
                  <a:cubicBezTo>
                    <a:pt x="262" y="414"/>
                    <a:pt x="416" y="332"/>
                    <a:pt x="394" y="148"/>
                  </a:cubicBezTo>
                  <a:close/>
                  <a:moveTo>
                    <a:pt x="201" y="347"/>
                  </a:moveTo>
                  <a:cubicBezTo>
                    <a:pt x="224" y="372"/>
                    <a:pt x="246" y="387"/>
                    <a:pt x="256" y="393"/>
                  </a:cubicBezTo>
                  <a:cubicBezTo>
                    <a:pt x="280" y="379"/>
                    <a:pt x="380" y="311"/>
                    <a:pt x="375" y="173"/>
                  </a:cubicBezTo>
                  <a:lnTo>
                    <a:pt x="201" y="34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a:lnSpc>
                  <a:spcPts val="1200"/>
                </a:lnSpc>
                <a:spcBef>
                  <a:spcPts val="1200"/>
                </a:spcBef>
                <a:spcAft>
                  <a:spcPts val="1200"/>
                </a:spcAft>
              </a:pPr>
              <a:endParaRPr lang="en-CA" dirty="0"/>
            </a:p>
          </p:txBody>
        </p:sp>
      </p:grpSp>
      <p:grpSp>
        <p:nvGrpSpPr>
          <p:cNvPr id="22" name="Group 21"/>
          <p:cNvGrpSpPr/>
          <p:nvPr/>
        </p:nvGrpSpPr>
        <p:grpSpPr>
          <a:xfrm>
            <a:off x="1448972" y="2456539"/>
            <a:ext cx="2283104" cy="2947140"/>
            <a:chOff x="700888" y="2522027"/>
            <a:chExt cx="1920516" cy="2734540"/>
          </a:xfrm>
        </p:grpSpPr>
        <p:sp>
          <p:nvSpPr>
            <p:cNvPr id="23" name="Rectangle 22"/>
            <p:cNvSpPr/>
            <p:nvPr/>
          </p:nvSpPr>
          <p:spPr bwMode="gray">
            <a:xfrm>
              <a:off x="701164" y="2887515"/>
              <a:ext cx="1920240" cy="2369052"/>
            </a:xfrm>
            <a:prstGeom prst="rect">
              <a:avLst/>
            </a:prstGeom>
            <a:solidFill>
              <a:srgbClr val="F2F2F2">
                <a:alpha val="72157"/>
              </a:srgbClr>
            </a:solidFill>
            <a:ln w="19050" algn="ctr">
              <a:solidFill>
                <a:schemeClr val="accent3"/>
              </a:solidFill>
              <a:prstDash val="sysDot"/>
              <a:miter lim="800000"/>
              <a:headEnd/>
              <a:tailEnd/>
            </a:ln>
          </p:spPr>
          <p:txBody>
            <a:bodyPr wrap="square" lIns="91440" tIns="274320" rIns="91440" bIns="91440" rtlCol="0" anchor="t" anchorCtr="0"/>
            <a:lstStyle/>
            <a:p>
              <a:pPr marL="171450" indent="-171450" defTabSz="914400">
                <a:lnSpc>
                  <a:spcPts val="1200"/>
                </a:lnSpc>
                <a:spcBef>
                  <a:spcPts val="1200"/>
                </a:spcBef>
                <a:spcAft>
                  <a:spcPts val="1200"/>
                </a:spcAft>
                <a:buFont typeface="Courier New" panose="02070309020205020404" pitchFamily="49" charset="0"/>
                <a:buChar char="o"/>
                <a:defRPr/>
              </a:pPr>
              <a:r>
                <a:rPr lang="en-US" sz="1200" dirty="0" smtClean="0">
                  <a:latin typeface="Verdana"/>
                  <a:ea typeface="Calibri" panose="020F0502020204030204" pitchFamily="34" charset="0"/>
                  <a:cs typeface="Times New Roman" panose="02020603050405020304" pitchFamily="18" charset="0"/>
                </a:rPr>
                <a:t>Accountability </a:t>
              </a:r>
            </a:p>
            <a:p>
              <a:pPr marL="171450" indent="-171450" defTabSz="914400">
                <a:spcBef>
                  <a:spcPts val="1200"/>
                </a:spcBef>
                <a:spcAft>
                  <a:spcPts val="1200"/>
                </a:spcAft>
                <a:buFont typeface="Courier New" panose="02070309020205020404" pitchFamily="49" charset="0"/>
                <a:buChar char="o"/>
                <a:defRPr/>
              </a:pPr>
              <a:r>
                <a:rPr lang="en-US" sz="1200" dirty="0" smtClean="0">
                  <a:latin typeface="Verdana"/>
                  <a:ea typeface="Calibri" panose="020F0502020204030204" pitchFamily="34" charset="0"/>
                  <a:cs typeface="Times New Roman" panose="02020603050405020304" pitchFamily="18" charset="0"/>
                </a:rPr>
                <a:t>Standards (e.g. ISO, NIST, etc.)</a:t>
              </a:r>
            </a:p>
            <a:p>
              <a:pPr marL="171450" indent="-171450" defTabSz="914400">
                <a:lnSpc>
                  <a:spcPts val="1200"/>
                </a:lnSpc>
                <a:spcBef>
                  <a:spcPts val="1200"/>
                </a:spcBef>
                <a:spcAft>
                  <a:spcPts val="1200"/>
                </a:spcAft>
                <a:buFont typeface="Courier New" panose="02070309020205020404" pitchFamily="49" charset="0"/>
                <a:buChar char="o"/>
                <a:defRPr/>
              </a:pPr>
              <a:r>
                <a:rPr lang="en-US" sz="1200" dirty="0" smtClean="0">
                  <a:latin typeface="Verdana"/>
                  <a:ea typeface="Calibri" panose="020F0502020204030204" pitchFamily="34" charset="0"/>
                  <a:cs typeface="Times New Roman" panose="02020603050405020304" pitchFamily="18" charset="0"/>
                </a:rPr>
                <a:t>Ethics</a:t>
              </a:r>
            </a:p>
            <a:p>
              <a:pPr marL="171450" indent="-171450" defTabSz="914400">
                <a:spcBef>
                  <a:spcPts val="1200"/>
                </a:spcBef>
                <a:spcAft>
                  <a:spcPts val="1200"/>
                </a:spcAft>
                <a:buFont typeface="Courier New" panose="02070309020205020404" pitchFamily="49" charset="0"/>
                <a:buChar char="o"/>
                <a:defRPr/>
              </a:pPr>
              <a:r>
                <a:rPr lang="en-US" sz="1200" dirty="0" smtClean="0">
                  <a:latin typeface="Verdana"/>
                  <a:ea typeface="Calibri" panose="020F0502020204030204" pitchFamily="34" charset="0"/>
                  <a:cs typeface="Times New Roman" panose="02020603050405020304" pitchFamily="18" charset="0"/>
                </a:rPr>
                <a:t>Retention </a:t>
              </a:r>
              <a:r>
                <a:rPr lang="en-US" sz="1200" dirty="0">
                  <a:latin typeface="Verdana"/>
                  <a:ea typeface="Calibri" panose="020F0502020204030204" pitchFamily="34" charset="0"/>
                  <a:cs typeface="Times New Roman" panose="02020603050405020304" pitchFamily="18" charset="0"/>
                </a:rPr>
                <a:t>and </a:t>
              </a:r>
              <a:r>
                <a:rPr lang="en-US" sz="1200" dirty="0" smtClean="0">
                  <a:latin typeface="Verdana"/>
                  <a:ea typeface="Calibri" panose="020F0502020204030204" pitchFamily="34" charset="0"/>
                  <a:cs typeface="Times New Roman" panose="02020603050405020304" pitchFamily="18" charset="0"/>
                </a:rPr>
                <a:t>recruitment</a:t>
              </a:r>
              <a:endParaRPr lang="en-US" sz="1200" dirty="0">
                <a:latin typeface="Verdana"/>
                <a:ea typeface="Calibri" panose="020F0502020204030204" pitchFamily="34" charset="0"/>
                <a:cs typeface="Times New Roman" panose="02020603050405020304" pitchFamily="18" charset="0"/>
              </a:endParaRPr>
            </a:p>
          </p:txBody>
        </p:sp>
        <p:sp>
          <p:nvSpPr>
            <p:cNvPr id="24" name="TextBox 23"/>
            <p:cNvSpPr txBox="1"/>
            <p:nvPr/>
          </p:nvSpPr>
          <p:spPr>
            <a:xfrm>
              <a:off x="700888" y="2522027"/>
              <a:ext cx="1920240" cy="365659"/>
            </a:xfrm>
            <a:prstGeom prst="round2SameRect">
              <a:avLst>
                <a:gd name="adj1" fmla="val 50000"/>
                <a:gd name="adj2" fmla="val 0"/>
              </a:avLst>
            </a:prstGeom>
            <a:noFill/>
            <a:ln>
              <a:solidFill>
                <a:schemeClr val="accent3"/>
              </a:solidFill>
            </a:ln>
          </p:spPr>
          <p:txBody>
            <a:bodyPr wrap="square" lIns="0" tIns="0" rIns="0" bIns="0" rtlCol="0" anchor="ctr">
              <a:noAutofit/>
            </a:bodyPr>
            <a:lstStyle/>
            <a:p>
              <a:pPr algn="ctr" defTabSz="914400">
                <a:lnSpc>
                  <a:spcPts val="1200"/>
                </a:lnSpc>
                <a:spcBef>
                  <a:spcPts val="1200"/>
                </a:spcBef>
                <a:spcAft>
                  <a:spcPts val="1200"/>
                </a:spcAft>
                <a:defRPr/>
              </a:pPr>
              <a:r>
                <a:rPr lang="en-US" sz="1000" b="1" dirty="0">
                  <a:latin typeface="Verdana"/>
                  <a:cs typeface="Arial" panose="020B0604020202020204" pitchFamily="34" charset="0"/>
                </a:rPr>
                <a:t>Governance</a:t>
              </a:r>
            </a:p>
          </p:txBody>
        </p:sp>
        <p:sp>
          <p:nvSpPr>
            <p:cNvPr id="25" name="Freeform 976"/>
            <p:cNvSpPr>
              <a:spLocks noChangeAspect="1" noEditPoints="1"/>
            </p:cNvSpPr>
            <p:nvPr/>
          </p:nvSpPr>
          <p:spPr bwMode="auto">
            <a:xfrm>
              <a:off x="858832" y="2567598"/>
              <a:ext cx="274321" cy="27432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373 h 512"/>
                <a:gd name="T12" fmla="*/ 128 w 512"/>
                <a:gd name="T13" fmla="*/ 373 h 512"/>
                <a:gd name="T14" fmla="*/ 117 w 512"/>
                <a:gd name="T15" fmla="*/ 362 h 512"/>
                <a:gd name="T16" fmla="*/ 128 w 512"/>
                <a:gd name="T17" fmla="*/ 352 h 512"/>
                <a:gd name="T18" fmla="*/ 256 w 512"/>
                <a:gd name="T19" fmla="*/ 352 h 512"/>
                <a:gd name="T20" fmla="*/ 266 w 512"/>
                <a:gd name="T21" fmla="*/ 362 h 512"/>
                <a:gd name="T22" fmla="*/ 256 w 512"/>
                <a:gd name="T23" fmla="*/ 373 h 512"/>
                <a:gd name="T24" fmla="*/ 391 w 512"/>
                <a:gd name="T25" fmla="*/ 370 h 512"/>
                <a:gd name="T26" fmla="*/ 384 w 512"/>
                <a:gd name="T27" fmla="*/ 373 h 512"/>
                <a:gd name="T28" fmla="*/ 376 w 512"/>
                <a:gd name="T29" fmla="*/ 370 h 512"/>
                <a:gd name="T30" fmla="*/ 279 w 512"/>
                <a:gd name="T31" fmla="*/ 272 h 512"/>
                <a:gd name="T32" fmla="*/ 242 w 512"/>
                <a:gd name="T33" fmla="*/ 310 h 512"/>
                <a:gd name="T34" fmla="*/ 242 w 512"/>
                <a:gd name="T35" fmla="*/ 310 h 512"/>
                <a:gd name="T36" fmla="*/ 242 w 512"/>
                <a:gd name="T37" fmla="*/ 325 h 512"/>
                <a:gd name="T38" fmla="*/ 234 w 512"/>
                <a:gd name="T39" fmla="*/ 328 h 512"/>
                <a:gd name="T40" fmla="*/ 227 w 512"/>
                <a:gd name="T41" fmla="*/ 325 h 512"/>
                <a:gd name="T42" fmla="*/ 151 w 512"/>
                <a:gd name="T43" fmla="*/ 250 h 512"/>
                <a:gd name="T44" fmla="*/ 151 w 512"/>
                <a:gd name="T45" fmla="*/ 235 h 512"/>
                <a:gd name="T46" fmla="*/ 166 w 512"/>
                <a:gd name="T47" fmla="*/ 235 h 512"/>
                <a:gd name="T48" fmla="*/ 257 w 512"/>
                <a:gd name="T49" fmla="*/ 144 h 512"/>
                <a:gd name="T50" fmla="*/ 257 w 512"/>
                <a:gd name="T51" fmla="*/ 129 h 512"/>
                <a:gd name="T52" fmla="*/ 272 w 512"/>
                <a:gd name="T53" fmla="*/ 129 h 512"/>
                <a:gd name="T54" fmla="*/ 347 w 512"/>
                <a:gd name="T55" fmla="*/ 204 h 512"/>
                <a:gd name="T56" fmla="*/ 347 w 512"/>
                <a:gd name="T57" fmla="*/ 220 h 512"/>
                <a:gd name="T58" fmla="*/ 340 w 512"/>
                <a:gd name="T59" fmla="*/ 223 h 512"/>
                <a:gd name="T60" fmla="*/ 332 w 512"/>
                <a:gd name="T61" fmla="*/ 220 h 512"/>
                <a:gd name="T62" fmla="*/ 295 w 512"/>
                <a:gd name="T63" fmla="*/ 257 h 512"/>
                <a:gd name="T64" fmla="*/ 295 w 512"/>
                <a:gd name="T65" fmla="*/ 257 h 512"/>
                <a:gd name="T66" fmla="*/ 391 w 512"/>
                <a:gd name="T67" fmla="*/ 355 h 512"/>
                <a:gd name="T68" fmla="*/ 391 w 512"/>
                <a:gd name="T69" fmla="*/ 370 h 512"/>
                <a:gd name="T70" fmla="*/ 317 w 512"/>
                <a:gd name="T71" fmla="*/ 204 h 512"/>
                <a:gd name="T72" fmla="*/ 227 w 512"/>
                <a:gd name="T73" fmla="*/ 295 h 512"/>
                <a:gd name="T74" fmla="*/ 181 w 512"/>
                <a:gd name="T75" fmla="*/ 250 h 512"/>
                <a:gd name="T76" fmla="*/ 272 w 512"/>
                <a:gd name="T77" fmla="*/ 159 h 512"/>
                <a:gd name="T78" fmla="*/ 317 w 512"/>
                <a:gd name="T79" fmla="*/ 20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373"/>
                  </a:moveTo>
                  <a:cubicBezTo>
                    <a:pt x="128" y="373"/>
                    <a:pt x="128" y="373"/>
                    <a:pt x="128" y="373"/>
                  </a:cubicBezTo>
                  <a:cubicBezTo>
                    <a:pt x="122" y="373"/>
                    <a:pt x="117" y="368"/>
                    <a:pt x="117" y="362"/>
                  </a:cubicBezTo>
                  <a:cubicBezTo>
                    <a:pt x="117" y="356"/>
                    <a:pt x="122" y="352"/>
                    <a:pt x="128" y="352"/>
                  </a:cubicBezTo>
                  <a:cubicBezTo>
                    <a:pt x="256" y="352"/>
                    <a:pt x="256" y="352"/>
                    <a:pt x="256" y="352"/>
                  </a:cubicBezTo>
                  <a:cubicBezTo>
                    <a:pt x="262" y="352"/>
                    <a:pt x="266" y="356"/>
                    <a:pt x="266" y="362"/>
                  </a:cubicBezTo>
                  <a:cubicBezTo>
                    <a:pt x="266" y="368"/>
                    <a:pt x="262" y="373"/>
                    <a:pt x="256" y="373"/>
                  </a:cubicBezTo>
                  <a:close/>
                  <a:moveTo>
                    <a:pt x="391" y="370"/>
                  </a:moveTo>
                  <a:cubicBezTo>
                    <a:pt x="389" y="372"/>
                    <a:pt x="386" y="373"/>
                    <a:pt x="384" y="373"/>
                  </a:cubicBezTo>
                  <a:cubicBezTo>
                    <a:pt x="381" y="373"/>
                    <a:pt x="378" y="372"/>
                    <a:pt x="376" y="370"/>
                  </a:cubicBezTo>
                  <a:cubicBezTo>
                    <a:pt x="279" y="272"/>
                    <a:pt x="279" y="272"/>
                    <a:pt x="279" y="272"/>
                  </a:cubicBezTo>
                  <a:cubicBezTo>
                    <a:pt x="242" y="310"/>
                    <a:pt x="242" y="310"/>
                    <a:pt x="242" y="310"/>
                  </a:cubicBezTo>
                  <a:cubicBezTo>
                    <a:pt x="242" y="310"/>
                    <a:pt x="242" y="310"/>
                    <a:pt x="242" y="310"/>
                  </a:cubicBezTo>
                  <a:cubicBezTo>
                    <a:pt x="246" y="314"/>
                    <a:pt x="246" y="321"/>
                    <a:pt x="242" y="325"/>
                  </a:cubicBezTo>
                  <a:cubicBezTo>
                    <a:pt x="240" y="327"/>
                    <a:pt x="237" y="328"/>
                    <a:pt x="234" y="328"/>
                  </a:cubicBezTo>
                  <a:cubicBezTo>
                    <a:pt x="231" y="328"/>
                    <a:pt x="229" y="327"/>
                    <a:pt x="227" y="325"/>
                  </a:cubicBezTo>
                  <a:cubicBezTo>
                    <a:pt x="151" y="250"/>
                    <a:pt x="151" y="250"/>
                    <a:pt x="151" y="250"/>
                  </a:cubicBezTo>
                  <a:cubicBezTo>
                    <a:pt x="147" y="246"/>
                    <a:pt x="147" y="239"/>
                    <a:pt x="151" y="235"/>
                  </a:cubicBezTo>
                  <a:cubicBezTo>
                    <a:pt x="155" y="230"/>
                    <a:pt x="162" y="230"/>
                    <a:pt x="166" y="235"/>
                  </a:cubicBezTo>
                  <a:cubicBezTo>
                    <a:pt x="257" y="144"/>
                    <a:pt x="257" y="144"/>
                    <a:pt x="257" y="144"/>
                  </a:cubicBezTo>
                  <a:cubicBezTo>
                    <a:pt x="253" y="140"/>
                    <a:pt x="253" y="133"/>
                    <a:pt x="257" y="129"/>
                  </a:cubicBezTo>
                  <a:cubicBezTo>
                    <a:pt x="261" y="125"/>
                    <a:pt x="268" y="125"/>
                    <a:pt x="272" y="129"/>
                  </a:cubicBezTo>
                  <a:cubicBezTo>
                    <a:pt x="347" y="204"/>
                    <a:pt x="347" y="204"/>
                    <a:pt x="347" y="204"/>
                  </a:cubicBezTo>
                  <a:cubicBezTo>
                    <a:pt x="352" y="209"/>
                    <a:pt x="352" y="215"/>
                    <a:pt x="347" y="220"/>
                  </a:cubicBezTo>
                  <a:cubicBezTo>
                    <a:pt x="345" y="222"/>
                    <a:pt x="343" y="223"/>
                    <a:pt x="340" y="223"/>
                  </a:cubicBezTo>
                  <a:cubicBezTo>
                    <a:pt x="337" y="223"/>
                    <a:pt x="334" y="222"/>
                    <a:pt x="332" y="220"/>
                  </a:cubicBezTo>
                  <a:cubicBezTo>
                    <a:pt x="295" y="257"/>
                    <a:pt x="295" y="257"/>
                    <a:pt x="295" y="257"/>
                  </a:cubicBezTo>
                  <a:cubicBezTo>
                    <a:pt x="295" y="257"/>
                    <a:pt x="295" y="257"/>
                    <a:pt x="295" y="257"/>
                  </a:cubicBezTo>
                  <a:cubicBezTo>
                    <a:pt x="391" y="355"/>
                    <a:pt x="391" y="355"/>
                    <a:pt x="391" y="355"/>
                  </a:cubicBezTo>
                  <a:cubicBezTo>
                    <a:pt x="395" y="359"/>
                    <a:pt x="395" y="366"/>
                    <a:pt x="391" y="370"/>
                  </a:cubicBezTo>
                  <a:close/>
                  <a:moveTo>
                    <a:pt x="317" y="204"/>
                  </a:moveTo>
                  <a:cubicBezTo>
                    <a:pt x="227" y="295"/>
                    <a:pt x="227" y="295"/>
                    <a:pt x="227" y="295"/>
                  </a:cubicBezTo>
                  <a:cubicBezTo>
                    <a:pt x="181" y="250"/>
                    <a:pt x="181" y="250"/>
                    <a:pt x="181" y="250"/>
                  </a:cubicBezTo>
                  <a:cubicBezTo>
                    <a:pt x="272" y="159"/>
                    <a:pt x="272" y="159"/>
                    <a:pt x="272" y="159"/>
                  </a:cubicBezTo>
                  <a:lnTo>
                    <a:pt x="317" y="204"/>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pPr>
                <a:lnSpc>
                  <a:spcPts val="1200"/>
                </a:lnSpc>
                <a:spcBef>
                  <a:spcPts val="1200"/>
                </a:spcBef>
                <a:spcAft>
                  <a:spcPts val="1200"/>
                </a:spcAft>
              </a:pPr>
              <a:endParaRPr lang="en-CA" dirty="0"/>
            </a:p>
          </p:txBody>
        </p:sp>
      </p:grpSp>
      <p:grpSp>
        <p:nvGrpSpPr>
          <p:cNvPr id="26" name="Group 25"/>
          <p:cNvGrpSpPr/>
          <p:nvPr/>
        </p:nvGrpSpPr>
        <p:grpSpPr>
          <a:xfrm>
            <a:off x="6196201" y="2456227"/>
            <a:ext cx="2290865" cy="2947768"/>
            <a:chOff x="4783432" y="2522027"/>
            <a:chExt cx="1927481" cy="2735724"/>
          </a:xfrm>
        </p:grpSpPr>
        <p:sp>
          <p:nvSpPr>
            <p:cNvPr id="27" name="TextBox 26"/>
            <p:cNvSpPr txBox="1"/>
            <p:nvPr/>
          </p:nvSpPr>
          <p:spPr>
            <a:xfrm>
              <a:off x="4790673" y="2522027"/>
              <a:ext cx="1920240" cy="365659"/>
            </a:xfrm>
            <a:prstGeom prst="round2SameRect">
              <a:avLst>
                <a:gd name="adj1" fmla="val 50000"/>
                <a:gd name="adj2" fmla="val 0"/>
              </a:avLst>
            </a:prstGeom>
            <a:solidFill>
              <a:srgbClr val="0076A8"/>
            </a:solidFill>
            <a:ln>
              <a:noFill/>
            </a:ln>
          </p:spPr>
          <p:txBody>
            <a:bodyPr wrap="square" lIns="0" tIns="0" rIns="0" bIns="0" rtlCol="0" anchor="ctr">
              <a:noAutofit/>
            </a:bodyPr>
            <a:lstStyle/>
            <a:p>
              <a:pPr algn="ctr" defTabSz="914400">
                <a:lnSpc>
                  <a:spcPts val="1200"/>
                </a:lnSpc>
                <a:spcBef>
                  <a:spcPts val="1200"/>
                </a:spcBef>
                <a:spcAft>
                  <a:spcPts val="1200"/>
                </a:spcAft>
                <a:defRPr/>
              </a:pPr>
              <a:r>
                <a:rPr lang="en-US" sz="1000" b="1" dirty="0">
                  <a:solidFill>
                    <a:prstClr val="white"/>
                  </a:solidFill>
                  <a:latin typeface="Verdana"/>
                  <a:cs typeface="Arial" panose="020B0604020202020204" pitchFamily="34" charset="0"/>
                </a:rPr>
                <a:t>Vigilant</a:t>
              </a:r>
            </a:p>
          </p:txBody>
        </p:sp>
        <p:sp>
          <p:nvSpPr>
            <p:cNvPr id="28" name="Rectangle 27"/>
            <p:cNvSpPr/>
            <p:nvPr/>
          </p:nvSpPr>
          <p:spPr bwMode="gray">
            <a:xfrm>
              <a:off x="4783432" y="2887514"/>
              <a:ext cx="1920240" cy="2370237"/>
            </a:xfrm>
            <a:prstGeom prst="rect">
              <a:avLst/>
            </a:prstGeom>
            <a:solidFill>
              <a:srgbClr val="F2F2F2">
                <a:alpha val="72157"/>
              </a:srgbClr>
            </a:solidFill>
            <a:ln w="19050" algn="ctr">
              <a:solidFill>
                <a:srgbClr val="0076A8"/>
              </a:solidFill>
              <a:prstDash val="sysDot"/>
              <a:miter lim="800000"/>
              <a:headEnd/>
              <a:tailEnd/>
            </a:ln>
          </p:spPr>
          <p:txBody>
            <a:bodyPr wrap="square" lIns="91440" tIns="274320" rIns="91440" bIns="91440" rtlCol="0" anchor="t" anchorCtr="0"/>
            <a:lstStyle/>
            <a:p>
              <a:pPr marL="171450" indent="-171450">
                <a:lnSpc>
                  <a:spcPts val="1200"/>
                </a:lnSpc>
                <a:spcBef>
                  <a:spcPts val="1200"/>
                </a:spcBef>
                <a:spcAft>
                  <a:spcPts val="1200"/>
                </a:spcAft>
                <a:buFont typeface="Courier New" panose="02070309020205020404" pitchFamily="49" charset="0"/>
                <a:buChar char="o"/>
                <a:defRPr/>
              </a:pPr>
              <a:r>
                <a:rPr lang="en-US" sz="1200" dirty="0" smtClean="0">
                  <a:ea typeface="Calibri" panose="020F0502020204030204" pitchFamily="34" charset="0"/>
                  <a:cs typeface="Times New Roman" panose="02020603050405020304" pitchFamily="18" charset="0"/>
                </a:rPr>
                <a:t>Phishing attacks</a:t>
              </a:r>
              <a:endParaRPr lang="en-US" sz="1200" dirty="0">
                <a:ea typeface="Calibri" panose="020F0502020204030204" pitchFamily="34" charset="0"/>
                <a:cs typeface="Times New Roman" panose="02020603050405020304" pitchFamily="18" charset="0"/>
              </a:endParaRPr>
            </a:p>
            <a:p>
              <a:pPr marL="171450" indent="-171450" defTabSz="914400">
                <a:lnSpc>
                  <a:spcPts val="1200"/>
                </a:lnSpc>
                <a:spcBef>
                  <a:spcPts val="1200"/>
                </a:spcBef>
                <a:spcAft>
                  <a:spcPts val="1200"/>
                </a:spcAft>
                <a:buFont typeface="Courier New" panose="02070309020205020404" pitchFamily="49" charset="0"/>
                <a:buChar char="o"/>
                <a:defRPr/>
              </a:pPr>
              <a:r>
                <a:rPr lang="en-US" sz="1200" dirty="0">
                  <a:ea typeface="Calibri" panose="020F0502020204030204" pitchFamily="34" charset="0"/>
                  <a:cs typeface="Times New Roman" panose="02020603050405020304" pitchFamily="18" charset="0"/>
                </a:rPr>
                <a:t>Threat </a:t>
              </a:r>
              <a:r>
                <a:rPr lang="en-US" sz="1200" dirty="0" smtClean="0">
                  <a:ea typeface="Calibri" panose="020F0502020204030204" pitchFamily="34" charset="0"/>
                  <a:cs typeface="Times New Roman" panose="02020603050405020304" pitchFamily="18" charset="0"/>
                </a:rPr>
                <a:t>intelligence</a:t>
              </a:r>
              <a:endParaRPr lang="en-US" sz="1200" dirty="0">
                <a:ea typeface="Calibri" panose="020F0502020204030204" pitchFamily="34" charset="0"/>
                <a:cs typeface="Times New Roman" panose="02020603050405020304" pitchFamily="18" charset="0"/>
              </a:endParaRPr>
            </a:p>
            <a:p>
              <a:pPr marL="171450" indent="-171450" defTabSz="914400">
                <a:lnSpc>
                  <a:spcPts val="1200"/>
                </a:lnSpc>
                <a:spcBef>
                  <a:spcPts val="1200"/>
                </a:spcBef>
                <a:spcAft>
                  <a:spcPts val="1200"/>
                </a:spcAft>
                <a:buFont typeface="Courier New" panose="02070309020205020404" pitchFamily="49" charset="0"/>
                <a:buChar char="o"/>
                <a:defRPr/>
              </a:pPr>
              <a:r>
                <a:rPr lang="en-US" sz="1200" dirty="0">
                  <a:ea typeface="Calibri" panose="020F0502020204030204" pitchFamily="34" charset="0"/>
                  <a:cs typeface="Times New Roman" panose="02020603050405020304" pitchFamily="18" charset="0"/>
                </a:rPr>
                <a:t>Security </a:t>
              </a:r>
              <a:r>
                <a:rPr lang="en-US" sz="1200" dirty="0" smtClean="0">
                  <a:ea typeface="Calibri" panose="020F0502020204030204" pitchFamily="34" charset="0"/>
                  <a:cs typeface="Times New Roman" panose="02020603050405020304" pitchFamily="18" charset="0"/>
                </a:rPr>
                <a:t>updates</a:t>
              </a:r>
            </a:p>
            <a:p>
              <a:pPr marL="171450" indent="-171450" defTabSz="914400">
                <a:spcBef>
                  <a:spcPts val="1200"/>
                </a:spcBef>
                <a:spcAft>
                  <a:spcPts val="1200"/>
                </a:spcAft>
                <a:buFont typeface="Courier New" panose="02070309020205020404" pitchFamily="49" charset="0"/>
                <a:buChar char="o"/>
                <a:defRPr/>
              </a:pPr>
              <a:r>
                <a:rPr lang="en-US" sz="1200" dirty="0" smtClean="0">
                  <a:ea typeface="Calibri" panose="020F0502020204030204" pitchFamily="34" charset="0"/>
                  <a:cs typeface="Times New Roman" panose="02020603050405020304" pitchFamily="18" charset="0"/>
                </a:rPr>
                <a:t>Monitoring security events</a:t>
              </a:r>
              <a:endParaRPr lang="en-US" sz="1200" dirty="0">
                <a:ea typeface="Calibri" panose="020F0502020204030204" pitchFamily="34" charset="0"/>
                <a:cs typeface="Times New Roman" panose="02020603050405020304" pitchFamily="18" charset="0"/>
              </a:endParaRPr>
            </a:p>
          </p:txBody>
        </p:sp>
        <p:sp>
          <p:nvSpPr>
            <p:cNvPr id="29" name="Freeform 547"/>
            <p:cNvSpPr>
              <a:spLocks noChangeAspect="1" noEditPoints="1"/>
            </p:cNvSpPr>
            <p:nvPr/>
          </p:nvSpPr>
          <p:spPr bwMode="auto">
            <a:xfrm>
              <a:off x="4942233" y="2568451"/>
              <a:ext cx="274320" cy="274320"/>
            </a:xfrm>
            <a:custGeom>
              <a:avLst/>
              <a:gdLst>
                <a:gd name="T0" fmla="*/ 288 w 512"/>
                <a:gd name="T1" fmla="*/ 256 h 512"/>
                <a:gd name="T2" fmla="*/ 256 w 512"/>
                <a:gd name="T3" fmla="*/ 288 h 512"/>
                <a:gd name="T4" fmla="*/ 224 w 512"/>
                <a:gd name="T5" fmla="*/ 256 h 512"/>
                <a:gd name="T6" fmla="*/ 256 w 512"/>
                <a:gd name="T7" fmla="*/ 224 h 512"/>
                <a:gd name="T8" fmla="*/ 288 w 512"/>
                <a:gd name="T9" fmla="*/ 256 h 512"/>
                <a:gd name="T10" fmla="*/ 392 w 512"/>
                <a:gd name="T11" fmla="*/ 256 h 512"/>
                <a:gd name="T12" fmla="*/ 257 w 512"/>
                <a:gd name="T13" fmla="*/ 330 h 512"/>
                <a:gd name="T14" fmla="*/ 121 w 512"/>
                <a:gd name="T15" fmla="*/ 256 h 512"/>
                <a:gd name="T16" fmla="*/ 257 w 512"/>
                <a:gd name="T17" fmla="*/ 181 h 512"/>
                <a:gd name="T18" fmla="*/ 392 w 512"/>
                <a:gd name="T19" fmla="*/ 256 h 512"/>
                <a:gd name="T20" fmla="*/ 309 w 512"/>
                <a:gd name="T21" fmla="*/ 256 h 512"/>
                <a:gd name="T22" fmla="*/ 256 w 512"/>
                <a:gd name="T23" fmla="*/ 202 h 512"/>
                <a:gd name="T24" fmla="*/ 202 w 512"/>
                <a:gd name="T25" fmla="*/ 256 h 512"/>
                <a:gd name="T26" fmla="*/ 256 w 512"/>
                <a:gd name="T27" fmla="*/ 309 h 512"/>
                <a:gd name="T28" fmla="*/ 309 w 512"/>
                <a:gd name="T29" fmla="*/ 256 h 512"/>
                <a:gd name="T30" fmla="*/ 512 w 512"/>
                <a:gd name="T31" fmla="*/ 256 h 512"/>
                <a:gd name="T32" fmla="*/ 256 w 512"/>
                <a:gd name="T33" fmla="*/ 512 h 512"/>
                <a:gd name="T34" fmla="*/ 0 w 512"/>
                <a:gd name="T35" fmla="*/ 256 h 512"/>
                <a:gd name="T36" fmla="*/ 256 w 512"/>
                <a:gd name="T37" fmla="*/ 0 h 512"/>
                <a:gd name="T38" fmla="*/ 512 w 512"/>
                <a:gd name="T39" fmla="*/ 256 h 512"/>
                <a:gd name="T40" fmla="*/ 415 w 512"/>
                <a:gd name="T41" fmla="*/ 255 h 512"/>
                <a:gd name="T42" fmla="*/ 414 w 512"/>
                <a:gd name="T43" fmla="*/ 250 h 512"/>
                <a:gd name="T44" fmla="*/ 257 w 512"/>
                <a:gd name="T45" fmla="*/ 160 h 512"/>
                <a:gd name="T46" fmla="*/ 99 w 512"/>
                <a:gd name="T47" fmla="*/ 249 h 512"/>
                <a:gd name="T48" fmla="*/ 98 w 512"/>
                <a:gd name="T49" fmla="*/ 256 h 512"/>
                <a:gd name="T50" fmla="*/ 99 w 512"/>
                <a:gd name="T51" fmla="*/ 261 h 512"/>
                <a:gd name="T52" fmla="*/ 257 w 512"/>
                <a:gd name="T53" fmla="*/ 352 h 512"/>
                <a:gd name="T54" fmla="*/ 414 w 512"/>
                <a:gd name="T55" fmla="*/ 262 h 512"/>
                <a:gd name="T56" fmla="*/ 415 w 512"/>
                <a:gd name="T57" fmla="*/ 25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2" h="512">
                  <a:moveTo>
                    <a:pt x="288" y="256"/>
                  </a:moveTo>
                  <a:cubicBezTo>
                    <a:pt x="288" y="273"/>
                    <a:pt x="273" y="288"/>
                    <a:pt x="256" y="288"/>
                  </a:cubicBezTo>
                  <a:cubicBezTo>
                    <a:pt x="238" y="288"/>
                    <a:pt x="224" y="273"/>
                    <a:pt x="224" y="256"/>
                  </a:cubicBezTo>
                  <a:cubicBezTo>
                    <a:pt x="224" y="238"/>
                    <a:pt x="238" y="224"/>
                    <a:pt x="256" y="224"/>
                  </a:cubicBezTo>
                  <a:cubicBezTo>
                    <a:pt x="273" y="224"/>
                    <a:pt x="288" y="238"/>
                    <a:pt x="288" y="256"/>
                  </a:cubicBezTo>
                  <a:close/>
                  <a:moveTo>
                    <a:pt x="392" y="256"/>
                  </a:moveTo>
                  <a:cubicBezTo>
                    <a:pt x="365" y="293"/>
                    <a:pt x="316" y="330"/>
                    <a:pt x="257" y="330"/>
                  </a:cubicBezTo>
                  <a:cubicBezTo>
                    <a:pt x="192" y="330"/>
                    <a:pt x="143" y="286"/>
                    <a:pt x="121" y="256"/>
                  </a:cubicBezTo>
                  <a:cubicBezTo>
                    <a:pt x="148" y="218"/>
                    <a:pt x="197" y="181"/>
                    <a:pt x="257" y="181"/>
                  </a:cubicBezTo>
                  <a:cubicBezTo>
                    <a:pt x="321" y="181"/>
                    <a:pt x="370" y="226"/>
                    <a:pt x="392" y="256"/>
                  </a:cubicBezTo>
                  <a:close/>
                  <a:moveTo>
                    <a:pt x="309" y="256"/>
                  </a:moveTo>
                  <a:cubicBezTo>
                    <a:pt x="309" y="226"/>
                    <a:pt x="285" y="202"/>
                    <a:pt x="256" y="202"/>
                  </a:cubicBezTo>
                  <a:cubicBezTo>
                    <a:pt x="226" y="202"/>
                    <a:pt x="202" y="226"/>
                    <a:pt x="202" y="256"/>
                  </a:cubicBezTo>
                  <a:cubicBezTo>
                    <a:pt x="202" y="285"/>
                    <a:pt x="226" y="309"/>
                    <a:pt x="256" y="309"/>
                  </a:cubicBezTo>
                  <a:cubicBezTo>
                    <a:pt x="285" y="309"/>
                    <a:pt x="309" y="285"/>
                    <a:pt x="309" y="256"/>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5" y="255"/>
                  </a:moveTo>
                  <a:cubicBezTo>
                    <a:pt x="415" y="254"/>
                    <a:pt x="415" y="252"/>
                    <a:pt x="414" y="250"/>
                  </a:cubicBezTo>
                  <a:cubicBezTo>
                    <a:pt x="392" y="216"/>
                    <a:pt x="334" y="160"/>
                    <a:pt x="257" y="160"/>
                  </a:cubicBezTo>
                  <a:cubicBezTo>
                    <a:pt x="186" y="160"/>
                    <a:pt x="129" y="206"/>
                    <a:pt x="99" y="249"/>
                  </a:cubicBezTo>
                  <a:cubicBezTo>
                    <a:pt x="98" y="251"/>
                    <a:pt x="98" y="254"/>
                    <a:pt x="98" y="256"/>
                  </a:cubicBezTo>
                  <a:cubicBezTo>
                    <a:pt x="98" y="258"/>
                    <a:pt x="98" y="260"/>
                    <a:pt x="99" y="261"/>
                  </a:cubicBezTo>
                  <a:cubicBezTo>
                    <a:pt x="121" y="295"/>
                    <a:pt x="179" y="352"/>
                    <a:pt x="257" y="352"/>
                  </a:cubicBezTo>
                  <a:cubicBezTo>
                    <a:pt x="327" y="352"/>
                    <a:pt x="384" y="305"/>
                    <a:pt x="414" y="262"/>
                  </a:cubicBezTo>
                  <a:cubicBezTo>
                    <a:pt x="415" y="260"/>
                    <a:pt x="416" y="258"/>
                    <a:pt x="415" y="25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nSpc>
                  <a:spcPts val="1200"/>
                </a:lnSpc>
                <a:spcBef>
                  <a:spcPts val="1200"/>
                </a:spcBef>
                <a:spcAft>
                  <a:spcPts val="1200"/>
                </a:spcAft>
              </a:pPr>
              <a:endParaRPr lang="en-CA" dirty="0"/>
            </a:p>
          </p:txBody>
        </p:sp>
      </p:grpSp>
      <p:grpSp>
        <p:nvGrpSpPr>
          <p:cNvPr id="30" name="Group 29"/>
          <p:cNvGrpSpPr/>
          <p:nvPr/>
        </p:nvGrpSpPr>
        <p:grpSpPr>
          <a:xfrm>
            <a:off x="8577998" y="2456222"/>
            <a:ext cx="2282259" cy="2947768"/>
            <a:chOff x="6824214" y="2522027"/>
            <a:chExt cx="1927861" cy="2735724"/>
          </a:xfrm>
        </p:grpSpPr>
        <p:sp>
          <p:nvSpPr>
            <p:cNvPr id="31" name="TextBox 30"/>
            <p:cNvSpPr txBox="1"/>
            <p:nvPr/>
          </p:nvSpPr>
          <p:spPr>
            <a:xfrm>
              <a:off x="6824214" y="2522027"/>
              <a:ext cx="1927861" cy="365659"/>
            </a:xfrm>
            <a:prstGeom prst="round2SameRect">
              <a:avLst>
                <a:gd name="adj1" fmla="val 50000"/>
                <a:gd name="adj2" fmla="val 0"/>
              </a:avLst>
            </a:prstGeom>
            <a:solidFill>
              <a:srgbClr val="62B5E5"/>
            </a:solidFill>
            <a:ln>
              <a:noFill/>
            </a:ln>
          </p:spPr>
          <p:txBody>
            <a:bodyPr wrap="square" lIns="0" tIns="0" rIns="21425" bIns="0" rtlCol="0" anchor="ctr">
              <a:noAutofit/>
            </a:bodyPr>
            <a:lstStyle/>
            <a:p>
              <a:pPr marL="0" lvl="1" algn="ctr" defTabSz="914400">
                <a:lnSpc>
                  <a:spcPts val="1200"/>
                </a:lnSpc>
                <a:spcBef>
                  <a:spcPts val="1200"/>
                </a:spcBef>
                <a:spcAft>
                  <a:spcPts val="1200"/>
                </a:spcAft>
                <a:buClr>
                  <a:srgbClr val="81BC00"/>
                </a:buClr>
                <a:defRPr/>
              </a:pPr>
              <a:r>
                <a:rPr lang="en-US" sz="1000" b="1" dirty="0">
                  <a:solidFill>
                    <a:prstClr val="white"/>
                  </a:solidFill>
                  <a:latin typeface="Verdana"/>
                  <a:cs typeface="Arial" panose="020B0604020202020204" pitchFamily="34" charset="0"/>
                </a:rPr>
                <a:t>Resilient</a:t>
              </a:r>
            </a:p>
          </p:txBody>
        </p:sp>
        <p:sp>
          <p:nvSpPr>
            <p:cNvPr id="32" name="Rectangle 31"/>
            <p:cNvSpPr/>
            <p:nvPr/>
          </p:nvSpPr>
          <p:spPr bwMode="gray">
            <a:xfrm>
              <a:off x="6824565" y="2887514"/>
              <a:ext cx="1920240" cy="2370237"/>
            </a:xfrm>
            <a:prstGeom prst="rect">
              <a:avLst/>
            </a:prstGeom>
            <a:solidFill>
              <a:srgbClr val="F2F2F2">
                <a:alpha val="72157"/>
              </a:srgbClr>
            </a:solidFill>
            <a:ln w="19050" algn="ctr">
              <a:solidFill>
                <a:srgbClr val="62B5E5"/>
              </a:solidFill>
              <a:prstDash val="sysDot"/>
              <a:miter lim="800000"/>
              <a:headEnd/>
              <a:tailEnd/>
            </a:ln>
          </p:spPr>
          <p:txBody>
            <a:bodyPr wrap="square" lIns="91440" tIns="274320" rIns="91440" bIns="91440" rtlCol="0" anchor="t" anchorCtr="0"/>
            <a:lstStyle/>
            <a:p>
              <a:pPr marL="171450" indent="-171450" defTabSz="914400">
                <a:spcBef>
                  <a:spcPts val="1200"/>
                </a:spcBef>
                <a:spcAft>
                  <a:spcPts val="1200"/>
                </a:spcAft>
                <a:buFont typeface="Courier New" panose="02070309020205020404" pitchFamily="49" charset="0"/>
                <a:buChar char="o"/>
                <a:defRPr/>
              </a:pPr>
              <a:r>
                <a:rPr lang="en-US" sz="1200" dirty="0">
                  <a:latin typeface="Verdana"/>
                  <a:ea typeface="Calibri" panose="020F0502020204030204" pitchFamily="34" charset="0"/>
                  <a:cs typeface="Times New Roman" panose="02020603050405020304" pitchFamily="18" charset="0"/>
                </a:rPr>
                <a:t>Business Continuity Management (</a:t>
              </a:r>
              <a:r>
                <a:rPr lang="en-US" sz="1200" dirty="0" smtClean="0">
                  <a:latin typeface="Verdana"/>
                  <a:ea typeface="Calibri" panose="020F0502020204030204" pitchFamily="34" charset="0"/>
                  <a:cs typeface="Times New Roman" panose="02020603050405020304" pitchFamily="18" charset="0"/>
                </a:rPr>
                <a:t>BCM)</a:t>
              </a:r>
              <a:endParaRPr lang="en-US" sz="1200" dirty="0">
                <a:latin typeface="Verdana"/>
                <a:ea typeface="Calibri" panose="020F0502020204030204" pitchFamily="34" charset="0"/>
                <a:cs typeface="Times New Roman" panose="02020603050405020304" pitchFamily="18" charset="0"/>
              </a:endParaRPr>
            </a:p>
            <a:p>
              <a:pPr marL="171450" indent="-171450" defTabSz="914400">
                <a:lnSpc>
                  <a:spcPts val="1200"/>
                </a:lnSpc>
                <a:spcBef>
                  <a:spcPts val="1200"/>
                </a:spcBef>
                <a:spcAft>
                  <a:spcPts val="1200"/>
                </a:spcAft>
                <a:buFont typeface="Courier New" panose="02070309020205020404" pitchFamily="49" charset="0"/>
                <a:buChar char="o"/>
                <a:defRPr/>
              </a:pPr>
              <a:r>
                <a:rPr lang="en-US" sz="1200" dirty="0">
                  <a:latin typeface="Verdana"/>
                  <a:ea typeface="Calibri" panose="020F0502020204030204" pitchFamily="34" charset="0"/>
                  <a:cs typeface="Times New Roman" panose="02020603050405020304" pitchFamily="18" charset="0"/>
                </a:rPr>
                <a:t>Incident Response (</a:t>
              </a:r>
              <a:r>
                <a:rPr lang="en-US" sz="1200" dirty="0" smtClean="0">
                  <a:latin typeface="Verdana"/>
                  <a:ea typeface="Calibri" panose="020F0502020204030204" pitchFamily="34" charset="0"/>
                  <a:cs typeface="Times New Roman" panose="02020603050405020304" pitchFamily="18" charset="0"/>
                </a:rPr>
                <a:t>IR)</a:t>
              </a:r>
              <a:endParaRPr lang="en-US" sz="1200" dirty="0">
                <a:latin typeface="Verdana"/>
                <a:ea typeface="Calibri" panose="020F0502020204030204" pitchFamily="34" charset="0"/>
                <a:cs typeface="Times New Roman" panose="02020603050405020304" pitchFamily="18" charset="0"/>
              </a:endParaRPr>
            </a:p>
            <a:p>
              <a:pPr marL="171450" indent="-171450" defTabSz="914400">
                <a:lnSpc>
                  <a:spcPts val="1200"/>
                </a:lnSpc>
                <a:spcBef>
                  <a:spcPts val="1200"/>
                </a:spcBef>
                <a:spcAft>
                  <a:spcPts val="1200"/>
                </a:spcAft>
                <a:buFont typeface="Courier New" panose="02070309020205020404" pitchFamily="49" charset="0"/>
                <a:buChar char="o"/>
                <a:defRPr/>
              </a:pPr>
              <a:r>
                <a:rPr lang="en-US" sz="1200" dirty="0">
                  <a:latin typeface="Verdana"/>
                  <a:ea typeface="Calibri" panose="020F0502020204030204" pitchFamily="34" charset="0"/>
                  <a:cs typeface="Times New Roman" panose="02020603050405020304" pitchFamily="18" charset="0"/>
                </a:rPr>
                <a:t>Supplier stress </a:t>
              </a:r>
              <a:r>
                <a:rPr lang="en-US" sz="1200" dirty="0" smtClean="0">
                  <a:latin typeface="Verdana"/>
                  <a:ea typeface="Calibri" panose="020F0502020204030204" pitchFamily="34" charset="0"/>
                  <a:cs typeface="Times New Roman" panose="02020603050405020304" pitchFamily="18" charset="0"/>
                </a:rPr>
                <a:t>tests</a:t>
              </a:r>
              <a:endParaRPr lang="en-US" sz="1200" dirty="0">
                <a:latin typeface="Verdana"/>
                <a:ea typeface="Calibri" panose="020F0502020204030204" pitchFamily="34" charset="0"/>
                <a:cs typeface="Times New Roman" panose="02020603050405020304" pitchFamily="18" charset="0"/>
              </a:endParaRPr>
            </a:p>
          </p:txBody>
        </p:sp>
        <p:sp>
          <p:nvSpPr>
            <p:cNvPr id="33" name="Freeform 223"/>
            <p:cNvSpPr>
              <a:spLocks noChangeAspect="1" noEditPoints="1"/>
            </p:cNvSpPr>
            <p:nvPr/>
          </p:nvSpPr>
          <p:spPr bwMode="auto">
            <a:xfrm>
              <a:off x="6970811" y="2567611"/>
              <a:ext cx="274320" cy="274320"/>
            </a:xfrm>
            <a:custGeom>
              <a:avLst/>
              <a:gdLst>
                <a:gd name="T0" fmla="*/ 190 w 512"/>
                <a:gd name="T1" fmla="*/ 227 h 512"/>
                <a:gd name="T2" fmla="*/ 166 w 512"/>
                <a:gd name="T3" fmla="*/ 170 h 512"/>
                <a:gd name="T4" fmla="*/ 232 w 512"/>
                <a:gd name="T5" fmla="*/ 170 h 512"/>
                <a:gd name="T6" fmla="*/ 190 w 512"/>
                <a:gd name="T7" fmla="*/ 227 h 512"/>
                <a:gd name="T8" fmla="*/ 149 w 512"/>
                <a:gd name="T9" fmla="*/ 184 h 512"/>
                <a:gd name="T10" fmla="*/ 124 w 512"/>
                <a:gd name="T11" fmla="*/ 234 h 512"/>
                <a:gd name="T12" fmla="*/ 171 w 512"/>
                <a:gd name="T13" fmla="*/ 234 h 512"/>
                <a:gd name="T14" fmla="*/ 149 w 512"/>
                <a:gd name="T15" fmla="*/ 184 h 512"/>
                <a:gd name="T16" fmla="*/ 346 w 512"/>
                <a:gd name="T17" fmla="*/ 170 h 512"/>
                <a:gd name="T18" fmla="*/ 280 w 512"/>
                <a:gd name="T19" fmla="*/ 170 h 512"/>
                <a:gd name="T20" fmla="*/ 321 w 512"/>
                <a:gd name="T21" fmla="*/ 227 h 512"/>
                <a:gd name="T22" fmla="*/ 346 w 512"/>
                <a:gd name="T23" fmla="*/ 170 h 512"/>
                <a:gd name="T24" fmla="*/ 298 w 512"/>
                <a:gd name="T25" fmla="*/ 234 h 512"/>
                <a:gd name="T26" fmla="*/ 256 w 512"/>
                <a:gd name="T27" fmla="*/ 177 h 512"/>
                <a:gd name="T28" fmla="*/ 213 w 512"/>
                <a:gd name="T29" fmla="*/ 234 h 512"/>
                <a:gd name="T30" fmla="*/ 298 w 512"/>
                <a:gd name="T31" fmla="*/ 234 h 512"/>
                <a:gd name="T32" fmla="*/ 131 w 512"/>
                <a:gd name="T33" fmla="*/ 256 h 512"/>
                <a:gd name="T34" fmla="*/ 224 w 512"/>
                <a:gd name="T35" fmla="*/ 356 h 512"/>
                <a:gd name="T36" fmla="*/ 180 w 512"/>
                <a:gd name="T37" fmla="*/ 256 h 512"/>
                <a:gd name="T38" fmla="*/ 131 w 512"/>
                <a:gd name="T39" fmla="*/ 256 h 512"/>
                <a:gd name="T40" fmla="*/ 340 w 512"/>
                <a:gd name="T41" fmla="*/ 234 h 512"/>
                <a:gd name="T42" fmla="*/ 388 w 512"/>
                <a:gd name="T43" fmla="*/ 234 h 512"/>
                <a:gd name="T44" fmla="*/ 362 w 512"/>
                <a:gd name="T45" fmla="*/ 184 h 512"/>
                <a:gd name="T46" fmla="*/ 340 w 512"/>
                <a:gd name="T47" fmla="*/ 234 h 512"/>
                <a:gd name="T48" fmla="*/ 203 w 512"/>
                <a:gd name="T49" fmla="*/ 256 h 512"/>
                <a:gd name="T50" fmla="*/ 256 w 512"/>
                <a:gd name="T51" fmla="*/ 378 h 512"/>
                <a:gd name="T52" fmla="*/ 309 w 512"/>
                <a:gd name="T53" fmla="*/ 256 h 512"/>
                <a:gd name="T54" fmla="*/ 203 w 512"/>
                <a:gd name="T55" fmla="*/ 256 h 512"/>
                <a:gd name="T56" fmla="*/ 512 w 512"/>
                <a:gd name="T57" fmla="*/ 256 h 512"/>
                <a:gd name="T58" fmla="*/ 256 w 512"/>
                <a:gd name="T59" fmla="*/ 512 h 512"/>
                <a:gd name="T60" fmla="*/ 0 w 512"/>
                <a:gd name="T61" fmla="*/ 256 h 512"/>
                <a:gd name="T62" fmla="*/ 256 w 512"/>
                <a:gd name="T63" fmla="*/ 0 h 512"/>
                <a:gd name="T64" fmla="*/ 512 w 512"/>
                <a:gd name="T65" fmla="*/ 256 h 512"/>
                <a:gd name="T66" fmla="*/ 415 w 512"/>
                <a:gd name="T67" fmla="*/ 240 h 512"/>
                <a:gd name="T68" fmla="*/ 372 w 512"/>
                <a:gd name="T69" fmla="*/ 155 h 512"/>
                <a:gd name="T70" fmla="*/ 362 w 512"/>
                <a:gd name="T71" fmla="*/ 149 h 512"/>
                <a:gd name="T72" fmla="*/ 149 w 512"/>
                <a:gd name="T73" fmla="*/ 149 h 512"/>
                <a:gd name="T74" fmla="*/ 139 w 512"/>
                <a:gd name="T75" fmla="*/ 155 h 512"/>
                <a:gd name="T76" fmla="*/ 97 w 512"/>
                <a:gd name="T77" fmla="*/ 240 h 512"/>
                <a:gd name="T78" fmla="*/ 99 w 512"/>
                <a:gd name="T79" fmla="*/ 252 h 512"/>
                <a:gd name="T80" fmla="*/ 248 w 512"/>
                <a:gd name="T81" fmla="*/ 412 h 512"/>
                <a:gd name="T82" fmla="*/ 256 w 512"/>
                <a:gd name="T83" fmla="*/ 416 h 512"/>
                <a:gd name="T84" fmla="*/ 263 w 512"/>
                <a:gd name="T85" fmla="*/ 412 h 512"/>
                <a:gd name="T86" fmla="*/ 413 w 512"/>
                <a:gd name="T87" fmla="*/ 252 h 512"/>
                <a:gd name="T88" fmla="*/ 415 w 512"/>
                <a:gd name="T89" fmla="*/ 240 h 512"/>
                <a:gd name="T90" fmla="*/ 287 w 512"/>
                <a:gd name="T91" fmla="*/ 356 h 512"/>
                <a:gd name="T92" fmla="*/ 380 w 512"/>
                <a:gd name="T93" fmla="*/ 256 h 512"/>
                <a:gd name="T94" fmla="*/ 331 w 512"/>
                <a:gd name="T95" fmla="*/ 256 h 512"/>
                <a:gd name="T96" fmla="*/ 287 w 512"/>
                <a:gd name="T97" fmla="*/ 35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2" h="512">
                  <a:moveTo>
                    <a:pt x="190" y="227"/>
                  </a:moveTo>
                  <a:cubicBezTo>
                    <a:pt x="166" y="170"/>
                    <a:pt x="166" y="170"/>
                    <a:pt x="166" y="170"/>
                  </a:cubicBezTo>
                  <a:cubicBezTo>
                    <a:pt x="232" y="170"/>
                    <a:pt x="232" y="170"/>
                    <a:pt x="232" y="170"/>
                  </a:cubicBezTo>
                  <a:lnTo>
                    <a:pt x="190" y="227"/>
                  </a:lnTo>
                  <a:close/>
                  <a:moveTo>
                    <a:pt x="149" y="184"/>
                  </a:moveTo>
                  <a:cubicBezTo>
                    <a:pt x="124" y="234"/>
                    <a:pt x="124" y="234"/>
                    <a:pt x="124" y="234"/>
                  </a:cubicBezTo>
                  <a:cubicBezTo>
                    <a:pt x="171" y="234"/>
                    <a:pt x="171" y="234"/>
                    <a:pt x="171" y="234"/>
                  </a:cubicBezTo>
                  <a:lnTo>
                    <a:pt x="149" y="184"/>
                  </a:lnTo>
                  <a:close/>
                  <a:moveTo>
                    <a:pt x="346" y="170"/>
                  </a:moveTo>
                  <a:cubicBezTo>
                    <a:pt x="280" y="170"/>
                    <a:pt x="280" y="170"/>
                    <a:pt x="280" y="170"/>
                  </a:cubicBezTo>
                  <a:cubicBezTo>
                    <a:pt x="321" y="227"/>
                    <a:pt x="321" y="227"/>
                    <a:pt x="321" y="227"/>
                  </a:cubicBezTo>
                  <a:lnTo>
                    <a:pt x="346" y="170"/>
                  </a:lnTo>
                  <a:close/>
                  <a:moveTo>
                    <a:pt x="298" y="234"/>
                  </a:moveTo>
                  <a:cubicBezTo>
                    <a:pt x="256" y="177"/>
                    <a:pt x="256" y="177"/>
                    <a:pt x="256" y="177"/>
                  </a:cubicBezTo>
                  <a:cubicBezTo>
                    <a:pt x="213" y="234"/>
                    <a:pt x="213" y="234"/>
                    <a:pt x="213" y="234"/>
                  </a:cubicBezTo>
                  <a:lnTo>
                    <a:pt x="298" y="234"/>
                  </a:lnTo>
                  <a:close/>
                  <a:moveTo>
                    <a:pt x="131" y="256"/>
                  </a:moveTo>
                  <a:cubicBezTo>
                    <a:pt x="224" y="356"/>
                    <a:pt x="224" y="356"/>
                    <a:pt x="224" y="356"/>
                  </a:cubicBezTo>
                  <a:cubicBezTo>
                    <a:pt x="180" y="256"/>
                    <a:pt x="180" y="256"/>
                    <a:pt x="180" y="256"/>
                  </a:cubicBezTo>
                  <a:lnTo>
                    <a:pt x="131" y="256"/>
                  </a:lnTo>
                  <a:close/>
                  <a:moveTo>
                    <a:pt x="340" y="234"/>
                  </a:moveTo>
                  <a:cubicBezTo>
                    <a:pt x="388" y="234"/>
                    <a:pt x="388" y="234"/>
                    <a:pt x="388" y="234"/>
                  </a:cubicBezTo>
                  <a:cubicBezTo>
                    <a:pt x="362" y="184"/>
                    <a:pt x="362" y="184"/>
                    <a:pt x="362" y="184"/>
                  </a:cubicBezTo>
                  <a:lnTo>
                    <a:pt x="340" y="234"/>
                  </a:lnTo>
                  <a:close/>
                  <a:moveTo>
                    <a:pt x="203" y="256"/>
                  </a:moveTo>
                  <a:cubicBezTo>
                    <a:pt x="256" y="378"/>
                    <a:pt x="256" y="378"/>
                    <a:pt x="256" y="378"/>
                  </a:cubicBezTo>
                  <a:cubicBezTo>
                    <a:pt x="309" y="256"/>
                    <a:pt x="309" y="256"/>
                    <a:pt x="309" y="256"/>
                  </a:cubicBezTo>
                  <a:lnTo>
                    <a:pt x="203" y="256"/>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5" y="240"/>
                  </a:moveTo>
                  <a:cubicBezTo>
                    <a:pt x="372" y="155"/>
                    <a:pt x="372" y="155"/>
                    <a:pt x="372" y="155"/>
                  </a:cubicBezTo>
                  <a:cubicBezTo>
                    <a:pt x="370" y="151"/>
                    <a:pt x="366" y="149"/>
                    <a:pt x="362" y="149"/>
                  </a:cubicBezTo>
                  <a:cubicBezTo>
                    <a:pt x="149" y="149"/>
                    <a:pt x="149" y="149"/>
                    <a:pt x="149" y="149"/>
                  </a:cubicBezTo>
                  <a:cubicBezTo>
                    <a:pt x="145" y="149"/>
                    <a:pt x="141" y="151"/>
                    <a:pt x="139" y="155"/>
                  </a:cubicBezTo>
                  <a:cubicBezTo>
                    <a:pt x="97" y="240"/>
                    <a:pt x="97" y="240"/>
                    <a:pt x="97" y="240"/>
                  </a:cubicBezTo>
                  <a:cubicBezTo>
                    <a:pt x="95" y="244"/>
                    <a:pt x="95" y="249"/>
                    <a:pt x="99" y="252"/>
                  </a:cubicBezTo>
                  <a:cubicBezTo>
                    <a:pt x="248" y="412"/>
                    <a:pt x="248" y="412"/>
                    <a:pt x="248" y="412"/>
                  </a:cubicBezTo>
                  <a:cubicBezTo>
                    <a:pt x="250" y="414"/>
                    <a:pt x="253" y="416"/>
                    <a:pt x="256" y="416"/>
                  </a:cubicBezTo>
                  <a:cubicBezTo>
                    <a:pt x="259" y="416"/>
                    <a:pt x="261" y="414"/>
                    <a:pt x="263" y="412"/>
                  </a:cubicBezTo>
                  <a:cubicBezTo>
                    <a:pt x="413" y="252"/>
                    <a:pt x="413" y="252"/>
                    <a:pt x="413" y="252"/>
                  </a:cubicBezTo>
                  <a:cubicBezTo>
                    <a:pt x="416" y="249"/>
                    <a:pt x="417" y="244"/>
                    <a:pt x="415" y="240"/>
                  </a:cubicBezTo>
                  <a:close/>
                  <a:moveTo>
                    <a:pt x="287" y="356"/>
                  </a:moveTo>
                  <a:cubicBezTo>
                    <a:pt x="380" y="256"/>
                    <a:pt x="380" y="256"/>
                    <a:pt x="380" y="256"/>
                  </a:cubicBezTo>
                  <a:cubicBezTo>
                    <a:pt x="331" y="256"/>
                    <a:pt x="331" y="256"/>
                    <a:pt x="331" y="256"/>
                  </a:cubicBezTo>
                  <a:lnTo>
                    <a:pt x="287" y="3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nSpc>
                  <a:spcPts val="1200"/>
                </a:lnSpc>
                <a:spcBef>
                  <a:spcPts val="1200"/>
                </a:spcBef>
                <a:spcAft>
                  <a:spcPts val="1200"/>
                </a:spcAft>
              </a:pPr>
              <a:endParaRPr lang="en-CA" dirty="0"/>
            </a:p>
          </p:txBody>
        </p:sp>
      </p:grpSp>
    </p:spTree>
    <p:extLst>
      <p:ext uri="{BB962C8B-B14F-4D97-AF65-F5344CB8AC3E}">
        <p14:creationId xmlns:p14="http://schemas.microsoft.com/office/powerpoint/2010/main" val="59813443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7038029" y="6474295"/>
            <a:ext cx="4201471" cy="100027"/>
          </a:xfrm>
        </p:spPr>
        <p:txBody>
          <a:bodyPr/>
          <a:lstStyle/>
          <a:p>
            <a:r>
              <a:rPr lang="en-US" dirty="0" smtClean="0"/>
              <a:t>Cybersecurity for connected and autonomous vehicles | Considerations and opportunities for growth</a:t>
            </a:r>
            <a:endParaRPr lang="en-CA" dirty="0"/>
          </a:p>
        </p:txBody>
      </p:sp>
      <p:sp>
        <p:nvSpPr>
          <p:cNvPr id="6" name="Slide Number Placeholder 5"/>
          <p:cNvSpPr>
            <a:spLocks noGrp="1"/>
          </p:cNvSpPr>
          <p:nvPr>
            <p:ph type="sldNum" sz="quarter" idx="4"/>
          </p:nvPr>
        </p:nvSpPr>
        <p:spPr/>
        <p:txBody>
          <a:bodyPr/>
          <a:lstStyle/>
          <a:p>
            <a:fld id="{1D70FF2A-E074-4D3B-BB94-FFBB4B519E26}" type="slidenum">
              <a:rPr lang="en-CA" smtClean="0"/>
              <a:pPr/>
              <a:t>7</a:t>
            </a:fld>
            <a:endParaRPr lang="en-CA" dirty="0"/>
          </a:p>
        </p:txBody>
      </p:sp>
      <p:sp>
        <p:nvSpPr>
          <p:cNvPr id="7" name="Title 2"/>
          <p:cNvSpPr>
            <a:spLocks noGrp="1"/>
          </p:cNvSpPr>
          <p:nvPr>
            <p:ph type="title"/>
          </p:nvPr>
        </p:nvSpPr>
        <p:spPr>
          <a:xfrm>
            <a:off x="469900" y="402587"/>
            <a:ext cx="11391174" cy="334102"/>
          </a:xfrm>
        </p:spPr>
        <p:txBody>
          <a:bodyPr/>
          <a:lstStyle/>
          <a:p>
            <a:r>
              <a:rPr lang="en-US" dirty="0"/>
              <a:t>Key CAV cybersecurity </a:t>
            </a:r>
            <a:r>
              <a:rPr lang="en-US" dirty="0" smtClean="0"/>
              <a:t>considerations – standardization, collaboration, training and trust</a:t>
            </a:r>
            <a:endParaRPr lang="en-US" dirty="0"/>
          </a:p>
        </p:txBody>
      </p:sp>
      <p:sp>
        <p:nvSpPr>
          <p:cNvPr id="8" name="Text Placeholder 11"/>
          <p:cNvSpPr txBox="1">
            <a:spLocks/>
          </p:cNvSpPr>
          <p:nvPr/>
        </p:nvSpPr>
        <p:spPr>
          <a:xfrm>
            <a:off x="466602" y="949577"/>
            <a:ext cx="11109624" cy="644338"/>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2000" b="0" kern="1200">
                <a:solidFill>
                  <a:srgbClr val="575757"/>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a:lnSpc>
                <a:spcPct val="150000"/>
              </a:lnSpc>
            </a:pPr>
            <a:r>
              <a:rPr lang="en-US" sz="1400" dirty="0">
                <a:solidFill>
                  <a:schemeClr val="tx1"/>
                </a:solidFill>
              </a:rPr>
              <a:t>In the context of emerging threats, </a:t>
            </a:r>
            <a:r>
              <a:rPr lang="en-US" sz="1400" dirty="0" smtClean="0">
                <a:solidFill>
                  <a:schemeClr val="tx1"/>
                </a:solidFill>
              </a:rPr>
              <a:t>the following considerations add </a:t>
            </a:r>
            <a:r>
              <a:rPr lang="en-US" sz="1400" dirty="0">
                <a:solidFill>
                  <a:schemeClr val="tx1"/>
                </a:solidFill>
              </a:rPr>
              <a:t>complexity to being able to respond to and manage CAV cybersecurity risks. </a:t>
            </a:r>
          </a:p>
        </p:txBody>
      </p:sp>
      <p:sp>
        <p:nvSpPr>
          <p:cNvPr id="9" name="Rounded Rectangle 8"/>
          <p:cNvSpPr/>
          <p:nvPr/>
        </p:nvSpPr>
        <p:spPr bwMode="gray">
          <a:xfrm>
            <a:off x="1645920" y="1858749"/>
            <a:ext cx="3172265" cy="1910753"/>
          </a:xfrm>
          <a:prstGeom prst="roundRect">
            <a:avLst/>
          </a:prstGeom>
          <a:ln>
            <a:headEnd/>
            <a:tailEnd/>
          </a:ln>
        </p:spPr>
        <p:style>
          <a:lnRef idx="2">
            <a:schemeClr val="accent3"/>
          </a:lnRef>
          <a:fillRef idx="1">
            <a:schemeClr val="lt1"/>
          </a:fillRef>
          <a:effectRef idx="0">
            <a:schemeClr val="accent3"/>
          </a:effectRef>
          <a:fontRef idx="minor">
            <a:schemeClr val="dk1"/>
          </a:fontRef>
        </p:style>
        <p:txBody>
          <a:bodyPr wrap="square" lIns="88900" tIns="88900" rIns="88900" bIns="88900" rtlCol="0" anchor="t"/>
          <a:lstStyle/>
          <a:p>
            <a:pPr algn="ctr">
              <a:lnSpc>
                <a:spcPct val="106000"/>
              </a:lnSpc>
              <a:buFont typeface="Wingdings 2" pitchFamily="18" charset="2"/>
              <a:buNone/>
            </a:pPr>
            <a:r>
              <a:rPr lang="en-US" sz="1600" dirty="0">
                <a:solidFill>
                  <a:srgbClr val="00A3E0"/>
                </a:solidFill>
              </a:rPr>
              <a:t>Standardization &amp; Enforceability </a:t>
            </a:r>
          </a:p>
        </p:txBody>
      </p:sp>
      <p:sp>
        <p:nvSpPr>
          <p:cNvPr id="10" name="Rounded Rectangle 9"/>
          <p:cNvSpPr/>
          <p:nvPr/>
        </p:nvSpPr>
        <p:spPr bwMode="gray">
          <a:xfrm>
            <a:off x="1645920" y="4312850"/>
            <a:ext cx="3172265" cy="1907751"/>
          </a:xfrm>
          <a:prstGeom prst="roundRect">
            <a:avLst/>
          </a:prstGeom>
          <a:ln>
            <a:headEnd/>
            <a:tailEnd/>
          </a:ln>
        </p:spPr>
        <p:style>
          <a:lnRef idx="2">
            <a:schemeClr val="accent3"/>
          </a:lnRef>
          <a:fillRef idx="1">
            <a:schemeClr val="lt1"/>
          </a:fillRef>
          <a:effectRef idx="0">
            <a:schemeClr val="accent3"/>
          </a:effectRef>
          <a:fontRef idx="minor">
            <a:schemeClr val="dk1"/>
          </a:fontRef>
        </p:style>
        <p:txBody>
          <a:bodyPr wrap="square" lIns="88900" tIns="88900" rIns="88900" bIns="88900" rtlCol="0" anchor="t"/>
          <a:lstStyle/>
          <a:p>
            <a:pPr algn="ctr">
              <a:lnSpc>
                <a:spcPct val="106000"/>
              </a:lnSpc>
              <a:buFont typeface="Wingdings 2" pitchFamily="18" charset="2"/>
              <a:buNone/>
            </a:pPr>
            <a:r>
              <a:rPr lang="en-US" sz="1600" dirty="0">
                <a:solidFill>
                  <a:srgbClr val="00A3E0"/>
                </a:solidFill>
              </a:rPr>
              <a:t>Training &amp; Development</a:t>
            </a:r>
          </a:p>
        </p:txBody>
      </p:sp>
      <p:sp>
        <p:nvSpPr>
          <p:cNvPr id="11" name="Rounded Rectangle 10"/>
          <p:cNvSpPr/>
          <p:nvPr/>
        </p:nvSpPr>
        <p:spPr bwMode="gray">
          <a:xfrm>
            <a:off x="7400909" y="4312850"/>
            <a:ext cx="3172968" cy="1907751"/>
          </a:xfrm>
          <a:prstGeom prst="roundRect">
            <a:avLst/>
          </a:prstGeom>
          <a:ln>
            <a:headEnd/>
            <a:tailEnd/>
          </a:ln>
        </p:spPr>
        <p:style>
          <a:lnRef idx="2">
            <a:schemeClr val="accent3"/>
          </a:lnRef>
          <a:fillRef idx="1">
            <a:schemeClr val="lt1"/>
          </a:fillRef>
          <a:effectRef idx="0">
            <a:schemeClr val="accent3"/>
          </a:effectRef>
          <a:fontRef idx="minor">
            <a:schemeClr val="dk1"/>
          </a:fontRef>
        </p:style>
        <p:txBody>
          <a:bodyPr wrap="square" lIns="88900" tIns="88900" rIns="88900" bIns="88900" rtlCol="0" anchor="t"/>
          <a:lstStyle/>
          <a:p>
            <a:pPr algn="ctr">
              <a:lnSpc>
                <a:spcPct val="106000"/>
              </a:lnSpc>
              <a:buFont typeface="Wingdings 2" pitchFamily="18" charset="2"/>
              <a:buNone/>
            </a:pPr>
            <a:r>
              <a:rPr lang="en-US" sz="1600" dirty="0" smtClean="0">
                <a:solidFill>
                  <a:srgbClr val="00A3E0"/>
                </a:solidFill>
              </a:rPr>
              <a:t>Trust</a:t>
            </a:r>
            <a:endParaRPr lang="en-US" sz="1600" dirty="0">
              <a:solidFill>
                <a:srgbClr val="00A3E0"/>
              </a:solidFill>
            </a:endParaRPr>
          </a:p>
        </p:txBody>
      </p:sp>
      <p:sp>
        <p:nvSpPr>
          <p:cNvPr id="12" name="Rounded Rectangle 11"/>
          <p:cNvSpPr/>
          <p:nvPr/>
        </p:nvSpPr>
        <p:spPr bwMode="gray">
          <a:xfrm>
            <a:off x="7400909" y="1859123"/>
            <a:ext cx="3172968" cy="1911096"/>
          </a:xfrm>
          <a:prstGeom prst="roundRect">
            <a:avLst/>
          </a:prstGeom>
          <a:ln>
            <a:headEnd/>
            <a:tailEnd/>
          </a:ln>
        </p:spPr>
        <p:style>
          <a:lnRef idx="2">
            <a:schemeClr val="accent3"/>
          </a:lnRef>
          <a:fillRef idx="1">
            <a:schemeClr val="lt1"/>
          </a:fillRef>
          <a:effectRef idx="0">
            <a:schemeClr val="accent3"/>
          </a:effectRef>
          <a:fontRef idx="minor">
            <a:schemeClr val="dk1"/>
          </a:fontRef>
        </p:style>
        <p:txBody>
          <a:bodyPr wrap="square" lIns="88900" tIns="88900" rIns="88900" bIns="88900" rtlCol="0" anchor="t"/>
          <a:lstStyle/>
          <a:p>
            <a:pPr algn="ctr">
              <a:lnSpc>
                <a:spcPct val="106000"/>
              </a:lnSpc>
              <a:buFont typeface="Wingdings 2" pitchFamily="18" charset="2"/>
              <a:buNone/>
            </a:pPr>
            <a:r>
              <a:rPr lang="en-US" sz="1600" dirty="0">
                <a:solidFill>
                  <a:srgbClr val="00A3E0"/>
                </a:solidFill>
              </a:rPr>
              <a:t>Transparency &amp; Collaboration</a:t>
            </a:r>
          </a:p>
        </p:txBody>
      </p:sp>
      <p:sp>
        <p:nvSpPr>
          <p:cNvPr id="13" name="TextBox 12"/>
          <p:cNvSpPr txBox="1"/>
          <p:nvPr/>
        </p:nvSpPr>
        <p:spPr>
          <a:xfrm>
            <a:off x="1969477" y="2786426"/>
            <a:ext cx="2651760" cy="553998"/>
          </a:xfrm>
          <a:prstGeom prst="rect">
            <a:avLst/>
          </a:prstGeom>
          <a:noFill/>
        </p:spPr>
        <p:txBody>
          <a:bodyPr wrap="square" lIns="0" tIns="0" rIns="0" bIns="0" rtlCol="0">
            <a:spAutoFit/>
          </a:bodyPr>
          <a:lstStyle/>
          <a:p>
            <a:pPr>
              <a:spcBef>
                <a:spcPts val="600"/>
              </a:spcBef>
              <a:buSzPct val="100000"/>
            </a:pPr>
            <a:r>
              <a:rPr lang="en-US" sz="1200" dirty="0">
                <a:latin typeface="verdana" panose="020B0604030504040204" pitchFamily="34" charset="0"/>
              </a:rPr>
              <a:t>Absence of unified </a:t>
            </a:r>
            <a:r>
              <a:rPr lang="en-US" sz="1200" dirty="0" smtClean="0">
                <a:latin typeface="verdana" panose="020B0604030504040204" pitchFamily="34" charset="0"/>
              </a:rPr>
              <a:t>requirements, lack of clear regulatory requirements and enforcement. </a:t>
            </a:r>
            <a:endParaRPr lang="en-US" sz="1200" dirty="0" smtClean="0"/>
          </a:p>
        </p:txBody>
      </p:sp>
      <p:sp>
        <p:nvSpPr>
          <p:cNvPr id="14" name="TextBox 13"/>
          <p:cNvSpPr txBox="1"/>
          <p:nvPr/>
        </p:nvSpPr>
        <p:spPr>
          <a:xfrm>
            <a:off x="1962442" y="5097890"/>
            <a:ext cx="2651760" cy="738664"/>
          </a:xfrm>
          <a:prstGeom prst="rect">
            <a:avLst/>
          </a:prstGeom>
          <a:noFill/>
        </p:spPr>
        <p:txBody>
          <a:bodyPr wrap="square" lIns="0" tIns="0" rIns="0" bIns="0" rtlCol="0">
            <a:spAutoFit/>
          </a:bodyPr>
          <a:lstStyle/>
          <a:p>
            <a:pPr>
              <a:spcBef>
                <a:spcPts val="600"/>
              </a:spcBef>
              <a:buSzPct val="100000"/>
            </a:pPr>
            <a:r>
              <a:rPr lang="en-US" sz="1200" dirty="0">
                <a:latin typeface="verdana" panose="020B0604030504040204" pitchFamily="34" charset="0"/>
              </a:rPr>
              <a:t>Difficulty attracting and retaining cyber </a:t>
            </a:r>
            <a:r>
              <a:rPr lang="en-US" sz="1200" dirty="0" smtClean="0">
                <a:latin typeface="verdana" panose="020B0604030504040204" pitchFamily="34" charset="0"/>
              </a:rPr>
              <a:t>talent. High demand and low supply for cybersecurity talent.</a:t>
            </a:r>
            <a:endParaRPr lang="en-US" sz="1200" dirty="0" smtClean="0"/>
          </a:p>
        </p:txBody>
      </p:sp>
      <p:sp>
        <p:nvSpPr>
          <p:cNvPr id="15" name="TextBox 14"/>
          <p:cNvSpPr txBox="1"/>
          <p:nvPr/>
        </p:nvSpPr>
        <p:spPr>
          <a:xfrm>
            <a:off x="7729932" y="2581526"/>
            <a:ext cx="2772508" cy="923330"/>
          </a:xfrm>
          <a:prstGeom prst="rect">
            <a:avLst/>
          </a:prstGeom>
          <a:noFill/>
        </p:spPr>
        <p:txBody>
          <a:bodyPr wrap="square" lIns="0" tIns="0" rIns="0" bIns="0" rtlCol="0">
            <a:spAutoFit/>
          </a:bodyPr>
          <a:lstStyle/>
          <a:p>
            <a:pPr>
              <a:spcBef>
                <a:spcPts val="600"/>
              </a:spcBef>
              <a:buSzPct val="100000"/>
            </a:pPr>
            <a:r>
              <a:rPr lang="en-US" sz="1200" dirty="0">
                <a:latin typeface="verdana" panose="020B0604030504040204" pitchFamily="34" charset="0"/>
              </a:rPr>
              <a:t>Lack of transparency and cooperation on cybersecurity challenges within the automotive </a:t>
            </a:r>
            <a:r>
              <a:rPr lang="en-US" sz="1200" dirty="0" smtClean="0">
                <a:latin typeface="verdana" panose="020B0604030504040204" pitchFamily="34" charset="0"/>
              </a:rPr>
              <a:t>industry (e.g., gap between research/academia and industry).</a:t>
            </a:r>
            <a:endParaRPr lang="en-US" sz="1200" dirty="0" smtClean="0"/>
          </a:p>
        </p:txBody>
      </p:sp>
      <p:sp>
        <p:nvSpPr>
          <p:cNvPr id="16" name="TextBox 15"/>
          <p:cNvSpPr txBox="1"/>
          <p:nvPr/>
        </p:nvSpPr>
        <p:spPr>
          <a:xfrm>
            <a:off x="7748953" y="4925506"/>
            <a:ext cx="2528016" cy="738664"/>
          </a:xfrm>
          <a:prstGeom prst="rect">
            <a:avLst/>
          </a:prstGeom>
          <a:noFill/>
        </p:spPr>
        <p:txBody>
          <a:bodyPr wrap="square" lIns="0" tIns="0" rIns="0" bIns="0" rtlCol="0">
            <a:spAutoFit/>
          </a:bodyPr>
          <a:lstStyle/>
          <a:p>
            <a:pPr>
              <a:spcBef>
                <a:spcPts val="600"/>
              </a:spcBef>
              <a:buSzPct val="100000"/>
            </a:pPr>
            <a:r>
              <a:rPr lang="en-US" sz="1200" dirty="0">
                <a:latin typeface="verdana" panose="020B0604030504040204" pitchFamily="34" charset="0"/>
              </a:rPr>
              <a:t>Difficulty ensuring assurance of products and services across the supply chain and trust of providers and </a:t>
            </a:r>
            <a:r>
              <a:rPr lang="en-US" sz="1200" dirty="0" smtClean="0">
                <a:latin typeface="verdana" panose="020B0604030504040204" pitchFamily="34" charset="0"/>
              </a:rPr>
              <a:t>communications</a:t>
            </a:r>
            <a:r>
              <a:rPr lang="en-US" sz="1200" dirty="0">
                <a:latin typeface="verdana" panose="020B0604030504040204" pitchFamily="34" charset="0"/>
              </a:rPr>
              <a:t>.</a:t>
            </a:r>
          </a:p>
        </p:txBody>
      </p:sp>
      <p:grpSp>
        <p:nvGrpSpPr>
          <p:cNvPr id="17" name="Group 531"/>
          <p:cNvGrpSpPr>
            <a:grpSpLocks noChangeAspect="1"/>
          </p:cNvGrpSpPr>
          <p:nvPr/>
        </p:nvGrpSpPr>
        <p:grpSpPr bwMode="auto">
          <a:xfrm>
            <a:off x="1046678" y="1788988"/>
            <a:ext cx="548640" cy="548640"/>
            <a:chOff x="3061" y="1953"/>
            <a:chExt cx="340" cy="340"/>
          </a:xfrm>
          <a:solidFill>
            <a:schemeClr val="accent3">
              <a:lumMod val="75000"/>
            </a:schemeClr>
          </a:solidFill>
        </p:grpSpPr>
        <p:sp>
          <p:nvSpPr>
            <p:cNvPr id="18" name="Freeform 532"/>
            <p:cNvSpPr>
              <a:spLocks noEditPoints="1"/>
            </p:cNvSpPr>
            <p:nvPr/>
          </p:nvSpPr>
          <p:spPr bwMode="auto">
            <a:xfrm>
              <a:off x="3061" y="1953"/>
              <a:ext cx="340" cy="340"/>
            </a:xfrm>
            <a:custGeom>
              <a:avLst/>
              <a:gdLst>
                <a:gd name="T0" fmla="*/ 356 w 512"/>
                <a:gd name="T1" fmla="*/ 352 h 512"/>
                <a:gd name="T2" fmla="*/ 366 w 512"/>
                <a:gd name="T3" fmla="*/ 373 h 512"/>
                <a:gd name="T4" fmla="*/ 145 w 512"/>
                <a:gd name="T5" fmla="*/ 373 h 512"/>
                <a:gd name="T6" fmla="*/ 156 w 512"/>
                <a:gd name="T7" fmla="*/ 352 h 512"/>
                <a:gd name="T8" fmla="*/ 356 w 512"/>
                <a:gd name="T9" fmla="*/ 352 h 512"/>
                <a:gd name="T10" fmla="*/ 256 w 512"/>
                <a:gd name="T11" fmla="*/ 118 h 512"/>
                <a:gd name="T12" fmla="*/ 180 w 512"/>
                <a:gd name="T13" fmla="*/ 160 h 512"/>
                <a:gd name="T14" fmla="*/ 331 w 512"/>
                <a:gd name="T15" fmla="*/ 160 h 512"/>
                <a:gd name="T16" fmla="*/ 256 w 512"/>
                <a:gd name="T17" fmla="*/ 118 h 512"/>
                <a:gd name="T18" fmla="*/ 512 w 512"/>
                <a:gd name="T19" fmla="*/ 256 h 512"/>
                <a:gd name="T20" fmla="*/ 256 w 512"/>
                <a:gd name="T21" fmla="*/ 512 h 512"/>
                <a:gd name="T22" fmla="*/ 0 w 512"/>
                <a:gd name="T23" fmla="*/ 256 h 512"/>
                <a:gd name="T24" fmla="*/ 256 w 512"/>
                <a:gd name="T25" fmla="*/ 0 h 512"/>
                <a:gd name="T26" fmla="*/ 512 w 512"/>
                <a:gd name="T27" fmla="*/ 256 h 512"/>
                <a:gd name="T28" fmla="*/ 128 w 512"/>
                <a:gd name="T29" fmla="*/ 173 h 512"/>
                <a:gd name="T30" fmla="*/ 138 w 512"/>
                <a:gd name="T31" fmla="*/ 181 h 512"/>
                <a:gd name="T32" fmla="*/ 373 w 512"/>
                <a:gd name="T33" fmla="*/ 181 h 512"/>
                <a:gd name="T34" fmla="*/ 383 w 512"/>
                <a:gd name="T35" fmla="*/ 173 h 512"/>
                <a:gd name="T36" fmla="*/ 378 w 512"/>
                <a:gd name="T37" fmla="*/ 161 h 512"/>
                <a:gd name="T38" fmla="*/ 261 w 512"/>
                <a:gd name="T39" fmla="*/ 97 h 512"/>
                <a:gd name="T40" fmla="*/ 251 w 512"/>
                <a:gd name="T41" fmla="*/ 97 h 512"/>
                <a:gd name="T42" fmla="*/ 133 w 512"/>
                <a:gd name="T43" fmla="*/ 161 h 512"/>
                <a:gd name="T44" fmla="*/ 128 w 512"/>
                <a:gd name="T45" fmla="*/ 173 h 512"/>
                <a:gd name="T46" fmla="*/ 352 w 512"/>
                <a:gd name="T47" fmla="*/ 202 h 512"/>
                <a:gd name="T48" fmla="*/ 341 w 512"/>
                <a:gd name="T49" fmla="*/ 213 h 512"/>
                <a:gd name="T50" fmla="*/ 341 w 512"/>
                <a:gd name="T51" fmla="*/ 298 h 512"/>
                <a:gd name="T52" fmla="*/ 352 w 512"/>
                <a:gd name="T53" fmla="*/ 309 h 512"/>
                <a:gd name="T54" fmla="*/ 362 w 512"/>
                <a:gd name="T55" fmla="*/ 298 h 512"/>
                <a:gd name="T56" fmla="*/ 362 w 512"/>
                <a:gd name="T57" fmla="*/ 213 h 512"/>
                <a:gd name="T58" fmla="*/ 352 w 512"/>
                <a:gd name="T59" fmla="*/ 202 h 512"/>
                <a:gd name="T60" fmla="*/ 288 w 512"/>
                <a:gd name="T61" fmla="*/ 202 h 512"/>
                <a:gd name="T62" fmla="*/ 277 w 512"/>
                <a:gd name="T63" fmla="*/ 213 h 512"/>
                <a:gd name="T64" fmla="*/ 277 w 512"/>
                <a:gd name="T65" fmla="*/ 298 h 512"/>
                <a:gd name="T66" fmla="*/ 288 w 512"/>
                <a:gd name="T67" fmla="*/ 309 h 512"/>
                <a:gd name="T68" fmla="*/ 298 w 512"/>
                <a:gd name="T69" fmla="*/ 298 h 512"/>
                <a:gd name="T70" fmla="*/ 298 w 512"/>
                <a:gd name="T71" fmla="*/ 213 h 512"/>
                <a:gd name="T72" fmla="*/ 288 w 512"/>
                <a:gd name="T73" fmla="*/ 202 h 512"/>
                <a:gd name="T74" fmla="*/ 224 w 512"/>
                <a:gd name="T75" fmla="*/ 202 h 512"/>
                <a:gd name="T76" fmla="*/ 213 w 512"/>
                <a:gd name="T77" fmla="*/ 213 h 512"/>
                <a:gd name="T78" fmla="*/ 213 w 512"/>
                <a:gd name="T79" fmla="*/ 298 h 512"/>
                <a:gd name="T80" fmla="*/ 224 w 512"/>
                <a:gd name="T81" fmla="*/ 309 h 512"/>
                <a:gd name="T82" fmla="*/ 234 w 512"/>
                <a:gd name="T83" fmla="*/ 298 h 512"/>
                <a:gd name="T84" fmla="*/ 234 w 512"/>
                <a:gd name="T85" fmla="*/ 213 h 512"/>
                <a:gd name="T86" fmla="*/ 224 w 512"/>
                <a:gd name="T87" fmla="*/ 202 h 512"/>
                <a:gd name="T88" fmla="*/ 160 w 512"/>
                <a:gd name="T89" fmla="*/ 202 h 512"/>
                <a:gd name="T90" fmla="*/ 149 w 512"/>
                <a:gd name="T91" fmla="*/ 213 h 512"/>
                <a:gd name="T92" fmla="*/ 149 w 512"/>
                <a:gd name="T93" fmla="*/ 298 h 512"/>
                <a:gd name="T94" fmla="*/ 160 w 512"/>
                <a:gd name="T95" fmla="*/ 309 h 512"/>
                <a:gd name="T96" fmla="*/ 170 w 512"/>
                <a:gd name="T97" fmla="*/ 298 h 512"/>
                <a:gd name="T98" fmla="*/ 170 w 512"/>
                <a:gd name="T99" fmla="*/ 213 h 512"/>
                <a:gd name="T100" fmla="*/ 160 w 512"/>
                <a:gd name="T101" fmla="*/ 202 h 512"/>
                <a:gd name="T102" fmla="*/ 393 w 512"/>
                <a:gd name="T103" fmla="*/ 379 h 512"/>
                <a:gd name="T104" fmla="*/ 372 w 512"/>
                <a:gd name="T105" fmla="*/ 336 h 512"/>
                <a:gd name="T106" fmla="*/ 362 w 512"/>
                <a:gd name="T107" fmla="*/ 330 h 512"/>
                <a:gd name="T108" fmla="*/ 149 w 512"/>
                <a:gd name="T109" fmla="*/ 330 h 512"/>
                <a:gd name="T110" fmla="*/ 139 w 512"/>
                <a:gd name="T111" fmla="*/ 336 h 512"/>
                <a:gd name="T112" fmla="*/ 118 w 512"/>
                <a:gd name="T113" fmla="*/ 379 h 512"/>
                <a:gd name="T114" fmla="*/ 119 w 512"/>
                <a:gd name="T115" fmla="*/ 389 h 512"/>
                <a:gd name="T116" fmla="*/ 128 w 512"/>
                <a:gd name="T117" fmla="*/ 394 h 512"/>
                <a:gd name="T118" fmla="*/ 384 w 512"/>
                <a:gd name="T119" fmla="*/ 394 h 512"/>
                <a:gd name="T120" fmla="*/ 393 w 512"/>
                <a:gd name="T121" fmla="*/ 389 h 512"/>
                <a:gd name="T122" fmla="*/ 393 w 512"/>
                <a:gd name="T123" fmla="*/ 37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2" h="512">
                  <a:moveTo>
                    <a:pt x="356" y="352"/>
                  </a:moveTo>
                  <a:cubicBezTo>
                    <a:pt x="366" y="373"/>
                    <a:pt x="366" y="373"/>
                    <a:pt x="366" y="373"/>
                  </a:cubicBezTo>
                  <a:cubicBezTo>
                    <a:pt x="145" y="373"/>
                    <a:pt x="145" y="373"/>
                    <a:pt x="145" y="373"/>
                  </a:cubicBezTo>
                  <a:cubicBezTo>
                    <a:pt x="156" y="352"/>
                    <a:pt x="156" y="352"/>
                    <a:pt x="156" y="352"/>
                  </a:cubicBezTo>
                  <a:lnTo>
                    <a:pt x="356" y="352"/>
                  </a:lnTo>
                  <a:close/>
                  <a:moveTo>
                    <a:pt x="256" y="118"/>
                  </a:moveTo>
                  <a:cubicBezTo>
                    <a:pt x="180" y="160"/>
                    <a:pt x="180" y="160"/>
                    <a:pt x="180" y="160"/>
                  </a:cubicBezTo>
                  <a:cubicBezTo>
                    <a:pt x="331" y="160"/>
                    <a:pt x="331" y="160"/>
                    <a:pt x="331" y="160"/>
                  </a:cubicBezTo>
                  <a:lnTo>
                    <a:pt x="256" y="118"/>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28" y="173"/>
                  </a:moveTo>
                  <a:cubicBezTo>
                    <a:pt x="129" y="178"/>
                    <a:pt x="133" y="181"/>
                    <a:pt x="138" y="181"/>
                  </a:cubicBezTo>
                  <a:cubicBezTo>
                    <a:pt x="373" y="181"/>
                    <a:pt x="373" y="181"/>
                    <a:pt x="373" y="181"/>
                  </a:cubicBezTo>
                  <a:cubicBezTo>
                    <a:pt x="378" y="181"/>
                    <a:pt x="382" y="178"/>
                    <a:pt x="383" y="173"/>
                  </a:cubicBezTo>
                  <a:cubicBezTo>
                    <a:pt x="385" y="168"/>
                    <a:pt x="382" y="163"/>
                    <a:pt x="378" y="161"/>
                  </a:cubicBezTo>
                  <a:cubicBezTo>
                    <a:pt x="261" y="97"/>
                    <a:pt x="261" y="97"/>
                    <a:pt x="261" y="97"/>
                  </a:cubicBezTo>
                  <a:cubicBezTo>
                    <a:pt x="258" y="95"/>
                    <a:pt x="254" y="95"/>
                    <a:pt x="251" y="97"/>
                  </a:cubicBezTo>
                  <a:cubicBezTo>
                    <a:pt x="133" y="161"/>
                    <a:pt x="133" y="161"/>
                    <a:pt x="133" y="161"/>
                  </a:cubicBezTo>
                  <a:cubicBezTo>
                    <a:pt x="129" y="163"/>
                    <a:pt x="127" y="168"/>
                    <a:pt x="128" y="173"/>
                  </a:cubicBezTo>
                  <a:close/>
                  <a:moveTo>
                    <a:pt x="352" y="202"/>
                  </a:moveTo>
                  <a:cubicBezTo>
                    <a:pt x="346" y="202"/>
                    <a:pt x="341" y="207"/>
                    <a:pt x="341" y="213"/>
                  </a:cubicBezTo>
                  <a:cubicBezTo>
                    <a:pt x="341" y="298"/>
                    <a:pt x="341" y="298"/>
                    <a:pt x="341" y="298"/>
                  </a:cubicBezTo>
                  <a:cubicBezTo>
                    <a:pt x="341" y="304"/>
                    <a:pt x="346" y="309"/>
                    <a:pt x="352" y="309"/>
                  </a:cubicBezTo>
                  <a:cubicBezTo>
                    <a:pt x="358" y="309"/>
                    <a:pt x="362" y="304"/>
                    <a:pt x="362" y="298"/>
                  </a:cubicBezTo>
                  <a:cubicBezTo>
                    <a:pt x="362" y="213"/>
                    <a:pt x="362" y="213"/>
                    <a:pt x="362" y="213"/>
                  </a:cubicBezTo>
                  <a:cubicBezTo>
                    <a:pt x="362" y="207"/>
                    <a:pt x="358" y="202"/>
                    <a:pt x="352" y="202"/>
                  </a:cubicBezTo>
                  <a:close/>
                  <a:moveTo>
                    <a:pt x="288" y="202"/>
                  </a:moveTo>
                  <a:cubicBezTo>
                    <a:pt x="282" y="202"/>
                    <a:pt x="277" y="207"/>
                    <a:pt x="277" y="213"/>
                  </a:cubicBezTo>
                  <a:cubicBezTo>
                    <a:pt x="277" y="298"/>
                    <a:pt x="277" y="298"/>
                    <a:pt x="277" y="298"/>
                  </a:cubicBezTo>
                  <a:cubicBezTo>
                    <a:pt x="277" y="304"/>
                    <a:pt x="282" y="309"/>
                    <a:pt x="288" y="309"/>
                  </a:cubicBezTo>
                  <a:cubicBezTo>
                    <a:pt x="294" y="309"/>
                    <a:pt x="298" y="304"/>
                    <a:pt x="298" y="298"/>
                  </a:cubicBezTo>
                  <a:cubicBezTo>
                    <a:pt x="298" y="213"/>
                    <a:pt x="298" y="213"/>
                    <a:pt x="298" y="213"/>
                  </a:cubicBezTo>
                  <a:cubicBezTo>
                    <a:pt x="298" y="207"/>
                    <a:pt x="294" y="202"/>
                    <a:pt x="288" y="202"/>
                  </a:cubicBezTo>
                  <a:close/>
                  <a:moveTo>
                    <a:pt x="224" y="202"/>
                  </a:moveTo>
                  <a:cubicBezTo>
                    <a:pt x="218" y="202"/>
                    <a:pt x="213" y="207"/>
                    <a:pt x="213" y="213"/>
                  </a:cubicBezTo>
                  <a:cubicBezTo>
                    <a:pt x="213" y="298"/>
                    <a:pt x="213" y="298"/>
                    <a:pt x="213" y="298"/>
                  </a:cubicBezTo>
                  <a:cubicBezTo>
                    <a:pt x="213" y="304"/>
                    <a:pt x="218" y="309"/>
                    <a:pt x="224" y="309"/>
                  </a:cubicBezTo>
                  <a:cubicBezTo>
                    <a:pt x="230" y="309"/>
                    <a:pt x="234" y="304"/>
                    <a:pt x="234" y="298"/>
                  </a:cubicBezTo>
                  <a:cubicBezTo>
                    <a:pt x="234" y="213"/>
                    <a:pt x="234" y="213"/>
                    <a:pt x="234" y="213"/>
                  </a:cubicBezTo>
                  <a:cubicBezTo>
                    <a:pt x="234" y="207"/>
                    <a:pt x="230" y="202"/>
                    <a:pt x="224" y="202"/>
                  </a:cubicBezTo>
                  <a:close/>
                  <a:moveTo>
                    <a:pt x="160" y="202"/>
                  </a:moveTo>
                  <a:cubicBezTo>
                    <a:pt x="154" y="202"/>
                    <a:pt x="149" y="207"/>
                    <a:pt x="149" y="213"/>
                  </a:cubicBezTo>
                  <a:cubicBezTo>
                    <a:pt x="149" y="298"/>
                    <a:pt x="149" y="298"/>
                    <a:pt x="149" y="298"/>
                  </a:cubicBezTo>
                  <a:cubicBezTo>
                    <a:pt x="149" y="304"/>
                    <a:pt x="154" y="309"/>
                    <a:pt x="160" y="309"/>
                  </a:cubicBezTo>
                  <a:cubicBezTo>
                    <a:pt x="166" y="309"/>
                    <a:pt x="170" y="304"/>
                    <a:pt x="170" y="298"/>
                  </a:cubicBezTo>
                  <a:cubicBezTo>
                    <a:pt x="170" y="213"/>
                    <a:pt x="170" y="213"/>
                    <a:pt x="170" y="213"/>
                  </a:cubicBezTo>
                  <a:cubicBezTo>
                    <a:pt x="170" y="207"/>
                    <a:pt x="166" y="202"/>
                    <a:pt x="160" y="202"/>
                  </a:cubicBezTo>
                  <a:close/>
                  <a:moveTo>
                    <a:pt x="393" y="379"/>
                  </a:moveTo>
                  <a:cubicBezTo>
                    <a:pt x="372" y="336"/>
                    <a:pt x="372" y="336"/>
                    <a:pt x="372" y="336"/>
                  </a:cubicBezTo>
                  <a:cubicBezTo>
                    <a:pt x="370" y="333"/>
                    <a:pt x="366" y="330"/>
                    <a:pt x="362" y="330"/>
                  </a:cubicBezTo>
                  <a:cubicBezTo>
                    <a:pt x="149" y="330"/>
                    <a:pt x="149" y="330"/>
                    <a:pt x="149" y="330"/>
                  </a:cubicBezTo>
                  <a:cubicBezTo>
                    <a:pt x="145" y="330"/>
                    <a:pt x="141" y="333"/>
                    <a:pt x="139" y="336"/>
                  </a:cubicBezTo>
                  <a:cubicBezTo>
                    <a:pt x="118" y="379"/>
                    <a:pt x="118" y="379"/>
                    <a:pt x="118" y="379"/>
                  </a:cubicBezTo>
                  <a:cubicBezTo>
                    <a:pt x="116" y="382"/>
                    <a:pt x="117" y="386"/>
                    <a:pt x="119" y="389"/>
                  </a:cubicBezTo>
                  <a:cubicBezTo>
                    <a:pt x="121" y="392"/>
                    <a:pt x="124" y="394"/>
                    <a:pt x="128" y="394"/>
                  </a:cubicBezTo>
                  <a:cubicBezTo>
                    <a:pt x="384" y="394"/>
                    <a:pt x="384" y="394"/>
                    <a:pt x="384" y="394"/>
                  </a:cubicBezTo>
                  <a:cubicBezTo>
                    <a:pt x="387" y="394"/>
                    <a:pt x="391" y="392"/>
                    <a:pt x="393" y="389"/>
                  </a:cubicBezTo>
                  <a:cubicBezTo>
                    <a:pt x="395" y="386"/>
                    <a:pt x="395" y="382"/>
                    <a:pt x="393" y="37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9" name="Freeform 533"/>
            <p:cNvSpPr>
              <a:spLocks noEditPoints="1"/>
            </p:cNvSpPr>
            <p:nvPr/>
          </p:nvSpPr>
          <p:spPr bwMode="auto">
            <a:xfrm>
              <a:off x="3061" y="1953"/>
              <a:ext cx="340" cy="340"/>
            </a:xfrm>
            <a:custGeom>
              <a:avLst/>
              <a:gdLst>
                <a:gd name="T0" fmla="*/ 356 w 512"/>
                <a:gd name="T1" fmla="*/ 352 h 512"/>
                <a:gd name="T2" fmla="*/ 366 w 512"/>
                <a:gd name="T3" fmla="*/ 373 h 512"/>
                <a:gd name="T4" fmla="*/ 145 w 512"/>
                <a:gd name="T5" fmla="*/ 373 h 512"/>
                <a:gd name="T6" fmla="*/ 156 w 512"/>
                <a:gd name="T7" fmla="*/ 352 h 512"/>
                <a:gd name="T8" fmla="*/ 356 w 512"/>
                <a:gd name="T9" fmla="*/ 352 h 512"/>
                <a:gd name="T10" fmla="*/ 256 w 512"/>
                <a:gd name="T11" fmla="*/ 118 h 512"/>
                <a:gd name="T12" fmla="*/ 180 w 512"/>
                <a:gd name="T13" fmla="*/ 160 h 512"/>
                <a:gd name="T14" fmla="*/ 331 w 512"/>
                <a:gd name="T15" fmla="*/ 160 h 512"/>
                <a:gd name="T16" fmla="*/ 256 w 512"/>
                <a:gd name="T17" fmla="*/ 118 h 512"/>
                <a:gd name="T18" fmla="*/ 512 w 512"/>
                <a:gd name="T19" fmla="*/ 256 h 512"/>
                <a:gd name="T20" fmla="*/ 256 w 512"/>
                <a:gd name="T21" fmla="*/ 512 h 512"/>
                <a:gd name="T22" fmla="*/ 0 w 512"/>
                <a:gd name="T23" fmla="*/ 256 h 512"/>
                <a:gd name="T24" fmla="*/ 256 w 512"/>
                <a:gd name="T25" fmla="*/ 0 h 512"/>
                <a:gd name="T26" fmla="*/ 512 w 512"/>
                <a:gd name="T27" fmla="*/ 256 h 512"/>
                <a:gd name="T28" fmla="*/ 128 w 512"/>
                <a:gd name="T29" fmla="*/ 173 h 512"/>
                <a:gd name="T30" fmla="*/ 138 w 512"/>
                <a:gd name="T31" fmla="*/ 181 h 512"/>
                <a:gd name="T32" fmla="*/ 373 w 512"/>
                <a:gd name="T33" fmla="*/ 181 h 512"/>
                <a:gd name="T34" fmla="*/ 383 w 512"/>
                <a:gd name="T35" fmla="*/ 173 h 512"/>
                <a:gd name="T36" fmla="*/ 378 w 512"/>
                <a:gd name="T37" fmla="*/ 161 h 512"/>
                <a:gd name="T38" fmla="*/ 261 w 512"/>
                <a:gd name="T39" fmla="*/ 97 h 512"/>
                <a:gd name="T40" fmla="*/ 251 w 512"/>
                <a:gd name="T41" fmla="*/ 97 h 512"/>
                <a:gd name="T42" fmla="*/ 133 w 512"/>
                <a:gd name="T43" fmla="*/ 161 h 512"/>
                <a:gd name="T44" fmla="*/ 128 w 512"/>
                <a:gd name="T45" fmla="*/ 173 h 512"/>
                <a:gd name="T46" fmla="*/ 352 w 512"/>
                <a:gd name="T47" fmla="*/ 202 h 512"/>
                <a:gd name="T48" fmla="*/ 341 w 512"/>
                <a:gd name="T49" fmla="*/ 213 h 512"/>
                <a:gd name="T50" fmla="*/ 341 w 512"/>
                <a:gd name="T51" fmla="*/ 298 h 512"/>
                <a:gd name="T52" fmla="*/ 352 w 512"/>
                <a:gd name="T53" fmla="*/ 309 h 512"/>
                <a:gd name="T54" fmla="*/ 362 w 512"/>
                <a:gd name="T55" fmla="*/ 298 h 512"/>
                <a:gd name="T56" fmla="*/ 362 w 512"/>
                <a:gd name="T57" fmla="*/ 213 h 512"/>
                <a:gd name="T58" fmla="*/ 352 w 512"/>
                <a:gd name="T59" fmla="*/ 202 h 512"/>
                <a:gd name="T60" fmla="*/ 288 w 512"/>
                <a:gd name="T61" fmla="*/ 202 h 512"/>
                <a:gd name="T62" fmla="*/ 277 w 512"/>
                <a:gd name="T63" fmla="*/ 213 h 512"/>
                <a:gd name="T64" fmla="*/ 277 w 512"/>
                <a:gd name="T65" fmla="*/ 298 h 512"/>
                <a:gd name="T66" fmla="*/ 288 w 512"/>
                <a:gd name="T67" fmla="*/ 309 h 512"/>
                <a:gd name="T68" fmla="*/ 298 w 512"/>
                <a:gd name="T69" fmla="*/ 298 h 512"/>
                <a:gd name="T70" fmla="*/ 298 w 512"/>
                <a:gd name="T71" fmla="*/ 213 h 512"/>
                <a:gd name="T72" fmla="*/ 288 w 512"/>
                <a:gd name="T73" fmla="*/ 202 h 512"/>
                <a:gd name="T74" fmla="*/ 224 w 512"/>
                <a:gd name="T75" fmla="*/ 202 h 512"/>
                <a:gd name="T76" fmla="*/ 213 w 512"/>
                <a:gd name="T77" fmla="*/ 213 h 512"/>
                <a:gd name="T78" fmla="*/ 213 w 512"/>
                <a:gd name="T79" fmla="*/ 298 h 512"/>
                <a:gd name="T80" fmla="*/ 224 w 512"/>
                <a:gd name="T81" fmla="*/ 309 h 512"/>
                <a:gd name="T82" fmla="*/ 234 w 512"/>
                <a:gd name="T83" fmla="*/ 298 h 512"/>
                <a:gd name="T84" fmla="*/ 234 w 512"/>
                <a:gd name="T85" fmla="*/ 213 h 512"/>
                <a:gd name="T86" fmla="*/ 224 w 512"/>
                <a:gd name="T87" fmla="*/ 202 h 512"/>
                <a:gd name="T88" fmla="*/ 160 w 512"/>
                <a:gd name="T89" fmla="*/ 202 h 512"/>
                <a:gd name="T90" fmla="*/ 149 w 512"/>
                <a:gd name="T91" fmla="*/ 213 h 512"/>
                <a:gd name="T92" fmla="*/ 149 w 512"/>
                <a:gd name="T93" fmla="*/ 298 h 512"/>
                <a:gd name="T94" fmla="*/ 160 w 512"/>
                <a:gd name="T95" fmla="*/ 309 h 512"/>
                <a:gd name="T96" fmla="*/ 170 w 512"/>
                <a:gd name="T97" fmla="*/ 298 h 512"/>
                <a:gd name="T98" fmla="*/ 170 w 512"/>
                <a:gd name="T99" fmla="*/ 213 h 512"/>
                <a:gd name="T100" fmla="*/ 160 w 512"/>
                <a:gd name="T101" fmla="*/ 202 h 512"/>
                <a:gd name="T102" fmla="*/ 393 w 512"/>
                <a:gd name="T103" fmla="*/ 379 h 512"/>
                <a:gd name="T104" fmla="*/ 372 w 512"/>
                <a:gd name="T105" fmla="*/ 336 h 512"/>
                <a:gd name="T106" fmla="*/ 362 w 512"/>
                <a:gd name="T107" fmla="*/ 330 h 512"/>
                <a:gd name="T108" fmla="*/ 149 w 512"/>
                <a:gd name="T109" fmla="*/ 330 h 512"/>
                <a:gd name="T110" fmla="*/ 139 w 512"/>
                <a:gd name="T111" fmla="*/ 336 h 512"/>
                <a:gd name="T112" fmla="*/ 118 w 512"/>
                <a:gd name="T113" fmla="*/ 379 h 512"/>
                <a:gd name="T114" fmla="*/ 119 w 512"/>
                <a:gd name="T115" fmla="*/ 389 h 512"/>
                <a:gd name="T116" fmla="*/ 128 w 512"/>
                <a:gd name="T117" fmla="*/ 394 h 512"/>
                <a:gd name="T118" fmla="*/ 384 w 512"/>
                <a:gd name="T119" fmla="*/ 394 h 512"/>
                <a:gd name="T120" fmla="*/ 393 w 512"/>
                <a:gd name="T121" fmla="*/ 389 h 512"/>
                <a:gd name="T122" fmla="*/ 393 w 512"/>
                <a:gd name="T123" fmla="*/ 37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2" h="512">
                  <a:moveTo>
                    <a:pt x="356" y="352"/>
                  </a:moveTo>
                  <a:cubicBezTo>
                    <a:pt x="366" y="373"/>
                    <a:pt x="366" y="373"/>
                    <a:pt x="366" y="373"/>
                  </a:cubicBezTo>
                  <a:cubicBezTo>
                    <a:pt x="145" y="373"/>
                    <a:pt x="145" y="373"/>
                    <a:pt x="145" y="373"/>
                  </a:cubicBezTo>
                  <a:cubicBezTo>
                    <a:pt x="156" y="352"/>
                    <a:pt x="156" y="352"/>
                    <a:pt x="156" y="352"/>
                  </a:cubicBezTo>
                  <a:lnTo>
                    <a:pt x="356" y="352"/>
                  </a:lnTo>
                  <a:close/>
                  <a:moveTo>
                    <a:pt x="256" y="118"/>
                  </a:moveTo>
                  <a:cubicBezTo>
                    <a:pt x="180" y="160"/>
                    <a:pt x="180" y="160"/>
                    <a:pt x="180" y="160"/>
                  </a:cubicBezTo>
                  <a:cubicBezTo>
                    <a:pt x="331" y="160"/>
                    <a:pt x="331" y="160"/>
                    <a:pt x="331" y="160"/>
                  </a:cubicBezTo>
                  <a:lnTo>
                    <a:pt x="256" y="118"/>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28" y="173"/>
                  </a:moveTo>
                  <a:cubicBezTo>
                    <a:pt x="129" y="178"/>
                    <a:pt x="133" y="181"/>
                    <a:pt x="138" y="181"/>
                  </a:cubicBezTo>
                  <a:cubicBezTo>
                    <a:pt x="373" y="181"/>
                    <a:pt x="373" y="181"/>
                    <a:pt x="373" y="181"/>
                  </a:cubicBezTo>
                  <a:cubicBezTo>
                    <a:pt x="378" y="181"/>
                    <a:pt x="382" y="178"/>
                    <a:pt x="383" y="173"/>
                  </a:cubicBezTo>
                  <a:cubicBezTo>
                    <a:pt x="385" y="168"/>
                    <a:pt x="382" y="163"/>
                    <a:pt x="378" y="161"/>
                  </a:cubicBezTo>
                  <a:cubicBezTo>
                    <a:pt x="261" y="97"/>
                    <a:pt x="261" y="97"/>
                    <a:pt x="261" y="97"/>
                  </a:cubicBezTo>
                  <a:cubicBezTo>
                    <a:pt x="258" y="95"/>
                    <a:pt x="254" y="95"/>
                    <a:pt x="251" y="97"/>
                  </a:cubicBezTo>
                  <a:cubicBezTo>
                    <a:pt x="133" y="161"/>
                    <a:pt x="133" y="161"/>
                    <a:pt x="133" y="161"/>
                  </a:cubicBezTo>
                  <a:cubicBezTo>
                    <a:pt x="129" y="163"/>
                    <a:pt x="127" y="168"/>
                    <a:pt x="128" y="173"/>
                  </a:cubicBezTo>
                  <a:close/>
                  <a:moveTo>
                    <a:pt x="352" y="202"/>
                  </a:moveTo>
                  <a:cubicBezTo>
                    <a:pt x="346" y="202"/>
                    <a:pt x="341" y="207"/>
                    <a:pt x="341" y="213"/>
                  </a:cubicBezTo>
                  <a:cubicBezTo>
                    <a:pt x="341" y="298"/>
                    <a:pt x="341" y="298"/>
                    <a:pt x="341" y="298"/>
                  </a:cubicBezTo>
                  <a:cubicBezTo>
                    <a:pt x="341" y="304"/>
                    <a:pt x="346" y="309"/>
                    <a:pt x="352" y="309"/>
                  </a:cubicBezTo>
                  <a:cubicBezTo>
                    <a:pt x="358" y="309"/>
                    <a:pt x="362" y="304"/>
                    <a:pt x="362" y="298"/>
                  </a:cubicBezTo>
                  <a:cubicBezTo>
                    <a:pt x="362" y="213"/>
                    <a:pt x="362" y="213"/>
                    <a:pt x="362" y="213"/>
                  </a:cubicBezTo>
                  <a:cubicBezTo>
                    <a:pt x="362" y="207"/>
                    <a:pt x="358" y="202"/>
                    <a:pt x="352" y="202"/>
                  </a:cubicBezTo>
                  <a:close/>
                  <a:moveTo>
                    <a:pt x="288" y="202"/>
                  </a:moveTo>
                  <a:cubicBezTo>
                    <a:pt x="282" y="202"/>
                    <a:pt x="277" y="207"/>
                    <a:pt x="277" y="213"/>
                  </a:cubicBezTo>
                  <a:cubicBezTo>
                    <a:pt x="277" y="298"/>
                    <a:pt x="277" y="298"/>
                    <a:pt x="277" y="298"/>
                  </a:cubicBezTo>
                  <a:cubicBezTo>
                    <a:pt x="277" y="304"/>
                    <a:pt x="282" y="309"/>
                    <a:pt x="288" y="309"/>
                  </a:cubicBezTo>
                  <a:cubicBezTo>
                    <a:pt x="294" y="309"/>
                    <a:pt x="298" y="304"/>
                    <a:pt x="298" y="298"/>
                  </a:cubicBezTo>
                  <a:cubicBezTo>
                    <a:pt x="298" y="213"/>
                    <a:pt x="298" y="213"/>
                    <a:pt x="298" y="213"/>
                  </a:cubicBezTo>
                  <a:cubicBezTo>
                    <a:pt x="298" y="207"/>
                    <a:pt x="294" y="202"/>
                    <a:pt x="288" y="202"/>
                  </a:cubicBezTo>
                  <a:close/>
                  <a:moveTo>
                    <a:pt x="224" y="202"/>
                  </a:moveTo>
                  <a:cubicBezTo>
                    <a:pt x="218" y="202"/>
                    <a:pt x="213" y="207"/>
                    <a:pt x="213" y="213"/>
                  </a:cubicBezTo>
                  <a:cubicBezTo>
                    <a:pt x="213" y="298"/>
                    <a:pt x="213" y="298"/>
                    <a:pt x="213" y="298"/>
                  </a:cubicBezTo>
                  <a:cubicBezTo>
                    <a:pt x="213" y="304"/>
                    <a:pt x="218" y="309"/>
                    <a:pt x="224" y="309"/>
                  </a:cubicBezTo>
                  <a:cubicBezTo>
                    <a:pt x="230" y="309"/>
                    <a:pt x="234" y="304"/>
                    <a:pt x="234" y="298"/>
                  </a:cubicBezTo>
                  <a:cubicBezTo>
                    <a:pt x="234" y="213"/>
                    <a:pt x="234" y="213"/>
                    <a:pt x="234" y="213"/>
                  </a:cubicBezTo>
                  <a:cubicBezTo>
                    <a:pt x="234" y="207"/>
                    <a:pt x="230" y="202"/>
                    <a:pt x="224" y="202"/>
                  </a:cubicBezTo>
                  <a:close/>
                  <a:moveTo>
                    <a:pt x="160" y="202"/>
                  </a:moveTo>
                  <a:cubicBezTo>
                    <a:pt x="154" y="202"/>
                    <a:pt x="149" y="207"/>
                    <a:pt x="149" y="213"/>
                  </a:cubicBezTo>
                  <a:cubicBezTo>
                    <a:pt x="149" y="298"/>
                    <a:pt x="149" y="298"/>
                    <a:pt x="149" y="298"/>
                  </a:cubicBezTo>
                  <a:cubicBezTo>
                    <a:pt x="149" y="304"/>
                    <a:pt x="154" y="309"/>
                    <a:pt x="160" y="309"/>
                  </a:cubicBezTo>
                  <a:cubicBezTo>
                    <a:pt x="166" y="309"/>
                    <a:pt x="170" y="304"/>
                    <a:pt x="170" y="298"/>
                  </a:cubicBezTo>
                  <a:cubicBezTo>
                    <a:pt x="170" y="213"/>
                    <a:pt x="170" y="213"/>
                    <a:pt x="170" y="213"/>
                  </a:cubicBezTo>
                  <a:cubicBezTo>
                    <a:pt x="170" y="207"/>
                    <a:pt x="166" y="202"/>
                    <a:pt x="160" y="202"/>
                  </a:cubicBezTo>
                  <a:close/>
                  <a:moveTo>
                    <a:pt x="393" y="379"/>
                  </a:moveTo>
                  <a:cubicBezTo>
                    <a:pt x="372" y="336"/>
                    <a:pt x="372" y="336"/>
                    <a:pt x="372" y="336"/>
                  </a:cubicBezTo>
                  <a:cubicBezTo>
                    <a:pt x="370" y="333"/>
                    <a:pt x="366" y="330"/>
                    <a:pt x="362" y="330"/>
                  </a:cubicBezTo>
                  <a:cubicBezTo>
                    <a:pt x="149" y="330"/>
                    <a:pt x="149" y="330"/>
                    <a:pt x="149" y="330"/>
                  </a:cubicBezTo>
                  <a:cubicBezTo>
                    <a:pt x="145" y="330"/>
                    <a:pt x="141" y="333"/>
                    <a:pt x="139" y="336"/>
                  </a:cubicBezTo>
                  <a:cubicBezTo>
                    <a:pt x="118" y="379"/>
                    <a:pt x="118" y="379"/>
                    <a:pt x="118" y="379"/>
                  </a:cubicBezTo>
                  <a:cubicBezTo>
                    <a:pt x="116" y="382"/>
                    <a:pt x="117" y="386"/>
                    <a:pt x="119" y="389"/>
                  </a:cubicBezTo>
                  <a:cubicBezTo>
                    <a:pt x="121" y="392"/>
                    <a:pt x="124" y="394"/>
                    <a:pt x="128" y="394"/>
                  </a:cubicBezTo>
                  <a:cubicBezTo>
                    <a:pt x="384" y="394"/>
                    <a:pt x="384" y="394"/>
                    <a:pt x="384" y="394"/>
                  </a:cubicBezTo>
                  <a:cubicBezTo>
                    <a:pt x="387" y="394"/>
                    <a:pt x="391" y="392"/>
                    <a:pt x="393" y="389"/>
                  </a:cubicBezTo>
                  <a:cubicBezTo>
                    <a:pt x="395" y="386"/>
                    <a:pt x="395" y="382"/>
                    <a:pt x="393" y="37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sp>
        <p:nvSpPr>
          <p:cNvPr id="20" name="Freeform 249"/>
          <p:cNvSpPr>
            <a:spLocks noChangeAspect="1" noEditPoints="1"/>
          </p:cNvSpPr>
          <p:nvPr/>
        </p:nvSpPr>
        <p:spPr bwMode="auto">
          <a:xfrm>
            <a:off x="1046678" y="4312850"/>
            <a:ext cx="548640" cy="548640"/>
          </a:xfrm>
          <a:custGeom>
            <a:avLst/>
            <a:gdLst>
              <a:gd name="T0" fmla="*/ 359 w 512"/>
              <a:gd name="T1" fmla="*/ 182 h 512"/>
              <a:gd name="T2" fmla="*/ 374 w 512"/>
              <a:gd name="T3" fmla="*/ 197 h 512"/>
              <a:gd name="T4" fmla="*/ 329 w 512"/>
              <a:gd name="T5" fmla="*/ 242 h 512"/>
              <a:gd name="T6" fmla="*/ 313 w 512"/>
              <a:gd name="T7" fmla="*/ 227 h 512"/>
              <a:gd name="T8" fmla="*/ 359 w 512"/>
              <a:gd name="T9" fmla="*/ 182 h 512"/>
              <a:gd name="T10" fmla="*/ 217 w 512"/>
              <a:gd name="T11" fmla="*/ 324 h 512"/>
              <a:gd name="T12" fmla="*/ 210 w 512"/>
              <a:gd name="T13" fmla="*/ 346 h 512"/>
              <a:gd name="T14" fmla="*/ 232 w 512"/>
              <a:gd name="T15" fmla="*/ 339 h 512"/>
              <a:gd name="T16" fmla="*/ 313 w 512"/>
              <a:gd name="T17" fmla="*/ 257 h 512"/>
              <a:gd name="T18" fmla="*/ 298 w 512"/>
              <a:gd name="T19" fmla="*/ 242 h 512"/>
              <a:gd name="T20" fmla="*/ 217 w 512"/>
              <a:gd name="T21" fmla="*/ 324 h 512"/>
              <a:gd name="T22" fmla="*/ 512 w 512"/>
              <a:gd name="T23" fmla="*/ 256 h 512"/>
              <a:gd name="T24" fmla="*/ 256 w 512"/>
              <a:gd name="T25" fmla="*/ 512 h 512"/>
              <a:gd name="T26" fmla="*/ 0 w 512"/>
              <a:gd name="T27" fmla="*/ 256 h 512"/>
              <a:gd name="T28" fmla="*/ 256 w 512"/>
              <a:gd name="T29" fmla="*/ 0 h 512"/>
              <a:gd name="T30" fmla="*/ 512 w 512"/>
              <a:gd name="T31" fmla="*/ 256 h 512"/>
              <a:gd name="T32" fmla="*/ 143 w 512"/>
              <a:gd name="T33" fmla="*/ 327 h 512"/>
              <a:gd name="T34" fmla="*/ 153 w 512"/>
              <a:gd name="T35" fmla="*/ 319 h 512"/>
              <a:gd name="T36" fmla="*/ 194 w 512"/>
              <a:gd name="T37" fmla="*/ 263 h 512"/>
              <a:gd name="T38" fmla="*/ 105 w 512"/>
              <a:gd name="T39" fmla="*/ 234 h 512"/>
              <a:gd name="T40" fmla="*/ 96 w 512"/>
              <a:gd name="T41" fmla="*/ 246 h 512"/>
              <a:gd name="T42" fmla="*/ 107 w 512"/>
              <a:gd name="T43" fmla="*/ 256 h 512"/>
              <a:gd name="T44" fmla="*/ 174 w 512"/>
              <a:gd name="T45" fmla="*/ 269 h 512"/>
              <a:gd name="T46" fmla="*/ 145 w 512"/>
              <a:gd name="T47" fmla="*/ 299 h 512"/>
              <a:gd name="T48" fmla="*/ 122 w 512"/>
              <a:gd name="T49" fmla="*/ 326 h 512"/>
              <a:gd name="T50" fmla="*/ 143 w 512"/>
              <a:gd name="T51" fmla="*/ 360 h 512"/>
              <a:gd name="T52" fmla="*/ 149 w 512"/>
              <a:gd name="T53" fmla="*/ 362 h 512"/>
              <a:gd name="T54" fmla="*/ 158 w 512"/>
              <a:gd name="T55" fmla="*/ 358 h 512"/>
              <a:gd name="T56" fmla="*/ 155 w 512"/>
              <a:gd name="T57" fmla="*/ 343 h 512"/>
              <a:gd name="T58" fmla="*/ 143 w 512"/>
              <a:gd name="T59" fmla="*/ 327 h 512"/>
              <a:gd name="T60" fmla="*/ 400 w 512"/>
              <a:gd name="T61" fmla="*/ 197 h 512"/>
              <a:gd name="T62" fmla="*/ 396 w 512"/>
              <a:gd name="T63" fmla="*/ 190 h 512"/>
              <a:gd name="T64" fmla="*/ 366 w 512"/>
              <a:gd name="T65" fmla="*/ 159 h 512"/>
              <a:gd name="T66" fmla="*/ 351 w 512"/>
              <a:gd name="T67" fmla="*/ 159 h 512"/>
              <a:gd name="T68" fmla="*/ 291 w 512"/>
              <a:gd name="T69" fmla="*/ 220 h 512"/>
              <a:gd name="T70" fmla="*/ 200 w 512"/>
              <a:gd name="T71" fmla="*/ 310 h 512"/>
              <a:gd name="T72" fmla="*/ 198 w 512"/>
              <a:gd name="T73" fmla="*/ 314 h 512"/>
              <a:gd name="T74" fmla="*/ 183 w 512"/>
              <a:gd name="T75" fmla="*/ 360 h 512"/>
              <a:gd name="T76" fmla="*/ 185 w 512"/>
              <a:gd name="T77" fmla="*/ 371 h 512"/>
              <a:gd name="T78" fmla="*/ 193 w 512"/>
              <a:gd name="T79" fmla="*/ 374 h 512"/>
              <a:gd name="T80" fmla="*/ 196 w 512"/>
              <a:gd name="T81" fmla="*/ 373 h 512"/>
              <a:gd name="T82" fmla="*/ 241 w 512"/>
              <a:gd name="T83" fmla="*/ 358 h 512"/>
              <a:gd name="T84" fmla="*/ 246 w 512"/>
              <a:gd name="T85" fmla="*/ 356 h 512"/>
              <a:gd name="T86" fmla="*/ 336 w 512"/>
              <a:gd name="T87" fmla="*/ 265 h 512"/>
              <a:gd name="T88" fmla="*/ 396 w 512"/>
              <a:gd name="T89" fmla="*/ 205 h 512"/>
              <a:gd name="T90" fmla="*/ 400 w 512"/>
              <a:gd name="T91" fmla="*/ 1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2" h="512">
                <a:moveTo>
                  <a:pt x="359" y="182"/>
                </a:moveTo>
                <a:cubicBezTo>
                  <a:pt x="374" y="197"/>
                  <a:pt x="374" y="197"/>
                  <a:pt x="374" y="197"/>
                </a:cubicBezTo>
                <a:cubicBezTo>
                  <a:pt x="329" y="242"/>
                  <a:pt x="329" y="242"/>
                  <a:pt x="329" y="242"/>
                </a:cubicBezTo>
                <a:cubicBezTo>
                  <a:pt x="313" y="227"/>
                  <a:pt x="313" y="227"/>
                  <a:pt x="313" y="227"/>
                </a:cubicBezTo>
                <a:lnTo>
                  <a:pt x="359" y="182"/>
                </a:lnTo>
                <a:close/>
                <a:moveTo>
                  <a:pt x="217" y="324"/>
                </a:moveTo>
                <a:cubicBezTo>
                  <a:pt x="210" y="346"/>
                  <a:pt x="210" y="346"/>
                  <a:pt x="210" y="346"/>
                </a:cubicBezTo>
                <a:cubicBezTo>
                  <a:pt x="232" y="339"/>
                  <a:pt x="232" y="339"/>
                  <a:pt x="232" y="339"/>
                </a:cubicBezTo>
                <a:cubicBezTo>
                  <a:pt x="313" y="257"/>
                  <a:pt x="313" y="257"/>
                  <a:pt x="313" y="257"/>
                </a:cubicBezTo>
                <a:cubicBezTo>
                  <a:pt x="298" y="242"/>
                  <a:pt x="298" y="242"/>
                  <a:pt x="298" y="242"/>
                </a:cubicBezTo>
                <a:lnTo>
                  <a:pt x="217" y="324"/>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43" y="327"/>
                </a:moveTo>
                <a:cubicBezTo>
                  <a:pt x="143" y="325"/>
                  <a:pt x="147" y="322"/>
                  <a:pt x="153" y="319"/>
                </a:cubicBezTo>
                <a:cubicBezTo>
                  <a:pt x="183" y="305"/>
                  <a:pt x="200" y="283"/>
                  <a:pt x="194" y="263"/>
                </a:cubicBezTo>
                <a:cubicBezTo>
                  <a:pt x="191" y="250"/>
                  <a:pt x="175" y="228"/>
                  <a:pt x="105" y="234"/>
                </a:cubicBezTo>
                <a:cubicBezTo>
                  <a:pt x="100" y="235"/>
                  <a:pt x="95" y="240"/>
                  <a:pt x="96" y="246"/>
                </a:cubicBezTo>
                <a:cubicBezTo>
                  <a:pt x="96" y="252"/>
                  <a:pt x="101" y="256"/>
                  <a:pt x="107" y="256"/>
                </a:cubicBezTo>
                <a:cubicBezTo>
                  <a:pt x="156" y="251"/>
                  <a:pt x="172" y="262"/>
                  <a:pt x="174" y="269"/>
                </a:cubicBezTo>
                <a:cubicBezTo>
                  <a:pt x="176" y="276"/>
                  <a:pt x="165" y="290"/>
                  <a:pt x="145" y="299"/>
                </a:cubicBezTo>
                <a:cubicBezTo>
                  <a:pt x="130" y="306"/>
                  <a:pt x="123" y="315"/>
                  <a:pt x="122" y="326"/>
                </a:cubicBezTo>
                <a:cubicBezTo>
                  <a:pt x="120" y="344"/>
                  <a:pt x="141" y="359"/>
                  <a:pt x="143" y="360"/>
                </a:cubicBezTo>
                <a:cubicBezTo>
                  <a:pt x="145" y="362"/>
                  <a:pt x="147" y="362"/>
                  <a:pt x="149" y="362"/>
                </a:cubicBezTo>
                <a:cubicBezTo>
                  <a:pt x="152" y="362"/>
                  <a:pt x="156" y="361"/>
                  <a:pt x="158" y="358"/>
                </a:cubicBezTo>
                <a:cubicBezTo>
                  <a:pt x="161" y="353"/>
                  <a:pt x="160" y="346"/>
                  <a:pt x="155" y="343"/>
                </a:cubicBezTo>
                <a:cubicBezTo>
                  <a:pt x="151" y="340"/>
                  <a:pt x="143" y="332"/>
                  <a:pt x="143" y="327"/>
                </a:cubicBezTo>
                <a:close/>
                <a:moveTo>
                  <a:pt x="400" y="197"/>
                </a:moveTo>
                <a:cubicBezTo>
                  <a:pt x="400" y="194"/>
                  <a:pt x="398" y="192"/>
                  <a:pt x="396" y="190"/>
                </a:cubicBezTo>
                <a:cubicBezTo>
                  <a:pt x="366" y="159"/>
                  <a:pt x="366" y="159"/>
                  <a:pt x="366" y="159"/>
                </a:cubicBezTo>
                <a:cubicBezTo>
                  <a:pt x="362" y="155"/>
                  <a:pt x="355" y="155"/>
                  <a:pt x="351" y="159"/>
                </a:cubicBezTo>
                <a:cubicBezTo>
                  <a:pt x="291" y="220"/>
                  <a:pt x="291" y="220"/>
                  <a:pt x="291" y="220"/>
                </a:cubicBezTo>
                <a:cubicBezTo>
                  <a:pt x="200" y="310"/>
                  <a:pt x="200" y="310"/>
                  <a:pt x="200" y="310"/>
                </a:cubicBezTo>
                <a:cubicBezTo>
                  <a:pt x="199" y="311"/>
                  <a:pt x="198" y="313"/>
                  <a:pt x="198" y="314"/>
                </a:cubicBezTo>
                <a:cubicBezTo>
                  <a:pt x="183" y="360"/>
                  <a:pt x="183" y="360"/>
                  <a:pt x="183" y="360"/>
                </a:cubicBezTo>
                <a:cubicBezTo>
                  <a:pt x="181" y="364"/>
                  <a:pt x="182" y="368"/>
                  <a:pt x="185" y="371"/>
                </a:cubicBezTo>
                <a:cubicBezTo>
                  <a:pt x="187" y="373"/>
                  <a:pt x="190" y="374"/>
                  <a:pt x="193" y="374"/>
                </a:cubicBezTo>
                <a:cubicBezTo>
                  <a:pt x="194" y="374"/>
                  <a:pt x="195" y="374"/>
                  <a:pt x="196" y="373"/>
                </a:cubicBezTo>
                <a:cubicBezTo>
                  <a:pt x="241" y="358"/>
                  <a:pt x="241" y="358"/>
                  <a:pt x="241" y="358"/>
                </a:cubicBezTo>
                <a:cubicBezTo>
                  <a:pt x="243" y="358"/>
                  <a:pt x="244" y="357"/>
                  <a:pt x="246" y="356"/>
                </a:cubicBezTo>
                <a:cubicBezTo>
                  <a:pt x="336" y="265"/>
                  <a:pt x="336" y="265"/>
                  <a:pt x="336" y="265"/>
                </a:cubicBezTo>
                <a:cubicBezTo>
                  <a:pt x="396" y="205"/>
                  <a:pt x="396" y="205"/>
                  <a:pt x="396" y="205"/>
                </a:cubicBezTo>
                <a:cubicBezTo>
                  <a:pt x="398" y="203"/>
                  <a:pt x="400" y="200"/>
                  <a:pt x="400" y="197"/>
                </a:cubicBezTo>
                <a:close/>
              </a:path>
            </a:pathLst>
          </a:custGeom>
          <a:solidFill>
            <a:srgbClr val="2392D2"/>
          </a:solidFill>
          <a:ln>
            <a:noFill/>
          </a:ln>
          <a:extLst/>
        </p:spPr>
        <p:txBody>
          <a:bodyPr vert="horz" wrap="square" lIns="91440" tIns="45720" rIns="91440" bIns="45720" numCol="1" anchor="t" anchorCtr="0" compatLnSpc="1">
            <a:prstTxWarp prst="textNoShape">
              <a:avLst/>
            </a:prstTxWarp>
          </a:bodyPr>
          <a:lstStyle/>
          <a:p>
            <a:endParaRPr lang="en-CA" dirty="0"/>
          </a:p>
        </p:txBody>
      </p:sp>
      <p:sp>
        <p:nvSpPr>
          <p:cNvPr id="21" name="Oval 20"/>
          <p:cNvSpPr/>
          <p:nvPr/>
        </p:nvSpPr>
        <p:spPr bwMode="gray">
          <a:xfrm>
            <a:off x="5391311" y="3275791"/>
            <a:ext cx="1417452" cy="1453714"/>
          </a:xfrm>
          <a:prstGeom prst="ellipse">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050" b="1" dirty="0" smtClean="0">
                <a:solidFill>
                  <a:schemeClr val="bg1"/>
                </a:solidFill>
              </a:rPr>
              <a:t>Ecosystem Themes</a:t>
            </a:r>
          </a:p>
        </p:txBody>
      </p:sp>
      <p:sp>
        <p:nvSpPr>
          <p:cNvPr id="22" name="Freeform 55"/>
          <p:cNvSpPr>
            <a:spLocks noChangeAspect="1" noEditPoints="1"/>
          </p:cNvSpPr>
          <p:nvPr/>
        </p:nvSpPr>
        <p:spPr bwMode="auto">
          <a:xfrm>
            <a:off x="10604756" y="4312850"/>
            <a:ext cx="548640" cy="548489"/>
          </a:xfrm>
          <a:custGeom>
            <a:avLst/>
            <a:gdLst>
              <a:gd name="T0" fmla="*/ 256 w 512"/>
              <a:gd name="T1" fmla="*/ 160 h 512"/>
              <a:gd name="T2" fmla="*/ 234 w 512"/>
              <a:gd name="T3" fmla="*/ 138 h 512"/>
              <a:gd name="T4" fmla="*/ 256 w 512"/>
              <a:gd name="T5" fmla="*/ 117 h 512"/>
              <a:gd name="T6" fmla="*/ 277 w 512"/>
              <a:gd name="T7" fmla="*/ 138 h 512"/>
              <a:gd name="T8" fmla="*/ 256 w 512"/>
              <a:gd name="T9" fmla="*/ 160 h 512"/>
              <a:gd name="T10" fmla="*/ 512 w 512"/>
              <a:gd name="T11" fmla="*/ 256 h 512"/>
              <a:gd name="T12" fmla="*/ 256 w 512"/>
              <a:gd name="T13" fmla="*/ 512 h 512"/>
              <a:gd name="T14" fmla="*/ 0 w 512"/>
              <a:gd name="T15" fmla="*/ 256 h 512"/>
              <a:gd name="T16" fmla="*/ 256 w 512"/>
              <a:gd name="T17" fmla="*/ 0 h 512"/>
              <a:gd name="T18" fmla="*/ 512 w 512"/>
              <a:gd name="T19" fmla="*/ 256 h 512"/>
              <a:gd name="T20" fmla="*/ 393 w 512"/>
              <a:gd name="T21" fmla="*/ 347 h 512"/>
              <a:gd name="T22" fmla="*/ 383 w 512"/>
              <a:gd name="T23" fmla="*/ 326 h 512"/>
              <a:gd name="T24" fmla="*/ 373 w 512"/>
              <a:gd name="T25" fmla="*/ 320 h 512"/>
              <a:gd name="T26" fmla="*/ 352 w 512"/>
              <a:gd name="T27" fmla="*/ 320 h 512"/>
              <a:gd name="T28" fmla="*/ 341 w 512"/>
              <a:gd name="T29" fmla="*/ 330 h 512"/>
              <a:gd name="T30" fmla="*/ 352 w 512"/>
              <a:gd name="T31" fmla="*/ 341 h 512"/>
              <a:gd name="T32" fmla="*/ 354 w 512"/>
              <a:gd name="T33" fmla="*/ 341 h 512"/>
              <a:gd name="T34" fmla="*/ 266 w 512"/>
              <a:gd name="T35" fmla="*/ 394 h 512"/>
              <a:gd name="T36" fmla="*/ 266 w 512"/>
              <a:gd name="T37" fmla="*/ 234 h 512"/>
              <a:gd name="T38" fmla="*/ 288 w 512"/>
              <a:gd name="T39" fmla="*/ 234 h 512"/>
              <a:gd name="T40" fmla="*/ 298 w 512"/>
              <a:gd name="T41" fmla="*/ 224 h 512"/>
              <a:gd name="T42" fmla="*/ 288 w 512"/>
              <a:gd name="T43" fmla="*/ 213 h 512"/>
              <a:gd name="T44" fmla="*/ 266 w 512"/>
              <a:gd name="T45" fmla="*/ 213 h 512"/>
              <a:gd name="T46" fmla="*/ 266 w 512"/>
              <a:gd name="T47" fmla="*/ 179 h 512"/>
              <a:gd name="T48" fmla="*/ 298 w 512"/>
              <a:gd name="T49" fmla="*/ 138 h 512"/>
              <a:gd name="T50" fmla="*/ 256 w 512"/>
              <a:gd name="T51" fmla="*/ 96 h 512"/>
              <a:gd name="T52" fmla="*/ 213 w 512"/>
              <a:gd name="T53" fmla="*/ 138 h 512"/>
              <a:gd name="T54" fmla="*/ 245 w 512"/>
              <a:gd name="T55" fmla="*/ 179 h 512"/>
              <a:gd name="T56" fmla="*/ 245 w 512"/>
              <a:gd name="T57" fmla="*/ 213 h 512"/>
              <a:gd name="T58" fmla="*/ 224 w 512"/>
              <a:gd name="T59" fmla="*/ 213 h 512"/>
              <a:gd name="T60" fmla="*/ 213 w 512"/>
              <a:gd name="T61" fmla="*/ 224 h 512"/>
              <a:gd name="T62" fmla="*/ 224 w 512"/>
              <a:gd name="T63" fmla="*/ 234 h 512"/>
              <a:gd name="T64" fmla="*/ 245 w 512"/>
              <a:gd name="T65" fmla="*/ 234 h 512"/>
              <a:gd name="T66" fmla="*/ 245 w 512"/>
              <a:gd name="T67" fmla="*/ 394 h 512"/>
              <a:gd name="T68" fmla="*/ 157 w 512"/>
              <a:gd name="T69" fmla="*/ 341 h 512"/>
              <a:gd name="T70" fmla="*/ 160 w 512"/>
              <a:gd name="T71" fmla="*/ 341 h 512"/>
              <a:gd name="T72" fmla="*/ 170 w 512"/>
              <a:gd name="T73" fmla="*/ 330 h 512"/>
              <a:gd name="T74" fmla="*/ 160 w 512"/>
              <a:gd name="T75" fmla="*/ 320 h 512"/>
              <a:gd name="T76" fmla="*/ 139 w 512"/>
              <a:gd name="T77" fmla="*/ 320 h 512"/>
              <a:gd name="T78" fmla="*/ 139 w 512"/>
              <a:gd name="T79" fmla="*/ 320 h 512"/>
              <a:gd name="T80" fmla="*/ 138 w 512"/>
              <a:gd name="T81" fmla="*/ 320 h 512"/>
              <a:gd name="T82" fmla="*/ 129 w 512"/>
              <a:gd name="T83" fmla="*/ 326 h 512"/>
              <a:gd name="T84" fmla="*/ 118 w 512"/>
              <a:gd name="T85" fmla="*/ 347 h 512"/>
              <a:gd name="T86" fmla="*/ 123 w 512"/>
              <a:gd name="T87" fmla="*/ 361 h 512"/>
              <a:gd name="T88" fmla="*/ 128 w 512"/>
              <a:gd name="T89" fmla="*/ 362 h 512"/>
              <a:gd name="T90" fmla="*/ 137 w 512"/>
              <a:gd name="T91" fmla="*/ 356 h 512"/>
              <a:gd name="T92" fmla="*/ 139 w 512"/>
              <a:gd name="T93" fmla="*/ 352 h 512"/>
              <a:gd name="T94" fmla="*/ 256 w 512"/>
              <a:gd name="T95" fmla="*/ 416 h 512"/>
              <a:gd name="T96" fmla="*/ 372 w 512"/>
              <a:gd name="T97" fmla="*/ 352 h 512"/>
              <a:gd name="T98" fmla="*/ 374 w 512"/>
              <a:gd name="T99" fmla="*/ 356 h 512"/>
              <a:gd name="T100" fmla="*/ 384 w 512"/>
              <a:gd name="T101" fmla="*/ 362 h 512"/>
              <a:gd name="T102" fmla="*/ 388 w 512"/>
              <a:gd name="T103" fmla="*/ 361 h 512"/>
              <a:gd name="T104" fmla="*/ 393 w 512"/>
              <a:gd name="T105" fmla="*/ 34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2" h="512">
                <a:moveTo>
                  <a:pt x="256" y="160"/>
                </a:moveTo>
                <a:cubicBezTo>
                  <a:pt x="244" y="160"/>
                  <a:pt x="234" y="150"/>
                  <a:pt x="234" y="138"/>
                </a:cubicBezTo>
                <a:cubicBezTo>
                  <a:pt x="234" y="127"/>
                  <a:pt x="244" y="117"/>
                  <a:pt x="256" y="117"/>
                </a:cubicBezTo>
                <a:cubicBezTo>
                  <a:pt x="267" y="117"/>
                  <a:pt x="277" y="127"/>
                  <a:pt x="277" y="138"/>
                </a:cubicBezTo>
                <a:cubicBezTo>
                  <a:pt x="277" y="150"/>
                  <a:pt x="267" y="160"/>
                  <a:pt x="256" y="16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93" y="347"/>
                </a:moveTo>
                <a:cubicBezTo>
                  <a:pt x="383" y="326"/>
                  <a:pt x="383" y="326"/>
                  <a:pt x="383" y="326"/>
                </a:cubicBezTo>
                <a:cubicBezTo>
                  <a:pt x="381" y="322"/>
                  <a:pt x="377" y="320"/>
                  <a:pt x="373" y="320"/>
                </a:cubicBezTo>
                <a:cubicBezTo>
                  <a:pt x="352" y="320"/>
                  <a:pt x="352" y="320"/>
                  <a:pt x="352" y="320"/>
                </a:cubicBezTo>
                <a:cubicBezTo>
                  <a:pt x="346" y="320"/>
                  <a:pt x="341" y="324"/>
                  <a:pt x="341" y="330"/>
                </a:cubicBezTo>
                <a:cubicBezTo>
                  <a:pt x="341" y="336"/>
                  <a:pt x="346" y="341"/>
                  <a:pt x="352" y="341"/>
                </a:cubicBezTo>
                <a:cubicBezTo>
                  <a:pt x="354" y="341"/>
                  <a:pt x="354" y="341"/>
                  <a:pt x="354" y="341"/>
                </a:cubicBezTo>
                <a:cubicBezTo>
                  <a:pt x="334" y="371"/>
                  <a:pt x="302" y="390"/>
                  <a:pt x="266" y="394"/>
                </a:cubicBezTo>
                <a:cubicBezTo>
                  <a:pt x="266" y="234"/>
                  <a:pt x="266" y="234"/>
                  <a:pt x="266" y="234"/>
                </a:cubicBezTo>
                <a:cubicBezTo>
                  <a:pt x="288" y="234"/>
                  <a:pt x="288" y="234"/>
                  <a:pt x="288" y="234"/>
                </a:cubicBezTo>
                <a:cubicBezTo>
                  <a:pt x="294" y="234"/>
                  <a:pt x="298" y="230"/>
                  <a:pt x="298" y="224"/>
                </a:cubicBezTo>
                <a:cubicBezTo>
                  <a:pt x="298" y="218"/>
                  <a:pt x="294" y="213"/>
                  <a:pt x="288" y="213"/>
                </a:cubicBezTo>
                <a:cubicBezTo>
                  <a:pt x="266" y="213"/>
                  <a:pt x="266" y="213"/>
                  <a:pt x="266" y="213"/>
                </a:cubicBezTo>
                <a:cubicBezTo>
                  <a:pt x="266" y="179"/>
                  <a:pt x="266" y="179"/>
                  <a:pt x="266" y="179"/>
                </a:cubicBezTo>
                <a:cubicBezTo>
                  <a:pt x="285" y="175"/>
                  <a:pt x="298" y="158"/>
                  <a:pt x="298" y="138"/>
                </a:cubicBezTo>
                <a:cubicBezTo>
                  <a:pt x="298" y="115"/>
                  <a:pt x="279" y="96"/>
                  <a:pt x="256" y="96"/>
                </a:cubicBezTo>
                <a:cubicBezTo>
                  <a:pt x="232" y="96"/>
                  <a:pt x="213" y="115"/>
                  <a:pt x="213" y="138"/>
                </a:cubicBezTo>
                <a:cubicBezTo>
                  <a:pt x="213" y="158"/>
                  <a:pt x="226" y="175"/>
                  <a:pt x="245" y="179"/>
                </a:cubicBezTo>
                <a:cubicBezTo>
                  <a:pt x="245" y="213"/>
                  <a:pt x="245" y="213"/>
                  <a:pt x="245" y="213"/>
                </a:cubicBezTo>
                <a:cubicBezTo>
                  <a:pt x="224" y="213"/>
                  <a:pt x="224" y="213"/>
                  <a:pt x="224" y="213"/>
                </a:cubicBezTo>
                <a:cubicBezTo>
                  <a:pt x="218" y="213"/>
                  <a:pt x="213" y="218"/>
                  <a:pt x="213" y="224"/>
                </a:cubicBezTo>
                <a:cubicBezTo>
                  <a:pt x="213" y="230"/>
                  <a:pt x="218" y="234"/>
                  <a:pt x="224" y="234"/>
                </a:cubicBezTo>
                <a:cubicBezTo>
                  <a:pt x="245" y="234"/>
                  <a:pt x="245" y="234"/>
                  <a:pt x="245" y="234"/>
                </a:cubicBezTo>
                <a:cubicBezTo>
                  <a:pt x="245" y="394"/>
                  <a:pt x="245" y="394"/>
                  <a:pt x="245" y="394"/>
                </a:cubicBezTo>
                <a:cubicBezTo>
                  <a:pt x="209" y="390"/>
                  <a:pt x="177" y="371"/>
                  <a:pt x="157" y="341"/>
                </a:cubicBezTo>
                <a:cubicBezTo>
                  <a:pt x="160" y="341"/>
                  <a:pt x="160" y="341"/>
                  <a:pt x="160" y="341"/>
                </a:cubicBezTo>
                <a:cubicBezTo>
                  <a:pt x="166" y="341"/>
                  <a:pt x="170" y="336"/>
                  <a:pt x="170" y="330"/>
                </a:cubicBezTo>
                <a:cubicBezTo>
                  <a:pt x="170" y="324"/>
                  <a:pt x="166" y="320"/>
                  <a:pt x="160" y="320"/>
                </a:cubicBezTo>
                <a:cubicBezTo>
                  <a:pt x="139" y="320"/>
                  <a:pt x="139" y="320"/>
                  <a:pt x="139" y="320"/>
                </a:cubicBezTo>
                <a:cubicBezTo>
                  <a:pt x="139" y="320"/>
                  <a:pt x="139" y="320"/>
                  <a:pt x="139" y="320"/>
                </a:cubicBezTo>
                <a:cubicBezTo>
                  <a:pt x="138" y="320"/>
                  <a:pt x="138" y="320"/>
                  <a:pt x="138" y="320"/>
                </a:cubicBezTo>
                <a:cubicBezTo>
                  <a:pt x="134" y="320"/>
                  <a:pt x="131" y="322"/>
                  <a:pt x="129" y="326"/>
                </a:cubicBezTo>
                <a:cubicBezTo>
                  <a:pt x="118" y="347"/>
                  <a:pt x="118" y="347"/>
                  <a:pt x="118" y="347"/>
                </a:cubicBezTo>
                <a:cubicBezTo>
                  <a:pt x="115" y="352"/>
                  <a:pt x="118" y="359"/>
                  <a:pt x="123" y="361"/>
                </a:cubicBezTo>
                <a:cubicBezTo>
                  <a:pt x="124" y="362"/>
                  <a:pt x="126" y="362"/>
                  <a:pt x="128" y="362"/>
                </a:cubicBezTo>
                <a:cubicBezTo>
                  <a:pt x="132" y="362"/>
                  <a:pt x="135" y="360"/>
                  <a:pt x="137" y="356"/>
                </a:cubicBezTo>
                <a:cubicBezTo>
                  <a:pt x="139" y="352"/>
                  <a:pt x="139" y="352"/>
                  <a:pt x="139" y="352"/>
                </a:cubicBezTo>
                <a:cubicBezTo>
                  <a:pt x="165" y="391"/>
                  <a:pt x="208" y="416"/>
                  <a:pt x="256" y="416"/>
                </a:cubicBezTo>
                <a:cubicBezTo>
                  <a:pt x="303" y="416"/>
                  <a:pt x="347" y="391"/>
                  <a:pt x="372" y="352"/>
                </a:cubicBezTo>
                <a:cubicBezTo>
                  <a:pt x="374" y="356"/>
                  <a:pt x="374" y="356"/>
                  <a:pt x="374" y="356"/>
                </a:cubicBezTo>
                <a:cubicBezTo>
                  <a:pt x="376" y="360"/>
                  <a:pt x="380" y="362"/>
                  <a:pt x="384" y="362"/>
                </a:cubicBezTo>
                <a:cubicBezTo>
                  <a:pt x="385" y="362"/>
                  <a:pt x="387" y="362"/>
                  <a:pt x="388" y="361"/>
                </a:cubicBezTo>
                <a:cubicBezTo>
                  <a:pt x="394" y="359"/>
                  <a:pt x="396" y="352"/>
                  <a:pt x="393" y="347"/>
                </a:cubicBezTo>
                <a:close/>
              </a:path>
            </a:pathLst>
          </a:custGeom>
          <a:solidFill>
            <a:srgbClr val="2392D2"/>
          </a:solidFill>
          <a:ln>
            <a:noFill/>
          </a:ln>
          <a:extLst/>
        </p:spPr>
        <p:txBody>
          <a:bodyPr vert="horz" wrap="square" lIns="91440" tIns="45720" rIns="91440" bIns="45720" numCol="1" anchor="t" anchorCtr="0" compatLnSpc="1">
            <a:prstTxWarp prst="textNoShape">
              <a:avLst/>
            </a:prstTxWarp>
          </a:bodyPr>
          <a:lstStyle/>
          <a:p>
            <a:endParaRPr lang="en-CA" dirty="0"/>
          </a:p>
        </p:txBody>
      </p:sp>
      <p:cxnSp>
        <p:nvCxnSpPr>
          <p:cNvPr id="26" name="Straight Connector 25"/>
          <p:cNvCxnSpPr>
            <a:stCxn id="21" idx="1"/>
            <a:endCxn id="9" idx="3"/>
          </p:cNvCxnSpPr>
          <p:nvPr/>
        </p:nvCxnSpPr>
        <p:spPr>
          <a:xfrm flipH="1" flipV="1">
            <a:off x="4818185" y="2814126"/>
            <a:ext cx="780707" cy="674556"/>
          </a:xfrm>
          <a:prstGeom prst="line">
            <a:avLst/>
          </a:prstGeom>
          <a:ln>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28" name="Straight Connector 27"/>
          <p:cNvCxnSpPr>
            <a:stCxn id="21" idx="7"/>
            <a:endCxn id="12" idx="1"/>
          </p:cNvCxnSpPr>
          <p:nvPr/>
        </p:nvCxnSpPr>
        <p:spPr>
          <a:xfrm flipV="1">
            <a:off x="6601182" y="2814671"/>
            <a:ext cx="799727" cy="674011"/>
          </a:xfrm>
          <a:prstGeom prst="line">
            <a:avLst/>
          </a:prstGeom>
          <a:ln>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30" name="Straight Connector 29"/>
          <p:cNvCxnSpPr>
            <a:stCxn id="21" idx="3"/>
            <a:endCxn id="10" idx="3"/>
          </p:cNvCxnSpPr>
          <p:nvPr/>
        </p:nvCxnSpPr>
        <p:spPr>
          <a:xfrm flipH="1">
            <a:off x="4818185" y="4516614"/>
            <a:ext cx="780707" cy="750112"/>
          </a:xfrm>
          <a:prstGeom prst="line">
            <a:avLst/>
          </a:prstGeom>
          <a:ln>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32" name="Straight Connector 31"/>
          <p:cNvCxnSpPr>
            <a:stCxn id="21" idx="5"/>
            <a:endCxn id="11" idx="1"/>
          </p:cNvCxnSpPr>
          <p:nvPr/>
        </p:nvCxnSpPr>
        <p:spPr>
          <a:xfrm>
            <a:off x="6601182" y="4516614"/>
            <a:ext cx="799727" cy="750112"/>
          </a:xfrm>
          <a:prstGeom prst="line">
            <a:avLst/>
          </a:prstGeom>
          <a:ln>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38" name="Freeform 189"/>
          <p:cNvSpPr>
            <a:spLocks noChangeAspect="1" noEditPoints="1"/>
          </p:cNvSpPr>
          <p:nvPr/>
        </p:nvSpPr>
        <p:spPr bwMode="auto">
          <a:xfrm>
            <a:off x="10604756" y="1792652"/>
            <a:ext cx="548640" cy="548638"/>
          </a:xfrm>
          <a:custGeom>
            <a:avLst/>
            <a:gdLst>
              <a:gd name="T0" fmla="*/ 0 w 512"/>
              <a:gd name="T1" fmla="*/ 256 h 512"/>
              <a:gd name="T2" fmla="*/ 512 w 512"/>
              <a:gd name="T3" fmla="*/ 256 h 512"/>
              <a:gd name="T4" fmla="*/ 416 w 512"/>
              <a:gd name="T5" fmla="*/ 330 h 512"/>
              <a:gd name="T6" fmla="*/ 394 w 512"/>
              <a:gd name="T7" fmla="*/ 341 h 512"/>
              <a:gd name="T8" fmla="*/ 384 w 512"/>
              <a:gd name="T9" fmla="*/ 320 h 512"/>
              <a:gd name="T10" fmla="*/ 371 w 512"/>
              <a:gd name="T11" fmla="*/ 334 h 512"/>
              <a:gd name="T12" fmla="*/ 338 w 512"/>
              <a:gd name="T13" fmla="*/ 359 h 512"/>
              <a:gd name="T14" fmla="*/ 318 w 512"/>
              <a:gd name="T15" fmla="*/ 376 h 512"/>
              <a:gd name="T16" fmla="*/ 277 w 512"/>
              <a:gd name="T17" fmla="*/ 370 h 512"/>
              <a:gd name="T18" fmla="*/ 250 w 512"/>
              <a:gd name="T19" fmla="*/ 384 h 512"/>
              <a:gd name="T20" fmla="*/ 217 w 512"/>
              <a:gd name="T21" fmla="*/ 381 h 512"/>
              <a:gd name="T22" fmla="*/ 172 w 512"/>
              <a:gd name="T23" fmla="*/ 368 h 512"/>
              <a:gd name="T24" fmla="*/ 128 w 512"/>
              <a:gd name="T25" fmla="*/ 320 h 512"/>
              <a:gd name="T26" fmla="*/ 117 w 512"/>
              <a:gd name="T27" fmla="*/ 341 h 512"/>
              <a:gd name="T28" fmla="*/ 96 w 512"/>
              <a:gd name="T29" fmla="*/ 330 h 512"/>
              <a:gd name="T30" fmla="*/ 106 w 512"/>
              <a:gd name="T31" fmla="*/ 170 h 512"/>
              <a:gd name="T32" fmla="*/ 106 w 512"/>
              <a:gd name="T33" fmla="*/ 149 h 512"/>
              <a:gd name="T34" fmla="*/ 128 w 512"/>
              <a:gd name="T35" fmla="*/ 160 h 512"/>
              <a:gd name="T36" fmla="*/ 224 w 512"/>
              <a:gd name="T37" fmla="*/ 181 h 512"/>
              <a:gd name="T38" fmla="*/ 261 w 512"/>
              <a:gd name="T39" fmla="*/ 161 h 512"/>
              <a:gd name="T40" fmla="*/ 343 w 512"/>
              <a:gd name="T41" fmla="*/ 181 h 512"/>
              <a:gd name="T42" fmla="*/ 384 w 512"/>
              <a:gd name="T43" fmla="*/ 160 h 512"/>
              <a:gd name="T44" fmla="*/ 405 w 512"/>
              <a:gd name="T45" fmla="*/ 149 h 512"/>
              <a:gd name="T46" fmla="*/ 405 w 512"/>
              <a:gd name="T47" fmla="*/ 170 h 512"/>
              <a:gd name="T48" fmla="*/ 416 w 512"/>
              <a:gd name="T49" fmla="*/ 330 h 512"/>
              <a:gd name="T50" fmla="*/ 350 w 512"/>
              <a:gd name="T51" fmla="*/ 328 h 512"/>
              <a:gd name="T52" fmla="*/ 335 w 512"/>
              <a:gd name="T53" fmla="*/ 337 h 512"/>
              <a:gd name="T54" fmla="*/ 328 w 512"/>
              <a:gd name="T55" fmla="*/ 332 h 512"/>
              <a:gd name="T56" fmla="*/ 294 w 512"/>
              <a:gd name="T57" fmla="*/ 274 h 512"/>
              <a:gd name="T58" fmla="*/ 275 w 512"/>
              <a:gd name="T59" fmla="*/ 284 h 512"/>
              <a:gd name="T60" fmla="*/ 310 w 512"/>
              <a:gd name="T61" fmla="*/ 343 h 512"/>
              <a:gd name="T62" fmla="*/ 290 w 512"/>
              <a:gd name="T63" fmla="*/ 353 h 512"/>
              <a:gd name="T64" fmla="*/ 243 w 512"/>
              <a:gd name="T65" fmla="*/ 296 h 512"/>
              <a:gd name="T66" fmla="*/ 260 w 512"/>
              <a:gd name="T67" fmla="*/ 345 h 512"/>
              <a:gd name="T68" fmla="*/ 256 w 512"/>
              <a:gd name="T69" fmla="*/ 361 h 512"/>
              <a:gd name="T70" fmla="*/ 239 w 512"/>
              <a:gd name="T71" fmla="*/ 357 h 512"/>
              <a:gd name="T72" fmla="*/ 228 w 512"/>
              <a:gd name="T73" fmla="*/ 337 h 512"/>
              <a:gd name="T74" fmla="*/ 220 w 512"/>
              <a:gd name="T75" fmla="*/ 325 h 512"/>
              <a:gd name="T76" fmla="*/ 202 w 512"/>
              <a:gd name="T77" fmla="*/ 337 h 512"/>
              <a:gd name="T78" fmla="*/ 207 w 512"/>
              <a:gd name="T79" fmla="*/ 363 h 512"/>
              <a:gd name="T80" fmla="*/ 158 w 512"/>
              <a:gd name="T81" fmla="*/ 304 h 512"/>
              <a:gd name="T82" fmla="*/ 128 w 512"/>
              <a:gd name="T83" fmla="*/ 298 h 512"/>
              <a:gd name="T84" fmla="*/ 184 w 512"/>
              <a:gd name="T85" fmla="*/ 202 h 512"/>
              <a:gd name="T86" fmla="*/ 160 w 512"/>
              <a:gd name="T87" fmla="*/ 234 h 512"/>
              <a:gd name="T88" fmla="*/ 193 w 512"/>
              <a:gd name="T89" fmla="*/ 266 h 512"/>
              <a:gd name="T90" fmla="*/ 349 w 512"/>
              <a:gd name="T91" fmla="*/ 319 h 512"/>
              <a:gd name="T92" fmla="*/ 384 w 512"/>
              <a:gd name="T93" fmla="*/ 202 h 512"/>
              <a:gd name="T94" fmla="*/ 362 w 512"/>
              <a:gd name="T95" fmla="*/ 298 h 512"/>
              <a:gd name="T96" fmla="*/ 322 w 512"/>
              <a:gd name="T97" fmla="*/ 230 h 512"/>
              <a:gd name="T98" fmla="*/ 190 w 512"/>
              <a:gd name="T99" fmla="*/ 245 h 512"/>
              <a:gd name="T100" fmla="*/ 181 w 512"/>
              <a:gd name="T101" fmla="*/ 234 h 512"/>
              <a:gd name="T102" fmla="*/ 268 w 512"/>
              <a:gd name="T103" fmla="*/ 182 h 512"/>
              <a:gd name="T104" fmla="*/ 341 w 512"/>
              <a:gd name="T105"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330"/>
                </a:moveTo>
                <a:cubicBezTo>
                  <a:pt x="416" y="336"/>
                  <a:pt x="411" y="341"/>
                  <a:pt x="405" y="341"/>
                </a:cubicBezTo>
                <a:cubicBezTo>
                  <a:pt x="394" y="341"/>
                  <a:pt x="394" y="341"/>
                  <a:pt x="394" y="341"/>
                </a:cubicBezTo>
                <a:cubicBezTo>
                  <a:pt x="388" y="341"/>
                  <a:pt x="384" y="336"/>
                  <a:pt x="384" y="330"/>
                </a:cubicBezTo>
                <a:cubicBezTo>
                  <a:pt x="384" y="320"/>
                  <a:pt x="384" y="320"/>
                  <a:pt x="384" y="320"/>
                </a:cubicBezTo>
                <a:cubicBezTo>
                  <a:pt x="371" y="320"/>
                  <a:pt x="371" y="320"/>
                  <a:pt x="371" y="320"/>
                </a:cubicBezTo>
                <a:cubicBezTo>
                  <a:pt x="372" y="324"/>
                  <a:pt x="372" y="329"/>
                  <a:pt x="371" y="334"/>
                </a:cubicBezTo>
                <a:cubicBezTo>
                  <a:pt x="368" y="342"/>
                  <a:pt x="363" y="350"/>
                  <a:pt x="355" y="354"/>
                </a:cubicBezTo>
                <a:cubicBezTo>
                  <a:pt x="350" y="357"/>
                  <a:pt x="344" y="359"/>
                  <a:pt x="338" y="359"/>
                </a:cubicBezTo>
                <a:cubicBezTo>
                  <a:pt x="336" y="359"/>
                  <a:pt x="334" y="358"/>
                  <a:pt x="332" y="358"/>
                </a:cubicBezTo>
                <a:cubicBezTo>
                  <a:pt x="330" y="365"/>
                  <a:pt x="325" y="372"/>
                  <a:pt x="318" y="376"/>
                </a:cubicBezTo>
                <a:cubicBezTo>
                  <a:pt x="313" y="380"/>
                  <a:pt x="307" y="381"/>
                  <a:pt x="301" y="381"/>
                </a:cubicBezTo>
                <a:cubicBezTo>
                  <a:pt x="292" y="381"/>
                  <a:pt x="283" y="377"/>
                  <a:pt x="277" y="370"/>
                </a:cubicBezTo>
                <a:cubicBezTo>
                  <a:pt x="274" y="374"/>
                  <a:pt x="271" y="377"/>
                  <a:pt x="267" y="379"/>
                </a:cubicBezTo>
                <a:cubicBezTo>
                  <a:pt x="261" y="382"/>
                  <a:pt x="256" y="384"/>
                  <a:pt x="250" y="384"/>
                </a:cubicBezTo>
                <a:cubicBezTo>
                  <a:pt x="241" y="384"/>
                  <a:pt x="232" y="380"/>
                  <a:pt x="226" y="374"/>
                </a:cubicBezTo>
                <a:cubicBezTo>
                  <a:pt x="224" y="376"/>
                  <a:pt x="221" y="379"/>
                  <a:pt x="217" y="381"/>
                </a:cubicBezTo>
                <a:cubicBezTo>
                  <a:pt x="212" y="384"/>
                  <a:pt x="207" y="385"/>
                  <a:pt x="202" y="385"/>
                </a:cubicBezTo>
                <a:cubicBezTo>
                  <a:pt x="190" y="385"/>
                  <a:pt x="178" y="379"/>
                  <a:pt x="172" y="368"/>
                </a:cubicBezTo>
                <a:cubicBezTo>
                  <a:pt x="143" y="320"/>
                  <a:pt x="143" y="320"/>
                  <a:pt x="143" y="320"/>
                </a:cubicBezTo>
                <a:cubicBezTo>
                  <a:pt x="128" y="320"/>
                  <a:pt x="128" y="320"/>
                  <a:pt x="128" y="320"/>
                </a:cubicBezTo>
                <a:cubicBezTo>
                  <a:pt x="128" y="330"/>
                  <a:pt x="128" y="330"/>
                  <a:pt x="128" y="330"/>
                </a:cubicBezTo>
                <a:cubicBezTo>
                  <a:pt x="128" y="336"/>
                  <a:pt x="123" y="341"/>
                  <a:pt x="117" y="341"/>
                </a:cubicBezTo>
                <a:cubicBezTo>
                  <a:pt x="106" y="341"/>
                  <a:pt x="106" y="341"/>
                  <a:pt x="106" y="341"/>
                </a:cubicBezTo>
                <a:cubicBezTo>
                  <a:pt x="100" y="341"/>
                  <a:pt x="96" y="336"/>
                  <a:pt x="96" y="330"/>
                </a:cubicBezTo>
                <a:cubicBezTo>
                  <a:pt x="96" y="324"/>
                  <a:pt x="100" y="320"/>
                  <a:pt x="106" y="320"/>
                </a:cubicBezTo>
                <a:cubicBezTo>
                  <a:pt x="106" y="170"/>
                  <a:pt x="106" y="170"/>
                  <a:pt x="106" y="170"/>
                </a:cubicBezTo>
                <a:cubicBezTo>
                  <a:pt x="100" y="170"/>
                  <a:pt x="96" y="166"/>
                  <a:pt x="96" y="160"/>
                </a:cubicBezTo>
                <a:cubicBezTo>
                  <a:pt x="96" y="154"/>
                  <a:pt x="100" y="149"/>
                  <a:pt x="106" y="149"/>
                </a:cubicBezTo>
                <a:cubicBezTo>
                  <a:pt x="117" y="149"/>
                  <a:pt x="117" y="149"/>
                  <a:pt x="117" y="149"/>
                </a:cubicBezTo>
                <a:cubicBezTo>
                  <a:pt x="123" y="149"/>
                  <a:pt x="128" y="154"/>
                  <a:pt x="128" y="160"/>
                </a:cubicBezTo>
                <a:cubicBezTo>
                  <a:pt x="128" y="181"/>
                  <a:pt x="128" y="181"/>
                  <a:pt x="128" y="181"/>
                </a:cubicBezTo>
                <a:cubicBezTo>
                  <a:pt x="224" y="181"/>
                  <a:pt x="224" y="181"/>
                  <a:pt x="224" y="181"/>
                </a:cubicBezTo>
                <a:cubicBezTo>
                  <a:pt x="224" y="181"/>
                  <a:pt x="224" y="181"/>
                  <a:pt x="224" y="181"/>
                </a:cubicBezTo>
                <a:cubicBezTo>
                  <a:pt x="261" y="161"/>
                  <a:pt x="261" y="161"/>
                  <a:pt x="261" y="161"/>
                </a:cubicBezTo>
                <a:cubicBezTo>
                  <a:pt x="264" y="160"/>
                  <a:pt x="267" y="159"/>
                  <a:pt x="269" y="160"/>
                </a:cubicBezTo>
                <a:cubicBezTo>
                  <a:pt x="343" y="181"/>
                  <a:pt x="343" y="181"/>
                  <a:pt x="343" y="181"/>
                </a:cubicBezTo>
                <a:cubicBezTo>
                  <a:pt x="384" y="181"/>
                  <a:pt x="384" y="181"/>
                  <a:pt x="384" y="181"/>
                </a:cubicBezTo>
                <a:cubicBezTo>
                  <a:pt x="384" y="160"/>
                  <a:pt x="384" y="160"/>
                  <a:pt x="384" y="160"/>
                </a:cubicBezTo>
                <a:cubicBezTo>
                  <a:pt x="384" y="154"/>
                  <a:pt x="388" y="149"/>
                  <a:pt x="394" y="149"/>
                </a:cubicBezTo>
                <a:cubicBezTo>
                  <a:pt x="405" y="149"/>
                  <a:pt x="405" y="149"/>
                  <a:pt x="405" y="149"/>
                </a:cubicBezTo>
                <a:cubicBezTo>
                  <a:pt x="411" y="149"/>
                  <a:pt x="416" y="154"/>
                  <a:pt x="416" y="160"/>
                </a:cubicBezTo>
                <a:cubicBezTo>
                  <a:pt x="416" y="166"/>
                  <a:pt x="411" y="170"/>
                  <a:pt x="405" y="170"/>
                </a:cubicBezTo>
                <a:cubicBezTo>
                  <a:pt x="405" y="320"/>
                  <a:pt x="405" y="320"/>
                  <a:pt x="405" y="320"/>
                </a:cubicBezTo>
                <a:cubicBezTo>
                  <a:pt x="411" y="320"/>
                  <a:pt x="416" y="324"/>
                  <a:pt x="416" y="330"/>
                </a:cubicBezTo>
                <a:close/>
                <a:moveTo>
                  <a:pt x="349" y="319"/>
                </a:moveTo>
                <a:cubicBezTo>
                  <a:pt x="350" y="322"/>
                  <a:pt x="351" y="325"/>
                  <a:pt x="350" y="328"/>
                </a:cubicBezTo>
                <a:cubicBezTo>
                  <a:pt x="349" y="332"/>
                  <a:pt x="347" y="334"/>
                  <a:pt x="344" y="336"/>
                </a:cubicBezTo>
                <a:cubicBezTo>
                  <a:pt x="342" y="337"/>
                  <a:pt x="338" y="338"/>
                  <a:pt x="335" y="337"/>
                </a:cubicBezTo>
                <a:cubicBezTo>
                  <a:pt x="332" y="336"/>
                  <a:pt x="330" y="334"/>
                  <a:pt x="328" y="332"/>
                </a:cubicBezTo>
                <a:cubicBezTo>
                  <a:pt x="328" y="332"/>
                  <a:pt x="328" y="332"/>
                  <a:pt x="328" y="332"/>
                </a:cubicBezTo>
                <a:cubicBezTo>
                  <a:pt x="328" y="332"/>
                  <a:pt x="328" y="332"/>
                  <a:pt x="328" y="331"/>
                </a:cubicBezTo>
                <a:cubicBezTo>
                  <a:pt x="294" y="274"/>
                  <a:pt x="294" y="274"/>
                  <a:pt x="294" y="274"/>
                </a:cubicBezTo>
                <a:cubicBezTo>
                  <a:pt x="291" y="268"/>
                  <a:pt x="284" y="267"/>
                  <a:pt x="279" y="270"/>
                </a:cubicBezTo>
                <a:cubicBezTo>
                  <a:pt x="274" y="273"/>
                  <a:pt x="272" y="279"/>
                  <a:pt x="275" y="284"/>
                </a:cubicBezTo>
                <a:cubicBezTo>
                  <a:pt x="310" y="343"/>
                  <a:pt x="310" y="343"/>
                  <a:pt x="310" y="343"/>
                </a:cubicBezTo>
                <a:cubicBezTo>
                  <a:pt x="310" y="343"/>
                  <a:pt x="310" y="343"/>
                  <a:pt x="310" y="343"/>
                </a:cubicBezTo>
                <a:cubicBezTo>
                  <a:pt x="313" y="348"/>
                  <a:pt x="313" y="355"/>
                  <a:pt x="307" y="358"/>
                </a:cubicBezTo>
                <a:cubicBezTo>
                  <a:pt x="301" y="361"/>
                  <a:pt x="294" y="359"/>
                  <a:pt x="290" y="353"/>
                </a:cubicBezTo>
                <a:cubicBezTo>
                  <a:pt x="258" y="300"/>
                  <a:pt x="258" y="300"/>
                  <a:pt x="258" y="300"/>
                </a:cubicBezTo>
                <a:cubicBezTo>
                  <a:pt x="255" y="295"/>
                  <a:pt x="249" y="293"/>
                  <a:pt x="243" y="296"/>
                </a:cubicBezTo>
                <a:cubicBezTo>
                  <a:pt x="238" y="299"/>
                  <a:pt x="237" y="306"/>
                  <a:pt x="240" y="311"/>
                </a:cubicBezTo>
                <a:cubicBezTo>
                  <a:pt x="260" y="345"/>
                  <a:pt x="260" y="345"/>
                  <a:pt x="260" y="345"/>
                </a:cubicBezTo>
                <a:cubicBezTo>
                  <a:pt x="262" y="347"/>
                  <a:pt x="262" y="350"/>
                  <a:pt x="261" y="353"/>
                </a:cubicBezTo>
                <a:cubicBezTo>
                  <a:pt x="261" y="356"/>
                  <a:pt x="259" y="359"/>
                  <a:pt x="256" y="361"/>
                </a:cubicBezTo>
                <a:cubicBezTo>
                  <a:pt x="250" y="364"/>
                  <a:pt x="243" y="362"/>
                  <a:pt x="239" y="357"/>
                </a:cubicBezTo>
                <a:cubicBezTo>
                  <a:pt x="239" y="357"/>
                  <a:pt x="239" y="357"/>
                  <a:pt x="239" y="357"/>
                </a:cubicBezTo>
                <a:cubicBezTo>
                  <a:pt x="228" y="337"/>
                  <a:pt x="228" y="337"/>
                  <a:pt x="228" y="337"/>
                </a:cubicBezTo>
                <a:cubicBezTo>
                  <a:pt x="228" y="337"/>
                  <a:pt x="228" y="337"/>
                  <a:pt x="228" y="337"/>
                </a:cubicBezTo>
                <a:cubicBezTo>
                  <a:pt x="228" y="337"/>
                  <a:pt x="228" y="337"/>
                  <a:pt x="228" y="337"/>
                </a:cubicBezTo>
                <a:cubicBezTo>
                  <a:pt x="220" y="325"/>
                  <a:pt x="220" y="325"/>
                  <a:pt x="220" y="325"/>
                </a:cubicBezTo>
                <a:cubicBezTo>
                  <a:pt x="217" y="320"/>
                  <a:pt x="210" y="319"/>
                  <a:pt x="206" y="322"/>
                </a:cubicBezTo>
                <a:cubicBezTo>
                  <a:pt x="201" y="325"/>
                  <a:pt x="199" y="332"/>
                  <a:pt x="202" y="337"/>
                </a:cubicBezTo>
                <a:cubicBezTo>
                  <a:pt x="210" y="348"/>
                  <a:pt x="210" y="348"/>
                  <a:pt x="210" y="348"/>
                </a:cubicBezTo>
                <a:cubicBezTo>
                  <a:pt x="211" y="350"/>
                  <a:pt x="214" y="358"/>
                  <a:pt x="207" y="363"/>
                </a:cubicBezTo>
                <a:cubicBezTo>
                  <a:pt x="201" y="366"/>
                  <a:pt x="193" y="362"/>
                  <a:pt x="190" y="357"/>
                </a:cubicBezTo>
                <a:cubicBezTo>
                  <a:pt x="158" y="304"/>
                  <a:pt x="158" y="304"/>
                  <a:pt x="158" y="304"/>
                </a:cubicBezTo>
                <a:cubicBezTo>
                  <a:pt x="156" y="300"/>
                  <a:pt x="153" y="298"/>
                  <a:pt x="149" y="298"/>
                </a:cubicBezTo>
                <a:cubicBezTo>
                  <a:pt x="128" y="298"/>
                  <a:pt x="128" y="298"/>
                  <a:pt x="128" y="298"/>
                </a:cubicBezTo>
                <a:cubicBezTo>
                  <a:pt x="128" y="202"/>
                  <a:pt x="128" y="202"/>
                  <a:pt x="128" y="202"/>
                </a:cubicBezTo>
                <a:cubicBezTo>
                  <a:pt x="184" y="202"/>
                  <a:pt x="184" y="202"/>
                  <a:pt x="184" y="202"/>
                </a:cubicBezTo>
                <a:cubicBezTo>
                  <a:pt x="176" y="207"/>
                  <a:pt x="176" y="207"/>
                  <a:pt x="176" y="207"/>
                </a:cubicBezTo>
                <a:cubicBezTo>
                  <a:pt x="166" y="213"/>
                  <a:pt x="160" y="223"/>
                  <a:pt x="160" y="234"/>
                </a:cubicBezTo>
                <a:cubicBezTo>
                  <a:pt x="160" y="244"/>
                  <a:pt x="164" y="254"/>
                  <a:pt x="170" y="260"/>
                </a:cubicBezTo>
                <a:cubicBezTo>
                  <a:pt x="177" y="265"/>
                  <a:pt x="185" y="267"/>
                  <a:pt x="193" y="266"/>
                </a:cubicBezTo>
                <a:cubicBezTo>
                  <a:pt x="307" y="247"/>
                  <a:pt x="307" y="247"/>
                  <a:pt x="307" y="247"/>
                </a:cubicBezTo>
                <a:lnTo>
                  <a:pt x="349" y="319"/>
                </a:lnTo>
                <a:close/>
                <a:moveTo>
                  <a:pt x="341" y="202"/>
                </a:moveTo>
                <a:cubicBezTo>
                  <a:pt x="384" y="202"/>
                  <a:pt x="384" y="202"/>
                  <a:pt x="384" y="202"/>
                </a:cubicBezTo>
                <a:cubicBezTo>
                  <a:pt x="384" y="298"/>
                  <a:pt x="384" y="298"/>
                  <a:pt x="384" y="298"/>
                </a:cubicBezTo>
                <a:cubicBezTo>
                  <a:pt x="362" y="298"/>
                  <a:pt x="362" y="298"/>
                  <a:pt x="362" y="298"/>
                </a:cubicBezTo>
                <a:cubicBezTo>
                  <a:pt x="362" y="298"/>
                  <a:pt x="362" y="299"/>
                  <a:pt x="361" y="299"/>
                </a:cubicBezTo>
                <a:cubicBezTo>
                  <a:pt x="322" y="230"/>
                  <a:pt x="322" y="230"/>
                  <a:pt x="322" y="230"/>
                </a:cubicBezTo>
                <a:cubicBezTo>
                  <a:pt x="320" y="226"/>
                  <a:pt x="316" y="224"/>
                  <a:pt x="311" y="225"/>
                </a:cubicBezTo>
                <a:cubicBezTo>
                  <a:pt x="190" y="245"/>
                  <a:pt x="190" y="245"/>
                  <a:pt x="190" y="245"/>
                </a:cubicBezTo>
                <a:cubicBezTo>
                  <a:pt x="187" y="246"/>
                  <a:pt x="185" y="245"/>
                  <a:pt x="184" y="244"/>
                </a:cubicBezTo>
                <a:cubicBezTo>
                  <a:pt x="182" y="242"/>
                  <a:pt x="181" y="238"/>
                  <a:pt x="181" y="234"/>
                </a:cubicBezTo>
                <a:cubicBezTo>
                  <a:pt x="181" y="229"/>
                  <a:pt x="184" y="227"/>
                  <a:pt x="186" y="226"/>
                </a:cubicBezTo>
                <a:cubicBezTo>
                  <a:pt x="268" y="182"/>
                  <a:pt x="268" y="182"/>
                  <a:pt x="268" y="182"/>
                </a:cubicBezTo>
                <a:cubicBezTo>
                  <a:pt x="338" y="202"/>
                  <a:pt x="338" y="202"/>
                  <a:pt x="338" y="202"/>
                </a:cubicBezTo>
                <a:cubicBezTo>
                  <a:pt x="339" y="202"/>
                  <a:pt x="340" y="202"/>
                  <a:pt x="341" y="202"/>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CA" dirty="0"/>
          </a:p>
        </p:txBody>
      </p:sp>
    </p:spTree>
    <p:extLst>
      <p:ext uri="{BB962C8B-B14F-4D97-AF65-F5344CB8AC3E}">
        <p14:creationId xmlns:p14="http://schemas.microsoft.com/office/powerpoint/2010/main" val="65406515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cybersecurity developments in the CAV landscape</a:t>
            </a:r>
          </a:p>
        </p:txBody>
      </p:sp>
      <p:sp>
        <p:nvSpPr>
          <p:cNvPr id="4" name="Footer Placeholder 3"/>
          <p:cNvSpPr>
            <a:spLocks noGrp="1"/>
          </p:cNvSpPr>
          <p:nvPr>
            <p:ph type="ftr" sz="quarter" idx="3"/>
          </p:nvPr>
        </p:nvSpPr>
        <p:spPr>
          <a:xfrm>
            <a:off x="6933834" y="6474295"/>
            <a:ext cx="4305666" cy="100027"/>
          </a:xfrm>
        </p:spPr>
        <p:txBody>
          <a:bodyPr/>
          <a:lstStyle/>
          <a:p>
            <a:r>
              <a:rPr lang="en-US" dirty="0"/>
              <a:t>Cybersecurity for connected and autonomous vehicles | Considerations and opportunities for growth</a:t>
            </a:r>
            <a:endParaRPr lang="en-CA" dirty="0"/>
          </a:p>
        </p:txBody>
      </p:sp>
      <p:sp>
        <p:nvSpPr>
          <p:cNvPr id="5" name="Slide Number Placeholder 4"/>
          <p:cNvSpPr>
            <a:spLocks noGrp="1"/>
          </p:cNvSpPr>
          <p:nvPr>
            <p:ph type="sldNum" sz="quarter" idx="4"/>
          </p:nvPr>
        </p:nvSpPr>
        <p:spPr/>
        <p:txBody>
          <a:bodyPr/>
          <a:lstStyle/>
          <a:p>
            <a:fld id="{061A9654-7BF2-42EF-AE33-C129A2459692}" type="slidenum">
              <a:rPr lang="en-CA" noProof="0" smtClean="0"/>
              <a:pPr/>
              <a:t>8</a:t>
            </a:fld>
            <a:endParaRPr lang="en-CA" noProof="0" dirty="0"/>
          </a:p>
        </p:txBody>
      </p:sp>
      <p:sp>
        <p:nvSpPr>
          <p:cNvPr id="8" name="Text Placeholder 11"/>
          <p:cNvSpPr>
            <a:spLocks noGrp="1"/>
          </p:cNvSpPr>
          <p:nvPr>
            <p:ph type="body" sz="quarter" idx="13"/>
          </p:nvPr>
        </p:nvSpPr>
        <p:spPr>
          <a:xfrm>
            <a:off x="466602" y="955309"/>
            <a:ext cx="11109624" cy="325534"/>
          </a:xfrm>
        </p:spPr>
        <p:txBody>
          <a:bodyPr/>
          <a:lstStyle/>
          <a:p>
            <a:pPr>
              <a:lnSpc>
                <a:spcPct val="150000"/>
              </a:lnSpc>
            </a:pPr>
            <a:r>
              <a:rPr lang="en-US" sz="1400" dirty="0">
                <a:solidFill>
                  <a:schemeClr val="tx1"/>
                </a:solidFill>
              </a:rPr>
              <a:t>In Canada and globally, governments are increasingly considering and embedding cybersecurity into their CAV strategies, assessment tools, and laws.</a:t>
            </a:r>
          </a:p>
        </p:txBody>
      </p:sp>
      <p:grpSp>
        <p:nvGrpSpPr>
          <p:cNvPr id="15" name="Group 14"/>
          <p:cNvGrpSpPr/>
          <p:nvPr/>
        </p:nvGrpSpPr>
        <p:grpSpPr>
          <a:xfrm>
            <a:off x="2205064" y="1668162"/>
            <a:ext cx="7118807" cy="4316327"/>
            <a:chOff x="709411" y="1376363"/>
            <a:chExt cx="7725179" cy="4933950"/>
          </a:xfrm>
        </p:grpSpPr>
        <p:sp>
          <p:nvSpPr>
            <p:cNvPr id="16" name="Freeform 4"/>
            <p:cNvSpPr>
              <a:spLocks noChangeAspect="1"/>
            </p:cNvSpPr>
            <p:nvPr/>
          </p:nvSpPr>
          <p:spPr bwMode="gray">
            <a:xfrm>
              <a:off x="4742865" y="1758900"/>
              <a:ext cx="3674573" cy="1550447"/>
            </a:xfrm>
            <a:custGeom>
              <a:avLst/>
              <a:gdLst>
                <a:gd name="T0" fmla="*/ 0 w 5927"/>
                <a:gd name="T1" fmla="*/ 1 h 1901"/>
                <a:gd name="T2" fmla="*/ 0 w 5927"/>
                <a:gd name="T3" fmla="*/ 1 h 1901"/>
                <a:gd name="T4" fmla="*/ 0 w 5927"/>
                <a:gd name="T5" fmla="*/ 1 h 1901"/>
                <a:gd name="T6" fmla="*/ 0 w 5927"/>
                <a:gd name="T7" fmla="*/ 1 h 1901"/>
                <a:gd name="T8" fmla="*/ 0 w 5927"/>
                <a:gd name="T9" fmla="*/ 1 h 1901"/>
                <a:gd name="T10" fmla="*/ 0 w 5927"/>
                <a:gd name="T11" fmla="*/ 1 h 1901"/>
                <a:gd name="T12" fmla="*/ 0 w 5927"/>
                <a:gd name="T13" fmla="*/ 1 h 1901"/>
                <a:gd name="T14" fmla="*/ 0 w 5927"/>
                <a:gd name="T15" fmla="*/ 1 h 1901"/>
                <a:gd name="T16" fmla="*/ 0 w 5927"/>
                <a:gd name="T17" fmla="*/ 1 h 1901"/>
                <a:gd name="T18" fmla="*/ 0 w 5927"/>
                <a:gd name="T19" fmla="*/ 1 h 1901"/>
                <a:gd name="T20" fmla="*/ 0 w 5927"/>
                <a:gd name="T21" fmla="*/ 1 h 1901"/>
                <a:gd name="T22" fmla="*/ 0 w 5927"/>
                <a:gd name="T23" fmla="*/ 1 h 1901"/>
                <a:gd name="T24" fmla="*/ 0 w 5927"/>
                <a:gd name="T25" fmla="*/ 1 h 1901"/>
                <a:gd name="T26" fmla="*/ 0 w 5927"/>
                <a:gd name="T27" fmla="*/ 1 h 1901"/>
                <a:gd name="T28" fmla="*/ 0 w 5927"/>
                <a:gd name="T29" fmla="*/ 1 h 1901"/>
                <a:gd name="T30" fmla="*/ 0 w 5927"/>
                <a:gd name="T31" fmla="*/ 1 h 1901"/>
                <a:gd name="T32" fmla="*/ 0 w 5927"/>
                <a:gd name="T33" fmla="*/ 1 h 1901"/>
                <a:gd name="T34" fmla="*/ 0 w 5927"/>
                <a:gd name="T35" fmla="*/ 1 h 1901"/>
                <a:gd name="T36" fmla="*/ 0 w 5927"/>
                <a:gd name="T37" fmla="*/ 1 h 1901"/>
                <a:gd name="T38" fmla="*/ 0 w 5927"/>
                <a:gd name="T39" fmla="*/ 1 h 1901"/>
                <a:gd name="T40" fmla="*/ 0 w 5927"/>
                <a:gd name="T41" fmla="*/ 1 h 1901"/>
                <a:gd name="T42" fmla="*/ 0 w 5927"/>
                <a:gd name="T43" fmla="*/ 1 h 1901"/>
                <a:gd name="T44" fmla="*/ 0 w 5927"/>
                <a:gd name="T45" fmla="*/ 1 h 1901"/>
                <a:gd name="T46" fmla="*/ 0 w 5927"/>
                <a:gd name="T47" fmla="*/ 1 h 1901"/>
                <a:gd name="T48" fmla="*/ 0 w 5927"/>
                <a:gd name="T49" fmla="*/ 1 h 1901"/>
                <a:gd name="T50" fmla="*/ 0 w 5927"/>
                <a:gd name="T51" fmla="*/ 1 h 1901"/>
                <a:gd name="T52" fmla="*/ 0 w 5927"/>
                <a:gd name="T53" fmla="*/ 1 h 1901"/>
                <a:gd name="T54" fmla="*/ 0 w 5927"/>
                <a:gd name="T55" fmla="*/ 1 h 1901"/>
                <a:gd name="T56" fmla="*/ 0 w 5927"/>
                <a:gd name="T57" fmla="*/ 1 h 1901"/>
                <a:gd name="T58" fmla="*/ 0 w 5927"/>
                <a:gd name="T59" fmla="*/ 1 h 1901"/>
                <a:gd name="T60" fmla="*/ 0 w 5927"/>
                <a:gd name="T61" fmla="*/ 1 h 1901"/>
                <a:gd name="T62" fmla="*/ 0 w 5927"/>
                <a:gd name="T63" fmla="*/ 1 h 1901"/>
                <a:gd name="T64" fmla="*/ 0 w 5927"/>
                <a:gd name="T65" fmla="*/ 1 h 1901"/>
                <a:gd name="T66" fmla="*/ 0 w 5927"/>
                <a:gd name="T67" fmla="*/ 1 h 1901"/>
                <a:gd name="T68" fmla="*/ 0 w 5927"/>
                <a:gd name="T69" fmla="*/ 1 h 1901"/>
                <a:gd name="T70" fmla="*/ 0 w 5927"/>
                <a:gd name="T71" fmla="*/ 1 h 1901"/>
                <a:gd name="T72" fmla="*/ 0 w 5927"/>
                <a:gd name="T73" fmla="*/ 1 h 1901"/>
                <a:gd name="T74" fmla="*/ 0 w 5927"/>
                <a:gd name="T75" fmla="*/ 1 h 1901"/>
                <a:gd name="T76" fmla="*/ 0 w 5927"/>
                <a:gd name="T77" fmla="*/ 1 h 1901"/>
                <a:gd name="T78" fmla="*/ 0 w 5927"/>
                <a:gd name="T79" fmla="*/ 1 h 1901"/>
                <a:gd name="T80" fmla="*/ 0 w 5927"/>
                <a:gd name="T81" fmla="*/ 1 h 1901"/>
                <a:gd name="T82" fmla="*/ 0 w 5927"/>
                <a:gd name="T83" fmla="*/ 1 h 1901"/>
                <a:gd name="T84" fmla="*/ 0 w 5927"/>
                <a:gd name="T85" fmla="*/ 1 h 1901"/>
                <a:gd name="T86" fmla="*/ 0 w 5927"/>
                <a:gd name="T87" fmla="*/ 1 h 1901"/>
                <a:gd name="T88" fmla="*/ 0 w 5927"/>
                <a:gd name="T89" fmla="*/ 1 h 1901"/>
                <a:gd name="T90" fmla="*/ 0 w 5927"/>
                <a:gd name="T91" fmla="*/ 1 h 1901"/>
                <a:gd name="T92" fmla="*/ 0 w 5927"/>
                <a:gd name="T93" fmla="*/ 1 h 1901"/>
                <a:gd name="T94" fmla="*/ 0 w 5927"/>
                <a:gd name="T95" fmla="*/ 1 h 1901"/>
                <a:gd name="T96" fmla="*/ 0 w 5927"/>
                <a:gd name="T97" fmla="*/ 1 h 1901"/>
                <a:gd name="T98" fmla="*/ 0 w 5927"/>
                <a:gd name="T99" fmla="*/ 1 h 1901"/>
                <a:gd name="T100" fmla="*/ 0 w 5927"/>
                <a:gd name="T101" fmla="*/ 1 h 1901"/>
                <a:gd name="T102" fmla="*/ 0 w 5927"/>
                <a:gd name="T103" fmla="*/ 1 h 1901"/>
                <a:gd name="T104" fmla="*/ 0 w 5927"/>
                <a:gd name="T105" fmla="*/ 1 h 1901"/>
                <a:gd name="T106" fmla="*/ 0 w 5927"/>
                <a:gd name="T107" fmla="*/ 1 h 1901"/>
                <a:gd name="T108" fmla="*/ 0 w 5927"/>
                <a:gd name="T109" fmla="*/ 1 h 1901"/>
                <a:gd name="T110" fmla="*/ 0 w 5927"/>
                <a:gd name="T111" fmla="*/ 1 h 1901"/>
                <a:gd name="T112" fmla="*/ 0 w 5927"/>
                <a:gd name="T113" fmla="*/ 1 h 1901"/>
                <a:gd name="T114" fmla="*/ 0 w 5927"/>
                <a:gd name="T115" fmla="*/ 1 h 19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927"/>
                <a:gd name="T175" fmla="*/ 0 h 1901"/>
                <a:gd name="T176" fmla="*/ 5927 w 5927"/>
                <a:gd name="T177" fmla="*/ 1901 h 190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927" h="1901">
                  <a:moveTo>
                    <a:pt x="0" y="1351"/>
                  </a:moveTo>
                  <a:lnTo>
                    <a:pt x="49" y="1307"/>
                  </a:lnTo>
                  <a:lnTo>
                    <a:pt x="33" y="1325"/>
                  </a:lnTo>
                  <a:lnTo>
                    <a:pt x="55" y="1330"/>
                  </a:lnTo>
                  <a:lnTo>
                    <a:pt x="49" y="1241"/>
                  </a:lnTo>
                  <a:lnTo>
                    <a:pt x="69" y="1199"/>
                  </a:lnTo>
                  <a:lnTo>
                    <a:pt x="98" y="1193"/>
                  </a:lnTo>
                  <a:lnTo>
                    <a:pt x="155" y="1232"/>
                  </a:lnTo>
                  <a:lnTo>
                    <a:pt x="168" y="1158"/>
                  </a:lnTo>
                  <a:lnTo>
                    <a:pt x="143" y="1159"/>
                  </a:lnTo>
                  <a:lnTo>
                    <a:pt x="133" y="1116"/>
                  </a:lnTo>
                  <a:lnTo>
                    <a:pt x="368" y="1078"/>
                  </a:lnTo>
                  <a:lnTo>
                    <a:pt x="311" y="1062"/>
                  </a:lnTo>
                  <a:lnTo>
                    <a:pt x="313" y="1040"/>
                  </a:lnTo>
                  <a:lnTo>
                    <a:pt x="278" y="1048"/>
                  </a:lnTo>
                  <a:lnTo>
                    <a:pt x="411" y="936"/>
                  </a:lnTo>
                  <a:lnTo>
                    <a:pt x="352" y="818"/>
                  </a:lnTo>
                  <a:lnTo>
                    <a:pt x="366" y="761"/>
                  </a:lnTo>
                  <a:lnTo>
                    <a:pt x="330" y="699"/>
                  </a:lnTo>
                  <a:lnTo>
                    <a:pt x="360" y="664"/>
                  </a:lnTo>
                  <a:lnTo>
                    <a:pt x="311" y="615"/>
                  </a:lnTo>
                  <a:lnTo>
                    <a:pt x="325" y="574"/>
                  </a:lnTo>
                  <a:lnTo>
                    <a:pt x="389" y="529"/>
                  </a:lnTo>
                  <a:lnTo>
                    <a:pt x="425" y="523"/>
                  </a:lnTo>
                  <a:lnTo>
                    <a:pt x="470" y="533"/>
                  </a:lnTo>
                  <a:lnTo>
                    <a:pt x="431" y="544"/>
                  </a:lnTo>
                  <a:lnTo>
                    <a:pt x="461" y="561"/>
                  </a:lnTo>
                  <a:lnTo>
                    <a:pt x="564" y="566"/>
                  </a:lnTo>
                  <a:lnTo>
                    <a:pt x="745" y="661"/>
                  </a:lnTo>
                  <a:lnTo>
                    <a:pt x="750" y="708"/>
                  </a:lnTo>
                  <a:lnTo>
                    <a:pt x="670" y="749"/>
                  </a:lnTo>
                  <a:lnTo>
                    <a:pt x="427" y="692"/>
                  </a:lnTo>
                  <a:lnTo>
                    <a:pt x="526" y="760"/>
                  </a:lnTo>
                  <a:lnTo>
                    <a:pt x="524" y="838"/>
                  </a:lnTo>
                  <a:lnTo>
                    <a:pt x="623" y="878"/>
                  </a:lnTo>
                  <a:lnTo>
                    <a:pt x="648" y="870"/>
                  </a:lnTo>
                  <a:lnTo>
                    <a:pt x="635" y="838"/>
                  </a:lnTo>
                  <a:lnTo>
                    <a:pt x="590" y="826"/>
                  </a:lnTo>
                  <a:lnTo>
                    <a:pt x="601" y="799"/>
                  </a:lnTo>
                  <a:lnTo>
                    <a:pt x="645" y="829"/>
                  </a:lnTo>
                  <a:lnTo>
                    <a:pt x="741" y="838"/>
                  </a:lnTo>
                  <a:lnTo>
                    <a:pt x="700" y="776"/>
                  </a:lnTo>
                  <a:lnTo>
                    <a:pt x="788" y="724"/>
                  </a:lnTo>
                  <a:lnTo>
                    <a:pt x="853" y="760"/>
                  </a:lnTo>
                  <a:lnTo>
                    <a:pt x="851" y="618"/>
                  </a:lnTo>
                  <a:lnTo>
                    <a:pt x="823" y="598"/>
                  </a:lnTo>
                  <a:lnTo>
                    <a:pt x="931" y="629"/>
                  </a:lnTo>
                  <a:lnTo>
                    <a:pt x="938" y="646"/>
                  </a:lnTo>
                  <a:lnTo>
                    <a:pt x="881" y="671"/>
                  </a:lnTo>
                  <a:lnTo>
                    <a:pt x="938" y="716"/>
                  </a:lnTo>
                  <a:lnTo>
                    <a:pt x="987" y="664"/>
                  </a:lnTo>
                  <a:lnTo>
                    <a:pt x="1187" y="580"/>
                  </a:lnTo>
                  <a:lnTo>
                    <a:pt x="1217" y="576"/>
                  </a:lnTo>
                  <a:lnTo>
                    <a:pt x="1187" y="590"/>
                  </a:lnTo>
                  <a:lnTo>
                    <a:pt x="1220" y="631"/>
                  </a:lnTo>
                  <a:lnTo>
                    <a:pt x="1364" y="576"/>
                  </a:lnTo>
                  <a:lnTo>
                    <a:pt x="1397" y="616"/>
                  </a:lnTo>
                  <a:lnTo>
                    <a:pt x="1431" y="587"/>
                  </a:lnTo>
                  <a:lnTo>
                    <a:pt x="1414" y="540"/>
                  </a:lnTo>
                  <a:lnTo>
                    <a:pt x="1434" y="525"/>
                  </a:lnTo>
                  <a:lnTo>
                    <a:pt x="1544" y="547"/>
                  </a:lnTo>
                  <a:lnTo>
                    <a:pt x="1689" y="627"/>
                  </a:lnTo>
                  <a:lnTo>
                    <a:pt x="1719" y="589"/>
                  </a:lnTo>
                  <a:lnTo>
                    <a:pt x="1687" y="549"/>
                  </a:lnTo>
                  <a:lnTo>
                    <a:pt x="1643" y="538"/>
                  </a:lnTo>
                  <a:lnTo>
                    <a:pt x="1660" y="474"/>
                  </a:lnTo>
                  <a:lnTo>
                    <a:pt x="1629" y="465"/>
                  </a:lnTo>
                  <a:lnTo>
                    <a:pt x="1640" y="437"/>
                  </a:lnTo>
                  <a:lnTo>
                    <a:pt x="1693" y="406"/>
                  </a:lnTo>
                  <a:lnTo>
                    <a:pt x="1727" y="330"/>
                  </a:lnTo>
                  <a:lnTo>
                    <a:pt x="1803" y="332"/>
                  </a:lnTo>
                  <a:lnTo>
                    <a:pt x="1838" y="343"/>
                  </a:lnTo>
                  <a:lnTo>
                    <a:pt x="1812" y="423"/>
                  </a:lnTo>
                  <a:lnTo>
                    <a:pt x="1842" y="463"/>
                  </a:lnTo>
                  <a:lnTo>
                    <a:pt x="1832" y="574"/>
                  </a:lnTo>
                  <a:lnTo>
                    <a:pt x="1870" y="613"/>
                  </a:lnTo>
                  <a:lnTo>
                    <a:pt x="1856" y="653"/>
                  </a:lnTo>
                  <a:lnTo>
                    <a:pt x="1798" y="684"/>
                  </a:lnTo>
                  <a:lnTo>
                    <a:pt x="1816" y="699"/>
                  </a:lnTo>
                  <a:lnTo>
                    <a:pt x="1742" y="715"/>
                  </a:lnTo>
                  <a:lnTo>
                    <a:pt x="1821" y="742"/>
                  </a:lnTo>
                  <a:lnTo>
                    <a:pt x="1912" y="653"/>
                  </a:lnTo>
                  <a:lnTo>
                    <a:pt x="1901" y="598"/>
                  </a:lnTo>
                  <a:lnTo>
                    <a:pt x="1933" y="589"/>
                  </a:lnTo>
                  <a:lnTo>
                    <a:pt x="1980" y="579"/>
                  </a:lnTo>
                  <a:lnTo>
                    <a:pt x="2002" y="610"/>
                  </a:lnTo>
                  <a:lnTo>
                    <a:pt x="2000" y="651"/>
                  </a:lnTo>
                  <a:lnTo>
                    <a:pt x="2059" y="665"/>
                  </a:lnTo>
                  <a:lnTo>
                    <a:pt x="2013" y="650"/>
                  </a:lnTo>
                  <a:lnTo>
                    <a:pt x="2033" y="626"/>
                  </a:lnTo>
                  <a:lnTo>
                    <a:pt x="2016" y="589"/>
                  </a:lnTo>
                  <a:lnTo>
                    <a:pt x="1880" y="565"/>
                  </a:lnTo>
                  <a:lnTo>
                    <a:pt x="1901" y="478"/>
                  </a:lnTo>
                  <a:lnTo>
                    <a:pt x="1854" y="423"/>
                  </a:lnTo>
                  <a:lnTo>
                    <a:pt x="1922" y="373"/>
                  </a:lnTo>
                  <a:lnTo>
                    <a:pt x="1913" y="337"/>
                  </a:lnTo>
                  <a:lnTo>
                    <a:pt x="1944" y="358"/>
                  </a:lnTo>
                  <a:lnTo>
                    <a:pt x="1929" y="428"/>
                  </a:lnTo>
                  <a:lnTo>
                    <a:pt x="1950" y="437"/>
                  </a:lnTo>
                  <a:lnTo>
                    <a:pt x="2041" y="459"/>
                  </a:lnTo>
                  <a:lnTo>
                    <a:pt x="1958" y="401"/>
                  </a:lnTo>
                  <a:lnTo>
                    <a:pt x="2022" y="403"/>
                  </a:lnTo>
                  <a:lnTo>
                    <a:pt x="2007" y="380"/>
                  </a:lnTo>
                  <a:lnTo>
                    <a:pt x="2041" y="369"/>
                  </a:lnTo>
                  <a:lnTo>
                    <a:pt x="2209" y="414"/>
                  </a:lnTo>
                  <a:lnTo>
                    <a:pt x="2177" y="445"/>
                  </a:lnTo>
                  <a:lnTo>
                    <a:pt x="2172" y="490"/>
                  </a:lnTo>
                  <a:lnTo>
                    <a:pt x="2207" y="516"/>
                  </a:lnTo>
                  <a:lnTo>
                    <a:pt x="2224" y="414"/>
                  </a:lnTo>
                  <a:lnTo>
                    <a:pt x="2133" y="363"/>
                  </a:lnTo>
                  <a:lnTo>
                    <a:pt x="2114" y="293"/>
                  </a:lnTo>
                  <a:lnTo>
                    <a:pt x="2328" y="267"/>
                  </a:lnTo>
                  <a:lnTo>
                    <a:pt x="2300" y="203"/>
                  </a:lnTo>
                  <a:lnTo>
                    <a:pt x="2328" y="217"/>
                  </a:lnTo>
                  <a:lnTo>
                    <a:pt x="2363" y="192"/>
                  </a:lnTo>
                  <a:lnTo>
                    <a:pt x="2337" y="184"/>
                  </a:lnTo>
                  <a:lnTo>
                    <a:pt x="2560" y="132"/>
                  </a:lnTo>
                  <a:lnTo>
                    <a:pt x="2542" y="117"/>
                  </a:lnTo>
                  <a:lnTo>
                    <a:pt x="2644" y="112"/>
                  </a:lnTo>
                  <a:lnTo>
                    <a:pt x="2643" y="129"/>
                  </a:lnTo>
                  <a:lnTo>
                    <a:pt x="2669" y="129"/>
                  </a:lnTo>
                  <a:lnTo>
                    <a:pt x="2744" y="106"/>
                  </a:lnTo>
                  <a:lnTo>
                    <a:pt x="2779" y="118"/>
                  </a:lnTo>
                  <a:lnTo>
                    <a:pt x="2746" y="90"/>
                  </a:lnTo>
                  <a:lnTo>
                    <a:pt x="2830" y="84"/>
                  </a:lnTo>
                  <a:lnTo>
                    <a:pt x="2833" y="48"/>
                  </a:lnTo>
                  <a:lnTo>
                    <a:pt x="2933" y="0"/>
                  </a:lnTo>
                  <a:lnTo>
                    <a:pt x="3002" y="29"/>
                  </a:lnTo>
                  <a:lnTo>
                    <a:pt x="2943" y="55"/>
                  </a:lnTo>
                  <a:lnTo>
                    <a:pt x="3043" y="53"/>
                  </a:lnTo>
                  <a:lnTo>
                    <a:pt x="3003" y="90"/>
                  </a:lnTo>
                  <a:lnTo>
                    <a:pt x="3174" y="72"/>
                  </a:lnTo>
                  <a:lnTo>
                    <a:pt x="3269" y="129"/>
                  </a:lnTo>
                  <a:lnTo>
                    <a:pt x="3255" y="150"/>
                  </a:lnTo>
                  <a:lnTo>
                    <a:pt x="3223" y="138"/>
                  </a:lnTo>
                  <a:lnTo>
                    <a:pt x="3266" y="156"/>
                  </a:lnTo>
                  <a:lnTo>
                    <a:pt x="3245" y="190"/>
                  </a:lnTo>
                  <a:lnTo>
                    <a:pt x="2933" y="355"/>
                  </a:lnTo>
                  <a:lnTo>
                    <a:pt x="3032" y="335"/>
                  </a:lnTo>
                  <a:lnTo>
                    <a:pt x="3011" y="313"/>
                  </a:lnTo>
                  <a:lnTo>
                    <a:pt x="3169" y="282"/>
                  </a:lnTo>
                  <a:lnTo>
                    <a:pt x="3126" y="287"/>
                  </a:lnTo>
                  <a:lnTo>
                    <a:pt x="3136" y="259"/>
                  </a:lnTo>
                  <a:lnTo>
                    <a:pt x="3223" y="282"/>
                  </a:lnTo>
                  <a:lnTo>
                    <a:pt x="3236" y="259"/>
                  </a:lnTo>
                  <a:lnTo>
                    <a:pt x="3256" y="313"/>
                  </a:lnTo>
                  <a:lnTo>
                    <a:pt x="3299" y="316"/>
                  </a:lnTo>
                  <a:lnTo>
                    <a:pt x="3258" y="294"/>
                  </a:lnTo>
                  <a:lnTo>
                    <a:pt x="3342" y="280"/>
                  </a:lnTo>
                  <a:lnTo>
                    <a:pt x="3442" y="293"/>
                  </a:lnTo>
                  <a:lnTo>
                    <a:pt x="3433" y="313"/>
                  </a:lnTo>
                  <a:lnTo>
                    <a:pt x="3520" y="330"/>
                  </a:lnTo>
                  <a:lnTo>
                    <a:pt x="3596" y="326"/>
                  </a:lnTo>
                  <a:lnTo>
                    <a:pt x="3600" y="275"/>
                  </a:lnTo>
                  <a:lnTo>
                    <a:pt x="3622" y="269"/>
                  </a:lnTo>
                  <a:lnTo>
                    <a:pt x="3815" y="326"/>
                  </a:lnTo>
                  <a:lnTo>
                    <a:pt x="3788" y="414"/>
                  </a:lnTo>
                  <a:lnTo>
                    <a:pt x="3877" y="474"/>
                  </a:lnTo>
                  <a:lnTo>
                    <a:pt x="3926" y="392"/>
                  </a:lnTo>
                  <a:lnTo>
                    <a:pt x="3959" y="428"/>
                  </a:lnTo>
                  <a:lnTo>
                    <a:pt x="4024" y="414"/>
                  </a:lnTo>
                  <a:lnTo>
                    <a:pt x="4110" y="445"/>
                  </a:lnTo>
                  <a:lnTo>
                    <a:pt x="4179" y="426"/>
                  </a:lnTo>
                  <a:lnTo>
                    <a:pt x="4172" y="392"/>
                  </a:lnTo>
                  <a:lnTo>
                    <a:pt x="4220" y="336"/>
                  </a:lnTo>
                  <a:lnTo>
                    <a:pt x="4508" y="376"/>
                  </a:lnTo>
                  <a:lnTo>
                    <a:pt x="4527" y="402"/>
                  </a:lnTo>
                  <a:lnTo>
                    <a:pt x="4491" y="413"/>
                  </a:lnTo>
                  <a:lnTo>
                    <a:pt x="4584" y="426"/>
                  </a:lnTo>
                  <a:lnTo>
                    <a:pt x="4619" y="465"/>
                  </a:lnTo>
                  <a:lnTo>
                    <a:pt x="4835" y="459"/>
                  </a:lnTo>
                  <a:lnTo>
                    <a:pt x="4875" y="490"/>
                  </a:lnTo>
                  <a:lnTo>
                    <a:pt x="4861" y="529"/>
                  </a:lnTo>
                  <a:lnTo>
                    <a:pt x="4924" y="556"/>
                  </a:lnTo>
                  <a:lnTo>
                    <a:pt x="4957" y="534"/>
                  </a:lnTo>
                  <a:lnTo>
                    <a:pt x="5111" y="550"/>
                  </a:lnTo>
                  <a:lnTo>
                    <a:pt x="5142" y="529"/>
                  </a:lnTo>
                  <a:lnTo>
                    <a:pt x="5162" y="563"/>
                  </a:lnTo>
                  <a:lnTo>
                    <a:pt x="5225" y="591"/>
                  </a:lnTo>
                  <a:lnTo>
                    <a:pt x="5256" y="572"/>
                  </a:lnTo>
                  <a:lnTo>
                    <a:pt x="5224" y="540"/>
                  </a:lnTo>
                  <a:lnTo>
                    <a:pt x="5242" y="516"/>
                  </a:lnTo>
                  <a:lnTo>
                    <a:pt x="5513" y="555"/>
                  </a:lnTo>
                  <a:lnTo>
                    <a:pt x="5691" y="655"/>
                  </a:lnTo>
                  <a:lnTo>
                    <a:pt x="5729" y="655"/>
                  </a:lnTo>
                  <a:lnTo>
                    <a:pt x="5774" y="736"/>
                  </a:lnTo>
                  <a:lnTo>
                    <a:pt x="5756" y="692"/>
                  </a:lnTo>
                  <a:lnTo>
                    <a:pt x="5784" y="688"/>
                  </a:lnTo>
                  <a:lnTo>
                    <a:pt x="5802" y="705"/>
                  </a:lnTo>
                  <a:lnTo>
                    <a:pt x="5854" y="699"/>
                  </a:lnTo>
                  <a:lnTo>
                    <a:pt x="5927" y="746"/>
                  </a:lnTo>
                  <a:lnTo>
                    <a:pt x="5823" y="798"/>
                  </a:lnTo>
                  <a:lnTo>
                    <a:pt x="5844" y="812"/>
                  </a:lnTo>
                  <a:lnTo>
                    <a:pt x="5807" y="821"/>
                  </a:lnTo>
                  <a:lnTo>
                    <a:pt x="5837" y="841"/>
                  </a:lnTo>
                  <a:lnTo>
                    <a:pt x="5774" y="842"/>
                  </a:lnTo>
                  <a:lnTo>
                    <a:pt x="5755" y="812"/>
                  </a:lnTo>
                  <a:lnTo>
                    <a:pt x="5730" y="824"/>
                  </a:lnTo>
                  <a:lnTo>
                    <a:pt x="5690" y="776"/>
                  </a:lnTo>
                  <a:lnTo>
                    <a:pt x="5620" y="777"/>
                  </a:lnTo>
                  <a:lnTo>
                    <a:pt x="5602" y="749"/>
                  </a:lnTo>
                  <a:lnTo>
                    <a:pt x="5619" y="736"/>
                  </a:lnTo>
                  <a:lnTo>
                    <a:pt x="5591" y="736"/>
                  </a:lnTo>
                  <a:lnTo>
                    <a:pt x="5569" y="746"/>
                  </a:lnTo>
                  <a:lnTo>
                    <a:pt x="5595" y="779"/>
                  </a:lnTo>
                  <a:lnTo>
                    <a:pt x="5579" y="799"/>
                  </a:lnTo>
                  <a:lnTo>
                    <a:pt x="5519" y="832"/>
                  </a:lnTo>
                  <a:lnTo>
                    <a:pt x="5478" y="825"/>
                  </a:lnTo>
                  <a:lnTo>
                    <a:pt x="5546" y="918"/>
                  </a:lnTo>
                  <a:lnTo>
                    <a:pt x="5535" y="953"/>
                  </a:lnTo>
                  <a:lnTo>
                    <a:pt x="5466" y="928"/>
                  </a:lnTo>
                  <a:lnTo>
                    <a:pt x="5469" y="942"/>
                  </a:lnTo>
                  <a:lnTo>
                    <a:pt x="5343" y="988"/>
                  </a:lnTo>
                  <a:lnTo>
                    <a:pt x="5231" y="1082"/>
                  </a:lnTo>
                  <a:lnTo>
                    <a:pt x="5155" y="1046"/>
                  </a:lnTo>
                  <a:lnTo>
                    <a:pt x="5086" y="1084"/>
                  </a:lnTo>
                  <a:lnTo>
                    <a:pt x="5086" y="1050"/>
                  </a:lnTo>
                  <a:lnTo>
                    <a:pt x="5045" y="1087"/>
                  </a:lnTo>
                  <a:lnTo>
                    <a:pt x="4996" y="1083"/>
                  </a:lnTo>
                  <a:lnTo>
                    <a:pt x="4944" y="1175"/>
                  </a:lnTo>
                  <a:lnTo>
                    <a:pt x="4985" y="1193"/>
                  </a:lnTo>
                  <a:lnTo>
                    <a:pt x="4968" y="1224"/>
                  </a:lnTo>
                  <a:lnTo>
                    <a:pt x="4988" y="1270"/>
                  </a:lnTo>
                  <a:lnTo>
                    <a:pt x="4952" y="1262"/>
                  </a:lnTo>
                  <a:lnTo>
                    <a:pt x="4932" y="1303"/>
                  </a:lnTo>
                  <a:lnTo>
                    <a:pt x="4945" y="1341"/>
                  </a:lnTo>
                  <a:lnTo>
                    <a:pt x="4869" y="1372"/>
                  </a:lnTo>
                  <a:lnTo>
                    <a:pt x="4875" y="1413"/>
                  </a:lnTo>
                  <a:lnTo>
                    <a:pt x="4825" y="1424"/>
                  </a:lnTo>
                  <a:lnTo>
                    <a:pt x="4811" y="1471"/>
                  </a:lnTo>
                  <a:lnTo>
                    <a:pt x="4765" y="1520"/>
                  </a:lnTo>
                  <a:lnTo>
                    <a:pt x="4726" y="1341"/>
                  </a:lnTo>
                  <a:lnTo>
                    <a:pt x="4731" y="1244"/>
                  </a:lnTo>
                  <a:lnTo>
                    <a:pt x="4765" y="1188"/>
                  </a:lnTo>
                  <a:lnTo>
                    <a:pt x="4818" y="1176"/>
                  </a:lnTo>
                  <a:lnTo>
                    <a:pt x="4941" y="1056"/>
                  </a:lnTo>
                  <a:lnTo>
                    <a:pt x="5000" y="1032"/>
                  </a:lnTo>
                  <a:lnTo>
                    <a:pt x="5020" y="962"/>
                  </a:lnTo>
                  <a:lnTo>
                    <a:pt x="5045" y="944"/>
                  </a:lnTo>
                  <a:lnTo>
                    <a:pt x="4998" y="942"/>
                  </a:lnTo>
                  <a:lnTo>
                    <a:pt x="4984" y="999"/>
                  </a:lnTo>
                  <a:lnTo>
                    <a:pt x="4879" y="1048"/>
                  </a:lnTo>
                  <a:lnTo>
                    <a:pt x="4890" y="974"/>
                  </a:lnTo>
                  <a:lnTo>
                    <a:pt x="4778" y="990"/>
                  </a:lnTo>
                  <a:lnTo>
                    <a:pt x="4672" y="1084"/>
                  </a:lnTo>
                  <a:lnTo>
                    <a:pt x="4692" y="1123"/>
                  </a:lnTo>
                  <a:lnTo>
                    <a:pt x="4579" y="1136"/>
                  </a:lnTo>
                  <a:lnTo>
                    <a:pt x="4565" y="1125"/>
                  </a:lnTo>
                  <a:lnTo>
                    <a:pt x="4604" y="1119"/>
                  </a:lnTo>
                  <a:lnTo>
                    <a:pt x="4510" y="1095"/>
                  </a:lnTo>
                  <a:lnTo>
                    <a:pt x="4484" y="1119"/>
                  </a:lnTo>
                  <a:lnTo>
                    <a:pt x="4271" y="1121"/>
                  </a:lnTo>
                  <a:lnTo>
                    <a:pt x="4017" y="1337"/>
                  </a:lnTo>
                  <a:lnTo>
                    <a:pt x="4068" y="1346"/>
                  </a:lnTo>
                  <a:lnTo>
                    <a:pt x="4068" y="1385"/>
                  </a:lnTo>
                  <a:lnTo>
                    <a:pt x="4097" y="1361"/>
                  </a:lnTo>
                  <a:lnTo>
                    <a:pt x="4089" y="1394"/>
                  </a:lnTo>
                  <a:lnTo>
                    <a:pt x="4128" y="1375"/>
                  </a:lnTo>
                  <a:lnTo>
                    <a:pt x="4123" y="1396"/>
                  </a:lnTo>
                  <a:lnTo>
                    <a:pt x="4135" y="1361"/>
                  </a:lnTo>
                  <a:lnTo>
                    <a:pt x="4172" y="1362"/>
                  </a:lnTo>
                  <a:lnTo>
                    <a:pt x="4226" y="1407"/>
                  </a:lnTo>
                  <a:lnTo>
                    <a:pt x="4178" y="1412"/>
                  </a:lnTo>
                  <a:lnTo>
                    <a:pt x="4221" y="1427"/>
                  </a:lnTo>
                  <a:lnTo>
                    <a:pt x="4231" y="1457"/>
                  </a:lnTo>
                  <a:lnTo>
                    <a:pt x="4197" y="1526"/>
                  </a:lnTo>
                  <a:lnTo>
                    <a:pt x="4189" y="1630"/>
                  </a:lnTo>
                  <a:lnTo>
                    <a:pt x="4011" y="1845"/>
                  </a:lnTo>
                  <a:lnTo>
                    <a:pt x="3948" y="1873"/>
                  </a:lnTo>
                  <a:lnTo>
                    <a:pt x="3899" y="1845"/>
                  </a:lnTo>
                  <a:lnTo>
                    <a:pt x="3857" y="1887"/>
                  </a:lnTo>
                  <a:lnTo>
                    <a:pt x="3852" y="1878"/>
                  </a:lnTo>
                  <a:lnTo>
                    <a:pt x="3876" y="1845"/>
                  </a:lnTo>
                  <a:lnTo>
                    <a:pt x="3866" y="1791"/>
                  </a:lnTo>
                  <a:lnTo>
                    <a:pt x="3942" y="1769"/>
                  </a:lnTo>
                  <a:lnTo>
                    <a:pt x="4002" y="1625"/>
                  </a:lnTo>
                  <a:lnTo>
                    <a:pt x="3872" y="1659"/>
                  </a:lnTo>
                  <a:lnTo>
                    <a:pt x="3852" y="1605"/>
                  </a:lnTo>
                  <a:lnTo>
                    <a:pt x="3746" y="1572"/>
                  </a:lnTo>
                  <a:lnTo>
                    <a:pt x="3682" y="1423"/>
                  </a:lnTo>
                  <a:lnTo>
                    <a:pt x="3612" y="1396"/>
                  </a:lnTo>
                  <a:lnTo>
                    <a:pt x="3486" y="1437"/>
                  </a:lnTo>
                  <a:lnTo>
                    <a:pt x="3510" y="1468"/>
                  </a:lnTo>
                  <a:lnTo>
                    <a:pt x="3459" y="1556"/>
                  </a:lnTo>
                  <a:lnTo>
                    <a:pt x="3409" y="1580"/>
                  </a:lnTo>
                  <a:lnTo>
                    <a:pt x="3356" y="1559"/>
                  </a:lnTo>
                  <a:lnTo>
                    <a:pt x="3293" y="1549"/>
                  </a:lnTo>
                  <a:lnTo>
                    <a:pt x="3129" y="1589"/>
                  </a:lnTo>
                  <a:lnTo>
                    <a:pt x="2984" y="1531"/>
                  </a:lnTo>
                  <a:lnTo>
                    <a:pt x="2892" y="1539"/>
                  </a:lnTo>
                  <a:lnTo>
                    <a:pt x="2857" y="1490"/>
                  </a:lnTo>
                  <a:lnTo>
                    <a:pt x="2766" y="1457"/>
                  </a:lnTo>
                  <a:lnTo>
                    <a:pt x="2718" y="1492"/>
                  </a:lnTo>
                  <a:lnTo>
                    <a:pt x="2714" y="1558"/>
                  </a:lnTo>
                  <a:lnTo>
                    <a:pt x="2506" y="1529"/>
                  </a:lnTo>
                  <a:lnTo>
                    <a:pt x="2396" y="1589"/>
                  </a:lnTo>
                  <a:lnTo>
                    <a:pt x="2337" y="1614"/>
                  </a:lnTo>
                  <a:lnTo>
                    <a:pt x="2263" y="1566"/>
                  </a:lnTo>
                  <a:lnTo>
                    <a:pt x="2215" y="1592"/>
                  </a:lnTo>
                  <a:lnTo>
                    <a:pt x="2127" y="1559"/>
                  </a:lnTo>
                  <a:lnTo>
                    <a:pt x="2094" y="1556"/>
                  </a:lnTo>
                  <a:lnTo>
                    <a:pt x="2068" y="1505"/>
                  </a:lnTo>
                  <a:lnTo>
                    <a:pt x="2022" y="1505"/>
                  </a:lnTo>
                  <a:lnTo>
                    <a:pt x="2001" y="1514"/>
                  </a:lnTo>
                  <a:lnTo>
                    <a:pt x="1964" y="1474"/>
                  </a:lnTo>
                  <a:lnTo>
                    <a:pt x="1939" y="1485"/>
                  </a:lnTo>
                  <a:lnTo>
                    <a:pt x="1914" y="1498"/>
                  </a:lnTo>
                  <a:lnTo>
                    <a:pt x="1816" y="1416"/>
                  </a:lnTo>
                  <a:lnTo>
                    <a:pt x="1788" y="1410"/>
                  </a:lnTo>
                  <a:lnTo>
                    <a:pt x="1722" y="1347"/>
                  </a:lnTo>
                  <a:lnTo>
                    <a:pt x="1661" y="1385"/>
                  </a:lnTo>
                  <a:lnTo>
                    <a:pt x="1650" y="1359"/>
                  </a:lnTo>
                  <a:lnTo>
                    <a:pt x="1558" y="1356"/>
                  </a:lnTo>
                  <a:lnTo>
                    <a:pt x="1524" y="1311"/>
                  </a:lnTo>
                  <a:lnTo>
                    <a:pt x="1475" y="1315"/>
                  </a:lnTo>
                  <a:lnTo>
                    <a:pt x="1458" y="1334"/>
                  </a:lnTo>
                  <a:lnTo>
                    <a:pt x="1397" y="1345"/>
                  </a:lnTo>
                  <a:lnTo>
                    <a:pt x="1380" y="1334"/>
                  </a:lnTo>
                  <a:lnTo>
                    <a:pt x="1357" y="1368"/>
                  </a:lnTo>
                  <a:lnTo>
                    <a:pt x="1338" y="1359"/>
                  </a:lnTo>
                  <a:lnTo>
                    <a:pt x="1265" y="1369"/>
                  </a:lnTo>
                  <a:lnTo>
                    <a:pt x="1242" y="1359"/>
                  </a:lnTo>
                  <a:lnTo>
                    <a:pt x="1233" y="1369"/>
                  </a:lnTo>
                  <a:lnTo>
                    <a:pt x="1270" y="1410"/>
                  </a:lnTo>
                  <a:lnTo>
                    <a:pt x="1244" y="1432"/>
                  </a:lnTo>
                  <a:lnTo>
                    <a:pt x="1246" y="1465"/>
                  </a:lnTo>
                  <a:lnTo>
                    <a:pt x="1288" y="1466"/>
                  </a:lnTo>
                  <a:lnTo>
                    <a:pt x="1305" y="1498"/>
                  </a:lnTo>
                  <a:lnTo>
                    <a:pt x="1295" y="1521"/>
                  </a:lnTo>
                  <a:lnTo>
                    <a:pt x="1265" y="1505"/>
                  </a:lnTo>
                  <a:lnTo>
                    <a:pt x="1242" y="1520"/>
                  </a:lnTo>
                  <a:lnTo>
                    <a:pt x="1218" y="1506"/>
                  </a:lnTo>
                  <a:lnTo>
                    <a:pt x="1207" y="1485"/>
                  </a:lnTo>
                  <a:lnTo>
                    <a:pt x="1178" y="1498"/>
                  </a:lnTo>
                  <a:lnTo>
                    <a:pt x="1157" y="1487"/>
                  </a:lnTo>
                  <a:lnTo>
                    <a:pt x="1134" y="1505"/>
                  </a:lnTo>
                  <a:lnTo>
                    <a:pt x="1101" y="1509"/>
                  </a:lnTo>
                  <a:lnTo>
                    <a:pt x="1083" y="1485"/>
                  </a:lnTo>
                  <a:lnTo>
                    <a:pt x="970" y="1478"/>
                  </a:lnTo>
                  <a:lnTo>
                    <a:pt x="957" y="1490"/>
                  </a:lnTo>
                  <a:lnTo>
                    <a:pt x="946" y="1489"/>
                  </a:lnTo>
                  <a:lnTo>
                    <a:pt x="930" y="1515"/>
                  </a:lnTo>
                  <a:lnTo>
                    <a:pt x="931" y="1540"/>
                  </a:lnTo>
                  <a:lnTo>
                    <a:pt x="917" y="1542"/>
                  </a:lnTo>
                  <a:lnTo>
                    <a:pt x="908" y="1521"/>
                  </a:lnTo>
                  <a:lnTo>
                    <a:pt x="892" y="1523"/>
                  </a:lnTo>
                  <a:lnTo>
                    <a:pt x="888" y="1597"/>
                  </a:lnTo>
                  <a:lnTo>
                    <a:pt x="905" y="1619"/>
                  </a:lnTo>
                  <a:lnTo>
                    <a:pt x="905" y="1640"/>
                  </a:lnTo>
                  <a:lnTo>
                    <a:pt x="924" y="1636"/>
                  </a:lnTo>
                  <a:lnTo>
                    <a:pt x="946" y="1626"/>
                  </a:lnTo>
                  <a:lnTo>
                    <a:pt x="966" y="1659"/>
                  </a:lnTo>
                  <a:lnTo>
                    <a:pt x="982" y="1681"/>
                  </a:lnTo>
                  <a:lnTo>
                    <a:pt x="998" y="1708"/>
                  </a:lnTo>
                  <a:lnTo>
                    <a:pt x="1023" y="1715"/>
                  </a:lnTo>
                  <a:lnTo>
                    <a:pt x="991" y="1736"/>
                  </a:lnTo>
                  <a:lnTo>
                    <a:pt x="968" y="1717"/>
                  </a:lnTo>
                  <a:lnTo>
                    <a:pt x="944" y="1800"/>
                  </a:lnTo>
                  <a:lnTo>
                    <a:pt x="972" y="1821"/>
                  </a:lnTo>
                  <a:lnTo>
                    <a:pt x="997" y="1901"/>
                  </a:lnTo>
                  <a:lnTo>
                    <a:pt x="974" y="1887"/>
                  </a:lnTo>
                  <a:lnTo>
                    <a:pt x="950" y="1878"/>
                  </a:lnTo>
                  <a:lnTo>
                    <a:pt x="924" y="1873"/>
                  </a:lnTo>
                  <a:lnTo>
                    <a:pt x="905" y="1865"/>
                  </a:lnTo>
                  <a:lnTo>
                    <a:pt x="887" y="1862"/>
                  </a:lnTo>
                  <a:lnTo>
                    <a:pt x="871" y="1834"/>
                  </a:lnTo>
                  <a:lnTo>
                    <a:pt x="836" y="1851"/>
                  </a:lnTo>
                  <a:lnTo>
                    <a:pt x="802" y="1850"/>
                  </a:lnTo>
                  <a:lnTo>
                    <a:pt x="780" y="1825"/>
                  </a:lnTo>
                  <a:lnTo>
                    <a:pt x="725" y="1802"/>
                  </a:lnTo>
                  <a:lnTo>
                    <a:pt x="669" y="1807"/>
                  </a:lnTo>
                  <a:lnTo>
                    <a:pt x="610" y="1767"/>
                  </a:lnTo>
                  <a:lnTo>
                    <a:pt x="657" y="1729"/>
                  </a:lnTo>
                  <a:lnTo>
                    <a:pt x="662" y="1698"/>
                  </a:lnTo>
                  <a:lnTo>
                    <a:pt x="661" y="1666"/>
                  </a:lnTo>
                  <a:lnTo>
                    <a:pt x="665" y="1642"/>
                  </a:lnTo>
                  <a:lnTo>
                    <a:pt x="695" y="1633"/>
                  </a:lnTo>
                  <a:lnTo>
                    <a:pt x="679" y="1584"/>
                  </a:lnTo>
                  <a:lnTo>
                    <a:pt x="643" y="1572"/>
                  </a:lnTo>
                  <a:lnTo>
                    <a:pt x="626" y="1564"/>
                  </a:lnTo>
                  <a:lnTo>
                    <a:pt x="602" y="1571"/>
                  </a:lnTo>
                  <a:lnTo>
                    <a:pt x="551" y="1558"/>
                  </a:lnTo>
                  <a:lnTo>
                    <a:pt x="509" y="1511"/>
                  </a:lnTo>
                  <a:lnTo>
                    <a:pt x="476" y="1496"/>
                  </a:lnTo>
                  <a:lnTo>
                    <a:pt x="461" y="1452"/>
                  </a:lnTo>
                  <a:lnTo>
                    <a:pt x="431" y="1448"/>
                  </a:lnTo>
                  <a:lnTo>
                    <a:pt x="404" y="1462"/>
                  </a:lnTo>
                  <a:lnTo>
                    <a:pt x="385" y="1471"/>
                  </a:lnTo>
                  <a:lnTo>
                    <a:pt x="377" y="1451"/>
                  </a:lnTo>
                  <a:lnTo>
                    <a:pt x="362" y="1430"/>
                  </a:lnTo>
                  <a:lnTo>
                    <a:pt x="403" y="1428"/>
                  </a:lnTo>
                  <a:lnTo>
                    <a:pt x="399" y="1414"/>
                  </a:lnTo>
                  <a:lnTo>
                    <a:pt x="389" y="1405"/>
                  </a:lnTo>
                  <a:lnTo>
                    <a:pt x="377" y="1395"/>
                  </a:lnTo>
                  <a:lnTo>
                    <a:pt x="355" y="1345"/>
                  </a:lnTo>
                  <a:lnTo>
                    <a:pt x="325" y="1318"/>
                  </a:lnTo>
                  <a:lnTo>
                    <a:pt x="294" y="1317"/>
                  </a:lnTo>
                  <a:lnTo>
                    <a:pt x="263" y="1317"/>
                  </a:lnTo>
                  <a:lnTo>
                    <a:pt x="241" y="1301"/>
                  </a:lnTo>
                  <a:lnTo>
                    <a:pt x="220" y="1297"/>
                  </a:lnTo>
                  <a:lnTo>
                    <a:pt x="202" y="1297"/>
                  </a:lnTo>
                  <a:lnTo>
                    <a:pt x="191" y="1311"/>
                  </a:lnTo>
                  <a:lnTo>
                    <a:pt x="169" y="1333"/>
                  </a:lnTo>
                  <a:lnTo>
                    <a:pt x="166" y="1353"/>
                  </a:lnTo>
                  <a:lnTo>
                    <a:pt x="157" y="1359"/>
                  </a:lnTo>
                  <a:lnTo>
                    <a:pt x="144" y="1394"/>
                  </a:lnTo>
                  <a:lnTo>
                    <a:pt x="136" y="1384"/>
                  </a:lnTo>
                  <a:lnTo>
                    <a:pt x="132" y="1370"/>
                  </a:lnTo>
                  <a:lnTo>
                    <a:pt x="0" y="1351"/>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7" name="Freeform 5"/>
            <p:cNvSpPr>
              <a:spLocks noChangeAspect="1"/>
            </p:cNvSpPr>
            <p:nvPr/>
          </p:nvSpPr>
          <p:spPr bwMode="gray">
            <a:xfrm>
              <a:off x="8365980" y="2480256"/>
              <a:ext cx="68610" cy="24982"/>
            </a:xfrm>
            <a:custGeom>
              <a:avLst/>
              <a:gdLst>
                <a:gd name="T0" fmla="*/ 0 w 107"/>
                <a:gd name="T1" fmla="*/ 0 h 33"/>
                <a:gd name="T2" fmla="*/ 0 w 107"/>
                <a:gd name="T3" fmla="*/ 0 h 33"/>
                <a:gd name="T4" fmla="*/ 0 w 107"/>
                <a:gd name="T5" fmla="*/ 0 h 33"/>
                <a:gd name="T6" fmla="*/ 0 w 107"/>
                <a:gd name="T7" fmla="*/ 0 h 33"/>
                <a:gd name="T8" fmla="*/ 0 w 107"/>
                <a:gd name="T9" fmla="*/ 0 h 33"/>
                <a:gd name="T10" fmla="*/ 0 60000 65536"/>
                <a:gd name="T11" fmla="*/ 0 60000 65536"/>
                <a:gd name="T12" fmla="*/ 0 60000 65536"/>
                <a:gd name="T13" fmla="*/ 0 60000 65536"/>
                <a:gd name="T14" fmla="*/ 0 60000 65536"/>
                <a:gd name="T15" fmla="*/ 0 w 107"/>
                <a:gd name="T16" fmla="*/ 0 h 33"/>
                <a:gd name="T17" fmla="*/ 107 w 107"/>
                <a:gd name="T18" fmla="*/ 33 h 33"/>
              </a:gdLst>
              <a:ahLst/>
              <a:cxnLst>
                <a:cxn ang="T10">
                  <a:pos x="T0" y="T1"/>
                </a:cxn>
                <a:cxn ang="T11">
                  <a:pos x="T2" y="T3"/>
                </a:cxn>
                <a:cxn ang="T12">
                  <a:pos x="T4" y="T5"/>
                </a:cxn>
                <a:cxn ang="T13">
                  <a:pos x="T6" y="T7"/>
                </a:cxn>
                <a:cxn ang="T14">
                  <a:pos x="T8" y="T9"/>
                </a:cxn>
              </a:cxnLst>
              <a:rect l="T15" t="T16" r="T17" b="T18"/>
              <a:pathLst>
                <a:path w="107" h="33">
                  <a:moveTo>
                    <a:pt x="0" y="10"/>
                  </a:moveTo>
                  <a:lnTo>
                    <a:pt x="65" y="0"/>
                  </a:lnTo>
                  <a:lnTo>
                    <a:pt x="107" y="16"/>
                  </a:lnTo>
                  <a:lnTo>
                    <a:pt x="85" y="33"/>
                  </a:lnTo>
                  <a:lnTo>
                    <a:pt x="0" y="10"/>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8" name="Freeform 6"/>
            <p:cNvSpPr>
              <a:spLocks noChangeAspect="1"/>
            </p:cNvSpPr>
            <p:nvPr/>
          </p:nvSpPr>
          <p:spPr bwMode="gray">
            <a:xfrm>
              <a:off x="709411" y="2107087"/>
              <a:ext cx="641236" cy="735408"/>
            </a:xfrm>
            <a:custGeom>
              <a:avLst/>
              <a:gdLst>
                <a:gd name="T0" fmla="*/ 0 w 1035"/>
                <a:gd name="T1" fmla="*/ 1 h 903"/>
                <a:gd name="T2" fmla="*/ 0 w 1035"/>
                <a:gd name="T3" fmla="*/ 1 h 903"/>
                <a:gd name="T4" fmla="*/ 0 w 1035"/>
                <a:gd name="T5" fmla="*/ 1 h 903"/>
                <a:gd name="T6" fmla="*/ 0 w 1035"/>
                <a:gd name="T7" fmla="*/ 1 h 903"/>
                <a:gd name="T8" fmla="*/ 0 w 1035"/>
                <a:gd name="T9" fmla="*/ 1 h 903"/>
                <a:gd name="T10" fmla="*/ 0 w 1035"/>
                <a:gd name="T11" fmla="*/ 1 h 903"/>
                <a:gd name="T12" fmla="*/ 0 w 1035"/>
                <a:gd name="T13" fmla="*/ 1 h 903"/>
                <a:gd name="T14" fmla="*/ 0 w 1035"/>
                <a:gd name="T15" fmla="*/ 1 h 903"/>
                <a:gd name="T16" fmla="*/ 0 w 1035"/>
                <a:gd name="T17" fmla="*/ 1 h 903"/>
                <a:gd name="T18" fmla="*/ 0 w 1035"/>
                <a:gd name="T19" fmla="*/ 1 h 903"/>
                <a:gd name="T20" fmla="*/ 0 w 1035"/>
                <a:gd name="T21" fmla="*/ 1 h 903"/>
                <a:gd name="T22" fmla="*/ 0 w 1035"/>
                <a:gd name="T23" fmla="*/ 1 h 903"/>
                <a:gd name="T24" fmla="*/ 0 w 1035"/>
                <a:gd name="T25" fmla="*/ 1 h 903"/>
                <a:gd name="T26" fmla="*/ 0 w 1035"/>
                <a:gd name="T27" fmla="*/ 1 h 903"/>
                <a:gd name="T28" fmla="*/ 0 w 1035"/>
                <a:gd name="T29" fmla="*/ 1 h 903"/>
                <a:gd name="T30" fmla="*/ 0 w 1035"/>
                <a:gd name="T31" fmla="*/ 1 h 903"/>
                <a:gd name="T32" fmla="*/ 0 w 1035"/>
                <a:gd name="T33" fmla="*/ 1 h 903"/>
                <a:gd name="T34" fmla="*/ 0 w 1035"/>
                <a:gd name="T35" fmla="*/ 1 h 903"/>
                <a:gd name="T36" fmla="*/ 0 w 1035"/>
                <a:gd name="T37" fmla="*/ 1 h 903"/>
                <a:gd name="T38" fmla="*/ 0 w 1035"/>
                <a:gd name="T39" fmla="*/ 1 h 903"/>
                <a:gd name="T40" fmla="*/ 0 w 1035"/>
                <a:gd name="T41" fmla="*/ 1 h 903"/>
                <a:gd name="T42" fmla="*/ 0 w 1035"/>
                <a:gd name="T43" fmla="*/ 1 h 903"/>
                <a:gd name="T44" fmla="*/ 0 w 1035"/>
                <a:gd name="T45" fmla="*/ 1 h 903"/>
                <a:gd name="T46" fmla="*/ 0 w 1035"/>
                <a:gd name="T47" fmla="*/ 1 h 903"/>
                <a:gd name="T48" fmla="*/ 0 w 1035"/>
                <a:gd name="T49" fmla="*/ 1 h 903"/>
                <a:gd name="T50" fmla="*/ 0 w 1035"/>
                <a:gd name="T51" fmla="*/ 1 h 903"/>
                <a:gd name="T52" fmla="*/ 0 w 1035"/>
                <a:gd name="T53" fmla="*/ 1 h 903"/>
                <a:gd name="T54" fmla="*/ 0 w 1035"/>
                <a:gd name="T55" fmla="*/ 1 h 903"/>
                <a:gd name="T56" fmla="*/ 0 w 1035"/>
                <a:gd name="T57" fmla="*/ 1 h 903"/>
                <a:gd name="T58" fmla="*/ 0 w 1035"/>
                <a:gd name="T59" fmla="*/ 1 h 903"/>
                <a:gd name="T60" fmla="*/ 0 w 1035"/>
                <a:gd name="T61" fmla="*/ 1 h 903"/>
                <a:gd name="T62" fmla="*/ 0 w 1035"/>
                <a:gd name="T63" fmla="*/ 1 h 903"/>
                <a:gd name="T64" fmla="*/ 0 w 1035"/>
                <a:gd name="T65" fmla="*/ 1 h 903"/>
                <a:gd name="T66" fmla="*/ 0 w 1035"/>
                <a:gd name="T67" fmla="*/ 1 h 903"/>
                <a:gd name="T68" fmla="*/ 0 w 1035"/>
                <a:gd name="T69" fmla="*/ 1 h 903"/>
                <a:gd name="T70" fmla="*/ 0 w 1035"/>
                <a:gd name="T71" fmla="*/ 1 h 903"/>
                <a:gd name="T72" fmla="*/ 0 w 1035"/>
                <a:gd name="T73" fmla="*/ 0 h 903"/>
                <a:gd name="T74" fmla="*/ 0 w 1035"/>
                <a:gd name="T75" fmla="*/ 1 h 903"/>
                <a:gd name="T76" fmla="*/ 0 w 1035"/>
                <a:gd name="T77" fmla="*/ 1 h 903"/>
                <a:gd name="T78" fmla="*/ 0 w 1035"/>
                <a:gd name="T79" fmla="*/ 1 h 903"/>
                <a:gd name="T80" fmla="*/ 0 w 1035"/>
                <a:gd name="T81" fmla="*/ 1 h 903"/>
                <a:gd name="T82" fmla="*/ 0 w 1035"/>
                <a:gd name="T83" fmla="*/ 1 h 903"/>
                <a:gd name="T84" fmla="*/ 0 w 1035"/>
                <a:gd name="T85" fmla="*/ 1 h 903"/>
                <a:gd name="T86" fmla="*/ 0 w 1035"/>
                <a:gd name="T87" fmla="*/ 1 h 903"/>
                <a:gd name="T88" fmla="*/ 0 w 1035"/>
                <a:gd name="T89" fmla="*/ 1 h 903"/>
                <a:gd name="T90" fmla="*/ 0 w 1035"/>
                <a:gd name="T91" fmla="*/ 1 h 903"/>
                <a:gd name="T92" fmla="*/ 0 w 1035"/>
                <a:gd name="T93" fmla="*/ 1 h 90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35"/>
                <a:gd name="T142" fmla="*/ 0 h 903"/>
                <a:gd name="T143" fmla="*/ 1035 w 1035"/>
                <a:gd name="T144" fmla="*/ 903 h 90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35" h="903">
                  <a:moveTo>
                    <a:pt x="0" y="345"/>
                  </a:moveTo>
                  <a:lnTo>
                    <a:pt x="65" y="362"/>
                  </a:lnTo>
                  <a:lnTo>
                    <a:pt x="39" y="369"/>
                  </a:lnTo>
                  <a:lnTo>
                    <a:pt x="67" y="402"/>
                  </a:lnTo>
                  <a:lnTo>
                    <a:pt x="171" y="399"/>
                  </a:lnTo>
                  <a:lnTo>
                    <a:pt x="186" y="421"/>
                  </a:lnTo>
                  <a:lnTo>
                    <a:pt x="252" y="394"/>
                  </a:lnTo>
                  <a:lnTo>
                    <a:pt x="229" y="405"/>
                  </a:lnTo>
                  <a:lnTo>
                    <a:pt x="242" y="460"/>
                  </a:lnTo>
                  <a:lnTo>
                    <a:pt x="100" y="512"/>
                  </a:lnTo>
                  <a:lnTo>
                    <a:pt x="62" y="570"/>
                  </a:lnTo>
                  <a:lnTo>
                    <a:pt x="97" y="561"/>
                  </a:lnTo>
                  <a:lnTo>
                    <a:pt x="71" y="576"/>
                  </a:lnTo>
                  <a:lnTo>
                    <a:pt x="97" y="596"/>
                  </a:lnTo>
                  <a:lnTo>
                    <a:pt x="149" y="603"/>
                  </a:lnTo>
                  <a:lnTo>
                    <a:pt x="119" y="634"/>
                  </a:lnTo>
                  <a:lnTo>
                    <a:pt x="143" y="663"/>
                  </a:lnTo>
                  <a:lnTo>
                    <a:pt x="171" y="667"/>
                  </a:lnTo>
                  <a:lnTo>
                    <a:pt x="226" y="603"/>
                  </a:lnTo>
                  <a:lnTo>
                    <a:pt x="192" y="634"/>
                  </a:lnTo>
                  <a:lnTo>
                    <a:pt x="220" y="693"/>
                  </a:lnTo>
                  <a:lnTo>
                    <a:pt x="207" y="718"/>
                  </a:lnTo>
                  <a:lnTo>
                    <a:pt x="270" y="684"/>
                  </a:lnTo>
                  <a:lnTo>
                    <a:pt x="313" y="726"/>
                  </a:lnTo>
                  <a:lnTo>
                    <a:pt x="328" y="701"/>
                  </a:lnTo>
                  <a:lnTo>
                    <a:pt x="342" y="718"/>
                  </a:lnTo>
                  <a:lnTo>
                    <a:pt x="390" y="695"/>
                  </a:lnTo>
                  <a:lnTo>
                    <a:pt x="324" y="807"/>
                  </a:lnTo>
                  <a:lnTo>
                    <a:pt x="273" y="830"/>
                  </a:lnTo>
                  <a:lnTo>
                    <a:pt x="270" y="855"/>
                  </a:lnTo>
                  <a:lnTo>
                    <a:pt x="207" y="856"/>
                  </a:lnTo>
                  <a:lnTo>
                    <a:pt x="160" y="903"/>
                  </a:lnTo>
                  <a:lnTo>
                    <a:pt x="220" y="867"/>
                  </a:lnTo>
                  <a:lnTo>
                    <a:pt x="287" y="870"/>
                  </a:lnTo>
                  <a:lnTo>
                    <a:pt x="325" y="841"/>
                  </a:lnTo>
                  <a:lnTo>
                    <a:pt x="308" y="819"/>
                  </a:lnTo>
                  <a:lnTo>
                    <a:pt x="350" y="823"/>
                  </a:lnTo>
                  <a:lnTo>
                    <a:pt x="481" y="737"/>
                  </a:lnTo>
                  <a:lnTo>
                    <a:pt x="506" y="706"/>
                  </a:lnTo>
                  <a:lnTo>
                    <a:pt x="482" y="682"/>
                  </a:lnTo>
                  <a:lnTo>
                    <a:pt x="597" y="578"/>
                  </a:lnTo>
                  <a:lnTo>
                    <a:pt x="614" y="527"/>
                  </a:lnTo>
                  <a:lnTo>
                    <a:pt x="601" y="578"/>
                  </a:lnTo>
                  <a:lnTo>
                    <a:pt x="647" y="569"/>
                  </a:lnTo>
                  <a:lnTo>
                    <a:pt x="623" y="591"/>
                  </a:lnTo>
                  <a:lnTo>
                    <a:pt x="658" y="602"/>
                  </a:lnTo>
                  <a:lnTo>
                    <a:pt x="575" y="609"/>
                  </a:lnTo>
                  <a:lnTo>
                    <a:pt x="559" y="658"/>
                  </a:lnTo>
                  <a:lnTo>
                    <a:pt x="590" y="657"/>
                  </a:lnTo>
                  <a:lnTo>
                    <a:pt x="563" y="691"/>
                  </a:lnTo>
                  <a:lnTo>
                    <a:pt x="673" y="646"/>
                  </a:lnTo>
                  <a:lnTo>
                    <a:pt x="689" y="619"/>
                  </a:lnTo>
                  <a:lnTo>
                    <a:pt x="671" y="607"/>
                  </a:lnTo>
                  <a:lnTo>
                    <a:pt x="697" y="581"/>
                  </a:lnTo>
                  <a:lnTo>
                    <a:pt x="692" y="602"/>
                  </a:lnTo>
                  <a:lnTo>
                    <a:pt x="749" y="589"/>
                  </a:lnTo>
                  <a:lnTo>
                    <a:pt x="736" y="610"/>
                  </a:lnTo>
                  <a:lnTo>
                    <a:pt x="828" y="646"/>
                  </a:lnTo>
                  <a:lnTo>
                    <a:pt x="961" y="663"/>
                  </a:lnTo>
                  <a:lnTo>
                    <a:pt x="983" y="643"/>
                  </a:lnTo>
                  <a:lnTo>
                    <a:pt x="1003" y="653"/>
                  </a:lnTo>
                  <a:lnTo>
                    <a:pt x="978" y="674"/>
                  </a:lnTo>
                  <a:lnTo>
                    <a:pt x="1016" y="693"/>
                  </a:lnTo>
                  <a:lnTo>
                    <a:pt x="1035" y="678"/>
                  </a:lnTo>
                  <a:lnTo>
                    <a:pt x="1000" y="634"/>
                  </a:lnTo>
                  <a:lnTo>
                    <a:pt x="937" y="634"/>
                  </a:lnTo>
                  <a:lnTo>
                    <a:pt x="937" y="103"/>
                  </a:lnTo>
                  <a:lnTo>
                    <a:pt x="565" y="60"/>
                  </a:lnTo>
                  <a:lnTo>
                    <a:pt x="550" y="34"/>
                  </a:lnTo>
                  <a:lnTo>
                    <a:pt x="448" y="17"/>
                  </a:lnTo>
                  <a:lnTo>
                    <a:pt x="437" y="39"/>
                  </a:lnTo>
                  <a:lnTo>
                    <a:pt x="406" y="33"/>
                  </a:lnTo>
                  <a:lnTo>
                    <a:pt x="435" y="15"/>
                  </a:lnTo>
                  <a:lnTo>
                    <a:pt x="393" y="0"/>
                  </a:lnTo>
                  <a:lnTo>
                    <a:pt x="351" y="34"/>
                  </a:lnTo>
                  <a:lnTo>
                    <a:pt x="284" y="39"/>
                  </a:lnTo>
                  <a:lnTo>
                    <a:pt x="281" y="70"/>
                  </a:lnTo>
                  <a:lnTo>
                    <a:pt x="274" y="51"/>
                  </a:lnTo>
                  <a:lnTo>
                    <a:pt x="210" y="69"/>
                  </a:lnTo>
                  <a:lnTo>
                    <a:pt x="220" y="93"/>
                  </a:lnTo>
                  <a:lnTo>
                    <a:pt x="192" y="86"/>
                  </a:lnTo>
                  <a:lnTo>
                    <a:pt x="154" y="136"/>
                  </a:lnTo>
                  <a:lnTo>
                    <a:pt x="62" y="157"/>
                  </a:lnTo>
                  <a:lnTo>
                    <a:pt x="67" y="179"/>
                  </a:lnTo>
                  <a:lnTo>
                    <a:pt x="40" y="185"/>
                  </a:lnTo>
                  <a:lnTo>
                    <a:pt x="150" y="259"/>
                  </a:lnTo>
                  <a:lnTo>
                    <a:pt x="296" y="295"/>
                  </a:lnTo>
                  <a:lnTo>
                    <a:pt x="207" y="285"/>
                  </a:lnTo>
                  <a:lnTo>
                    <a:pt x="210" y="306"/>
                  </a:lnTo>
                  <a:lnTo>
                    <a:pt x="246" y="307"/>
                  </a:lnTo>
                  <a:lnTo>
                    <a:pt x="216" y="323"/>
                  </a:lnTo>
                  <a:lnTo>
                    <a:pt x="150" y="319"/>
                  </a:lnTo>
                  <a:lnTo>
                    <a:pt x="150" y="287"/>
                  </a:lnTo>
                  <a:lnTo>
                    <a:pt x="116" y="290"/>
                  </a:lnTo>
                  <a:lnTo>
                    <a:pt x="0" y="345"/>
                  </a:lnTo>
                  <a:close/>
                </a:path>
              </a:pathLst>
            </a:custGeom>
            <a:solidFill>
              <a:srgbClr val="FFFFFF">
                <a:lumMod val="50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9" name="Freeform 7"/>
            <p:cNvSpPr>
              <a:spLocks noChangeAspect="1"/>
            </p:cNvSpPr>
            <p:nvPr/>
          </p:nvSpPr>
          <p:spPr bwMode="gray">
            <a:xfrm>
              <a:off x="2869295" y="4033826"/>
              <a:ext cx="32985" cy="15614"/>
            </a:xfrm>
            <a:custGeom>
              <a:avLst/>
              <a:gdLst>
                <a:gd name="T0" fmla="*/ 0 w 52"/>
                <a:gd name="T1" fmla="*/ 0 h 17"/>
                <a:gd name="T2" fmla="*/ 0 w 52"/>
                <a:gd name="T3" fmla="*/ 1 h 17"/>
                <a:gd name="T4" fmla="*/ 0 w 52"/>
                <a:gd name="T5" fmla="*/ 1 h 17"/>
                <a:gd name="T6" fmla="*/ 0 w 52"/>
                <a:gd name="T7" fmla="*/ 0 h 17"/>
                <a:gd name="T8" fmla="*/ 0 60000 65536"/>
                <a:gd name="T9" fmla="*/ 0 60000 65536"/>
                <a:gd name="T10" fmla="*/ 0 60000 65536"/>
                <a:gd name="T11" fmla="*/ 0 60000 65536"/>
                <a:gd name="T12" fmla="*/ 0 w 52"/>
                <a:gd name="T13" fmla="*/ 0 h 17"/>
                <a:gd name="T14" fmla="*/ 52 w 52"/>
                <a:gd name="T15" fmla="*/ 17 h 17"/>
              </a:gdLst>
              <a:ahLst/>
              <a:cxnLst>
                <a:cxn ang="T8">
                  <a:pos x="T0" y="T1"/>
                </a:cxn>
                <a:cxn ang="T9">
                  <a:pos x="T2" y="T3"/>
                </a:cxn>
                <a:cxn ang="T10">
                  <a:pos x="T4" y="T5"/>
                </a:cxn>
                <a:cxn ang="T11">
                  <a:pos x="T6" y="T7"/>
                </a:cxn>
              </a:cxnLst>
              <a:rect l="T12" t="T13" r="T14" b="T15"/>
              <a:pathLst>
                <a:path w="52" h="17">
                  <a:moveTo>
                    <a:pt x="0" y="0"/>
                  </a:moveTo>
                  <a:lnTo>
                    <a:pt x="4" y="17"/>
                  </a:lnTo>
                  <a:lnTo>
                    <a:pt x="52" y="10"/>
                  </a:lnTo>
                  <a:lnTo>
                    <a:pt x="0" y="0"/>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2" name="Freeform 8"/>
            <p:cNvSpPr>
              <a:spLocks noChangeAspect="1"/>
            </p:cNvSpPr>
            <p:nvPr/>
          </p:nvSpPr>
          <p:spPr bwMode="gray">
            <a:xfrm>
              <a:off x="5624235" y="3424889"/>
              <a:ext cx="303466" cy="287293"/>
            </a:xfrm>
            <a:custGeom>
              <a:avLst/>
              <a:gdLst>
                <a:gd name="T0" fmla="*/ 0 w 490"/>
                <a:gd name="T1" fmla="*/ 1 h 351"/>
                <a:gd name="T2" fmla="*/ 0 w 490"/>
                <a:gd name="T3" fmla="*/ 1 h 351"/>
                <a:gd name="T4" fmla="*/ 0 w 490"/>
                <a:gd name="T5" fmla="*/ 1 h 351"/>
                <a:gd name="T6" fmla="*/ 0 w 490"/>
                <a:gd name="T7" fmla="*/ 1 h 351"/>
                <a:gd name="T8" fmla="*/ 0 w 490"/>
                <a:gd name="T9" fmla="*/ 1 h 351"/>
                <a:gd name="T10" fmla="*/ 0 w 490"/>
                <a:gd name="T11" fmla="*/ 1 h 351"/>
                <a:gd name="T12" fmla="*/ 0 w 490"/>
                <a:gd name="T13" fmla="*/ 1 h 351"/>
                <a:gd name="T14" fmla="*/ 0 w 490"/>
                <a:gd name="T15" fmla="*/ 1 h 351"/>
                <a:gd name="T16" fmla="*/ 0 w 490"/>
                <a:gd name="T17" fmla="*/ 1 h 351"/>
                <a:gd name="T18" fmla="*/ 0 w 490"/>
                <a:gd name="T19" fmla="*/ 1 h 351"/>
                <a:gd name="T20" fmla="*/ 0 w 490"/>
                <a:gd name="T21" fmla="*/ 1 h 351"/>
                <a:gd name="T22" fmla="*/ 0 w 490"/>
                <a:gd name="T23" fmla="*/ 1 h 351"/>
                <a:gd name="T24" fmla="*/ 0 w 490"/>
                <a:gd name="T25" fmla="*/ 1 h 351"/>
                <a:gd name="T26" fmla="*/ 0 w 490"/>
                <a:gd name="T27" fmla="*/ 1 h 351"/>
                <a:gd name="T28" fmla="*/ 0 w 490"/>
                <a:gd name="T29" fmla="*/ 1 h 351"/>
                <a:gd name="T30" fmla="*/ 0 w 490"/>
                <a:gd name="T31" fmla="*/ 1 h 351"/>
                <a:gd name="T32" fmla="*/ 0 w 490"/>
                <a:gd name="T33" fmla="*/ 1 h 351"/>
                <a:gd name="T34" fmla="*/ 0 w 490"/>
                <a:gd name="T35" fmla="*/ 1 h 351"/>
                <a:gd name="T36" fmla="*/ 0 w 490"/>
                <a:gd name="T37" fmla="*/ 0 h 351"/>
                <a:gd name="T38" fmla="*/ 0 w 490"/>
                <a:gd name="T39" fmla="*/ 1 h 351"/>
                <a:gd name="T40" fmla="*/ 0 w 490"/>
                <a:gd name="T41" fmla="*/ 1 h 351"/>
                <a:gd name="T42" fmla="*/ 0 w 490"/>
                <a:gd name="T43" fmla="*/ 1 h 351"/>
                <a:gd name="T44" fmla="*/ 0 w 490"/>
                <a:gd name="T45" fmla="*/ 1 h 351"/>
                <a:gd name="T46" fmla="*/ 0 w 490"/>
                <a:gd name="T47" fmla="*/ 1 h 3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90"/>
                <a:gd name="T73" fmla="*/ 0 h 351"/>
                <a:gd name="T74" fmla="*/ 490 w 490"/>
                <a:gd name="T75" fmla="*/ 351 h 3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90" h="351">
                  <a:moveTo>
                    <a:pt x="0" y="168"/>
                  </a:moveTo>
                  <a:lnTo>
                    <a:pt x="3" y="259"/>
                  </a:lnTo>
                  <a:lnTo>
                    <a:pt x="40" y="287"/>
                  </a:lnTo>
                  <a:lnTo>
                    <a:pt x="11" y="333"/>
                  </a:lnTo>
                  <a:lnTo>
                    <a:pt x="66" y="351"/>
                  </a:lnTo>
                  <a:lnTo>
                    <a:pt x="193" y="333"/>
                  </a:lnTo>
                  <a:lnTo>
                    <a:pt x="217" y="282"/>
                  </a:lnTo>
                  <a:lnTo>
                    <a:pt x="303" y="254"/>
                  </a:lnTo>
                  <a:lnTo>
                    <a:pt x="311" y="211"/>
                  </a:lnTo>
                  <a:lnTo>
                    <a:pt x="340" y="199"/>
                  </a:lnTo>
                  <a:lnTo>
                    <a:pt x="327" y="177"/>
                  </a:lnTo>
                  <a:lnTo>
                    <a:pt x="358" y="174"/>
                  </a:lnTo>
                  <a:lnTo>
                    <a:pt x="381" y="130"/>
                  </a:lnTo>
                  <a:lnTo>
                    <a:pt x="371" y="88"/>
                  </a:lnTo>
                  <a:lnTo>
                    <a:pt x="486" y="56"/>
                  </a:lnTo>
                  <a:lnTo>
                    <a:pt x="490" y="47"/>
                  </a:lnTo>
                  <a:lnTo>
                    <a:pt x="447" y="39"/>
                  </a:lnTo>
                  <a:lnTo>
                    <a:pt x="385" y="69"/>
                  </a:lnTo>
                  <a:lnTo>
                    <a:pt x="357" y="0"/>
                  </a:lnTo>
                  <a:lnTo>
                    <a:pt x="304" y="52"/>
                  </a:lnTo>
                  <a:lnTo>
                    <a:pt x="152" y="47"/>
                  </a:lnTo>
                  <a:lnTo>
                    <a:pt x="75" y="128"/>
                  </a:lnTo>
                  <a:lnTo>
                    <a:pt x="24" y="102"/>
                  </a:lnTo>
                  <a:lnTo>
                    <a:pt x="0" y="168"/>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3" name="Freeform 9"/>
            <p:cNvSpPr>
              <a:spLocks noChangeAspect="1"/>
            </p:cNvSpPr>
            <p:nvPr/>
          </p:nvSpPr>
          <p:spPr bwMode="gray">
            <a:xfrm>
              <a:off x="4733629" y="3289049"/>
              <a:ext cx="36944" cy="96805"/>
            </a:xfrm>
            <a:custGeom>
              <a:avLst/>
              <a:gdLst>
                <a:gd name="T0" fmla="*/ 0 w 62"/>
                <a:gd name="T1" fmla="*/ 1 h 119"/>
                <a:gd name="T2" fmla="*/ 0 w 62"/>
                <a:gd name="T3" fmla="*/ 1 h 119"/>
                <a:gd name="T4" fmla="*/ 0 w 62"/>
                <a:gd name="T5" fmla="*/ 0 h 119"/>
                <a:gd name="T6" fmla="*/ 0 w 62"/>
                <a:gd name="T7" fmla="*/ 1 h 119"/>
                <a:gd name="T8" fmla="*/ 0 w 62"/>
                <a:gd name="T9" fmla="*/ 1 h 119"/>
                <a:gd name="T10" fmla="*/ 0 w 62"/>
                <a:gd name="T11" fmla="*/ 1 h 119"/>
                <a:gd name="T12" fmla="*/ 0 60000 65536"/>
                <a:gd name="T13" fmla="*/ 0 60000 65536"/>
                <a:gd name="T14" fmla="*/ 0 60000 65536"/>
                <a:gd name="T15" fmla="*/ 0 60000 65536"/>
                <a:gd name="T16" fmla="*/ 0 60000 65536"/>
                <a:gd name="T17" fmla="*/ 0 60000 65536"/>
                <a:gd name="T18" fmla="*/ 0 w 62"/>
                <a:gd name="T19" fmla="*/ 0 h 119"/>
                <a:gd name="T20" fmla="*/ 62 w 62"/>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62" h="119">
                  <a:moveTo>
                    <a:pt x="0" y="90"/>
                  </a:moveTo>
                  <a:lnTo>
                    <a:pt x="2" y="28"/>
                  </a:lnTo>
                  <a:lnTo>
                    <a:pt x="30" y="0"/>
                  </a:lnTo>
                  <a:lnTo>
                    <a:pt x="62" y="70"/>
                  </a:lnTo>
                  <a:lnTo>
                    <a:pt x="33" y="119"/>
                  </a:lnTo>
                  <a:lnTo>
                    <a:pt x="0" y="90"/>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5" name="Freeform 10"/>
            <p:cNvSpPr>
              <a:spLocks noChangeAspect="1"/>
            </p:cNvSpPr>
            <p:nvPr/>
          </p:nvSpPr>
          <p:spPr bwMode="gray">
            <a:xfrm>
              <a:off x="4131975" y="3474853"/>
              <a:ext cx="435407" cy="546482"/>
            </a:xfrm>
            <a:custGeom>
              <a:avLst/>
              <a:gdLst>
                <a:gd name="T0" fmla="*/ 0 w 705"/>
                <a:gd name="T1" fmla="*/ 1 h 672"/>
                <a:gd name="T2" fmla="*/ 0 w 705"/>
                <a:gd name="T3" fmla="*/ 1 h 672"/>
                <a:gd name="T4" fmla="*/ 0 w 705"/>
                <a:gd name="T5" fmla="*/ 1 h 672"/>
                <a:gd name="T6" fmla="*/ 0 w 705"/>
                <a:gd name="T7" fmla="*/ 1 h 672"/>
                <a:gd name="T8" fmla="*/ 0 w 705"/>
                <a:gd name="T9" fmla="*/ 1 h 672"/>
                <a:gd name="T10" fmla="*/ 0 w 705"/>
                <a:gd name="T11" fmla="*/ 1 h 672"/>
                <a:gd name="T12" fmla="*/ 0 w 705"/>
                <a:gd name="T13" fmla="*/ 1 h 672"/>
                <a:gd name="T14" fmla="*/ 0 w 705"/>
                <a:gd name="T15" fmla="*/ 1 h 672"/>
                <a:gd name="T16" fmla="*/ 0 w 705"/>
                <a:gd name="T17" fmla="*/ 1 h 672"/>
                <a:gd name="T18" fmla="*/ 0 w 705"/>
                <a:gd name="T19" fmla="*/ 1 h 672"/>
                <a:gd name="T20" fmla="*/ 0 w 705"/>
                <a:gd name="T21" fmla="*/ 1 h 672"/>
                <a:gd name="T22" fmla="*/ 0 w 705"/>
                <a:gd name="T23" fmla="*/ 1 h 672"/>
                <a:gd name="T24" fmla="*/ 0 w 705"/>
                <a:gd name="T25" fmla="*/ 1 h 672"/>
                <a:gd name="T26" fmla="*/ 0 w 705"/>
                <a:gd name="T27" fmla="*/ 0 h 672"/>
                <a:gd name="T28" fmla="*/ 0 w 705"/>
                <a:gd name="T29" fmla="*/ 1 h 672"/>
                <a:gd name="T30" fmla="*/ 0 w 705"/>
                <a:gd name="T31" fmla="*/ 1 h 672"/>
                <a:gd name="T32" fmla="*/ 0 w 705"/>
                <a:gd name="T33" fmla="*/ 1 h 672"/>
                <a:gd name="T34" fmla="*/ 0 w 705"/>
                <a:gd name="T35" fmla="*/ 1 h 672"/>
                <a:gd name="T36" fmla="*/ 0 w 705"/>
                <a:gd name="T37" fmla="*/ 1 h 672"/>
                <a:gd name="T38" fmla="*/ 0 w 705"/>
                <a:gd name="T39" fmla="*/ 1 h 672"/>
                <a:gd name="T40" fmla="*/ 0 w 705"/>
                <a:gd name="T41" fmla="*/ 1 h 672"/>
                <a:gd name="T42" fmla="*/ 0 w 705"/>
                <a:gd name="T43" fmla="*/ 1 h 6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5"/>
                <a:gd name="T67" fmla="*/ 0 h 672"/>
                <a:gd name="T68" fmla="*/ 705 w 705"/>
                <a:gd name="T69" fmla="*/ 672 h 6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5" h="672">
                  <a:moveTo>
                    <a:pt x="0" y="359"/>
                  </a:moveTo>
                  <a:lnTo>
                    <a:pt x="3" y="372"/>
                  </a:lnTo>
                  <a:lnTo>
                    <a:pt x="131" y="455"/>
                  </a:lnTo>
                  <a:lnTo>
                    <a:pt x="410" y="640"/>
                  </a:lnTo>
                  <a:lnTo>
                    <a:pt x="413" y="672"/>
                  </a:lnTo>
                  <a:lnTo>
                    <a:pt x="441" y="667"/>
                  </a:lnTo>
                  <a:lnTo>
                    <a:pt x="495" y="654"/>
                  </a:lnTo>
                  <a:lnTo>
                    <a:pt x="705" y="509"/>
                  </a:lnTo>
                  <a:lnTo>
                    <a:pt x="623" y="413"/>
                  </a:lnTo>
                  <a:lnTo>
                    <a:pt x="624" y="258"/>
                  </a:lnTo>
                  <a:lnTo>
                    <a:pt x="614" y="189"/>
                  </a:lnTo>
                  <a:lnTo>
                    <a:pt x="556" y="119"/>
                  </a:lnTo>
                  <a:lnTo>
                    <a:pt x="586" y="95"/>
                  </a:lnTo>
                  <a:lnTo>
                    <a:pt x="601" y="0"/>
                  </a:lnTo>
                  <a:lnTo>
                    <a:pt x="351" y="16"/>
                  </a:lnTo>
                  <a:lnTo>
                    <a:pt x="223" y="71"/>
                  </a:lnTo>
                  <a:lnTo>
                    <a:pt x="256" y="186"/>
                  </a:lnTo>
                  <a:lnTo>
                    <a:pt x="200" y="189"/>
                  </a:lnTo>
                  <a:lnTo>
                    <a:pt x="170" y="201"/>
                  </a:lnTo>
                  <a:lnTo>
                    <a:pt x="175" y="232"/>
                  </a:lnTo>
                  <a:lnTo>
                    <a:pt x="19" y="300"/>
                  </a:lnTo>
                  <a:lnTo>
                    <a:pt x="0" y="359"/>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6" name="Freeform 11"/>
            <p:cNvSpPr>
              <a:spLocks noChangeAspect="1"/>
            </p:cNvSpPr>
            <p:nvPr/>
          </p:nvSpPr>
          <p:spPr bwMode="gray">
            <a:xfrm>
              <a:off x="2737353" y="5182999"/>
              <a:ext cx="423532" cy="994597"/>
            </a:xfrm>
            <a:custGeom>
              <a:avLst/>
              <a:gdLst>
                <a:gd name="T0" fmla="*/ 0 w 683"/>
                <a:gd name="T1" fmla="*/ 1 h 1223"/>
                <a:gd name="T2" fmla="*/ 0 w 683"/>
                <a:gd name="T3" fmla="*/ 1 h 1223"/>
                <a:gd name="T4" fmla="*/ 0 w 683"/>
                <a:gd name="T5" fmla="*/ 1 h 1223"/>
                <a:gd name="T6" fmla="*/ 0 w 683"/>
                <a:gd name="T7" fmla="*/ 1 h 1223"/>
                <a:gd name="T8" fmla="*/ 0 w 683"/>
                <a:gd name="T9" fmla="*/ 1 h 1223"/>
                <a:gd name="T10" fmla="*/ 0 w 683"/>
                <a:gd name="T11" fmla="*/ 1 h 1223"/>
                <a:gd name="T12" fmla="*/ 0 w 683"/>
                <a:gd name="T13" fmla="*/ 1 h 1223"/>
                <a:gd name="T14" fmla="*/ 0 w 683"/>
                <a:gd name="T15" fmla="*/ 1 h 1223"/>
                <a:gd name="T16" fmla="*/ 0 w 683"/>
                <a:gd name="T17" fmla="*/ 1 h 1223"/>
                <a:gd name="T18" fmla="*/ 0 w 683"/>
                <a:gd name="T19" fmla="*/ 1 h 1223"/>
                <a:gd name="T20" fmla="*/ 0 w 683"/>
                <a:gd name="T21" fmla="*/ 1 h 1223"/>
                <a:gd name="T22" fmla="*/ 0 w 683"/>
                <a:gd name="T23" fmla="*/ 1 h 1223"/>
                <a:gd name="T24" fmla="*/ 0 w 683"/>
                <a:gd name="T25" fmla="*/ 1 h 1223"/>
                <a:gd name="T26" fmla="*/ 0 w 683"/>
                <a:gd name="T27" fmla="*/ 1 h 1223"/>
                <a:gd name="T28" fmla="*/ 0 w 683"/>
                <a:gd name="T29" fmla="*/ 1 h 1223"/>
                <a:gd name="T30" fmla="*/ 0 w 683"/>
                <a:gd name="T31" fmla="*/ 1 h 1223"/>
                <a:gd name="T32" fmla="*/ 0 w 683"/>
                <a:gd name="T33" fmla="*/ 1 h 1223"/>
                <a:gd name="T34" fmla="*/ 0 w 683"/>
                <a:gd name="T35" fmla="*/ 1 h 1223"/>
                <a:gd name="T36" fmla="*/ 0 w 683"/>
                <a:gd name="T37" fmla="*/ 1 h 1223"/>
                <a:gd name="T38" fmla="*/ 0 w 683"/>
                <a:gd name="T39" fmla="*/ 1 h 1223"/>
                <a:gd name="T40" fmla="*/ 0 w 683"/>
                <a:gd name="T41" fmla="*/ 1 h 1223"/>
                <a:gd name="T42" fmla="*/ 0 w 683"/>
                <a:gd name="T43" fmla="*/ 1 h 1223"/>
                <a:gd name="T44" fmla="*/ 0 w 683"/>
                <a:gd name="T45" fmla="*/ 1 h 1223"/>
                <a:gd name="T46" fmla="*/ 0 w 683"/>
                <a:gd name="T47" fmla="*/ 1 h 1223"/>
                <a:gd name="T48" fmla="*/ 0 w 683"/>
                <a:gd name="T49" fmla="*/ 1 h 1223"/>
                <a:gd name="T50" fmla="*/ 0 w 683"/>
                <a:gd name="T51" fmla="*/ 1 h 1223"/>
                <a:gd name="T52" fmla="*/ 0 w 683"/>
                <a:gd name="T53" fmla="*/ 1 h 1223"/>
                <a:gd name="T54" fmla="*/ 0 w 683"/>
                <a:gd name="T55" fmla="*/ 1 h 1223"/>
                <a:gd name="T56" fmla="*/ 0 w 683"/>
                <a:gd name="T57" fmla="*/ 1 h 1223"/>
                <a:gd name="T58" fmla="*/ 0 w 683"/>
                <a:gd name="T59" fmla="*/ 1 h 1223"/>
                <a:gd name="T60" fmla="*/ 0 w 683"/>
                <a:gd name="T61" fmla="*/ 1 h 1223"/>
                <a:gd name="T62" fmla="*/ 0 w 683"/>
                <a:gd name="T63" fmla="*/ 1 h 1223"/>
                <a:gd name="T64" fmla="*/ 0 w 683"/>
                <a:gd name="T65" fmla="*/ 1 h 1223"/>
                <a:gd name="T66" fmla="*/ 0 w 683"/>
                <a:gd name="T67" fmla="*/ 1 h 1223"/>
                <a:gd name="T68" fmla="*/ 0 w 683"/>
                <a:gd name="T69" fmla="*/ 0 h 1223"/>
                <a:gd name="T70" fmla="*/ 0 w 683"/>
                <a:gd name="T71" fmla="*/ 1 h 1223"/>
                <a:gd name="T72" fmla="*/ 0 w 683"/>
                <a:gd name="T73" fmla="*/ 1 h 1223"/>
                <a:gd name="T74" fmla="*/ 0 w 683"/>
                <a:gd name="T75" fmla="*/ 1 h 1223"/>
                <a:gd name="T76" fmla="*/ 0 w 683"/>
                <a:gd name="T77" fmla="*/ 1 h 1223"/>
                <a:gd name="T78" fmla="*/ 0 w 683"/>
                <a:gd name="T79" fmla="*/ 1 h 1223"/>
                <a:gd name="T80" fmla="*/ 0 w 683"/>
                <a:gd name="T81" fmla="*/ 1 h 1223"/>
                <a:gd name="T82" fmla="*/ 0 w 683"/>
                <a:gd name="T83" fmla="*/ 1 h 1223"/>
                <a:gd name="T84" fmla="*/ 0 w 683"/>
                <a:gd name="T85" fmla="*/ 1 h 1223"/>
                <a:gd name="T86" fmla="*/ 0 w 683"/>
                <a:gd name="T87" fmla="*/ 1 h 1223"/>
                <a:gd name="T88" fmla="*/ 0 w 683"/>
                <a:gd name="T89" fmla="*/ 1 h 1223"/>
                <a:gd name="T90" fmla="*/ 0 w 683"/>
                <a:gd name="T91" fmla="*/ 1 h 1223"/>
                <a:gd name="T92" fmla="*/ 0 w 683"/>
                <a:gd name="T93" fmla="*/ 1 h 1223"/>
                <a:gd name="T94" fmla="*/ 0 w 683"/>
                <a:gd name="T95" fmla="*/ 1 h 12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3"/>
                <a:gd name="T145" fmla="*/ 0 h 1223"/>
                <a:gd name="T146" fmla="*/ 683 w 683"/>
                <a:gd name="T147" fmla="*/ 1223 h 12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3" h="1223">
                  <a:moveTo>
                    <a:pt x="0" y="1131"/>
                  </a:moveTo>
                  <a:lnTo>
                    <a:pt x="5" y="1158"/>
                  </a:lnTo>
                  <a:lnTo>
                    <a:pt x="35" y="1148"/>
                  </a:lnTo>
                  <a:lnTo>
                    <a:pt x="46" y="1210"/>
                  </a:lnTo>
                  <a:lnTo>
                    <a:pt x="172" y="1223"/>
                  </a:lnTo>
                  <a:lnTo>
                    <a:pt x="137" y="1192"/>
                  </a:lnTo>
                  <a:lnTo>
                    <a:pt x="163" y="1109"/>
                  </a:lnTo>
                  <a:lnTo>
                    <a:pt x="188" y="1125"/>
                  </a:lnTo>
                  <a:lnTo>
                    <a:pt x="266" y="1009"/>
                  </a:lnTo>
                  <a:lnTo>
                    <a:pt x="205" y="942"/>
                  </a:lnTo>
                  <a:lnTo>
                    <a:pt x="273" y="903"/>
                  </a:lnTo>
                  <a:lnTo>
                    <a:pt x="283" y="842"/>
                  </a:lnTo>
                  <a:lnTo>
                    <a:pt x="315" y="815"/>
                  </a:lnTo>
                  <a:lnTo>
                    <a:pt x="288" y="804"/>
                  </a:lnTo>
                  <a:lnTo>
                    <a:pt x="339" y="804"/>
                  </a:lnTo>
                  <a:lnTo>
                    <a:pt x="333" y="776"/>
                  </a:lnTo>
                  <a:lnTo>
                    <a:pt x="310" y="796"/>
                  </a:lnTo>
                  <a:lnTo>
                    <a:pt x="288" y="774"/>
                  </a:lnTo>
                  <a:lnTo>
                    <a:pt x="284" y="730"/>
                  </a:lnTo>
                  <a:lnTo>
                    <a:pt x="377" y="735"/>
                  </a:lnTo>
                  <a:lnTo>
                    <a:pt x="386" y="644"/>
                  </a:lnTo>
                  <a:lnTo>
                    <a:pt x="534" y="629"/>
                  </a:lnTo>
                  <a:lnTo>
                    <a:pt x="576" y="567"/>
                  </a:lnTo>
                  <a:lnTo>
                    <a:pt x="518" y="455"/>
                  </a:lnTo>
                  <a:lnTo>
                    <a:pt x="547" y="311"/>
                  </a:lnTo>
                  <a:lnTo>
                    <a:pt x="683" y="194"/>
                  </a:lnTo>
                  <a:lnTo>
                    <a:pt x="678" y="141"/>
                  </a:lnTo>
                  <a:lnTo>
                    <a:pt x="650" y="140"/>
                  </a:lnTo>
                  <a:lnTo>
                    <a:pt x="614" y="203"/>
                  </a:lnTo>
                  <a:lnTo>
                    <a:pt x="520" y="198"/>
                  </a:lnTo>
                  <a:lnTo>
                    <a:pt x="540" y="128"/>
                  </a:lnTo>
                  <a:lnTo>
                    <a:pt x="373" y="18"/>
                  </a:lnTo>
                  <a:lnTo>
                    <a:pt x="317" y="9"/>
                  </a:lnTo>
                  <a:lnTo>
                    <a:pt x="314" y="33"/>
                  </a:lnTo>
                  <a:lnTo>
                    <a:pt x="249" y="0"/>
                  </a:lnTo>
                  <a:lnTo>
                    <a:pt x="212" y="40"/>
                  </a:lnTo>
                  <a:lnTo>
                    <a:pt x="208" y="83"/>
                  </a:lnTo>
                  <a:lnTo>
                    <a:pt x="170" y="101"/>
                  </a:lnTo>
                  <a:lnTo>
                    <a:pt x="172" y="185"/>
                  </a:lnTo>
                  <a:lnTo>
                    <a:pt x="130" y="232"/>
                  </a:lnTo>
                  <a:lnTo>
                    <a:pt x="97" y="351"/>
                  </a:lnTo>
                  <a:lnTo>
                    <a:pt x="122" y="464"/>
                  </a:lnTo>
                  <a:lnTo>
                    <a:pt x="77" y="560"/>
                  </a:lnTo>
                  <a:lnTo>
                    <a:pt x="46" y="798"/>
                  </a:lnTo>
                  <a:lnTo>
                    <a:pt x="70" y="885"/>
                  </a:lnTo>
                  <a:lnTo>
                    <a:pt x="47" y="892"/>
                  </a:lnTo>
                  <a:lnTo>
                    <a:pt x="59" y="969"/>
                  </a:lnTo>
                  <a:lnTo>
                    <a:pt x="0" y="1131"/>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8" name="Freeform 12"/>
            <p:cNvSpPr>
              <a:spLocks noChangeAspect="1"/>
            </p:cNvSpPr>
            <p:nvPr/>
          </p:nvSpPr>
          <p:spPr bwMode="gray">
            <a:xfrm>
              <a:off x="2838948" y="6193210"/>
              <a:ext cx="73887" cy="87437"/>
            </a:xfrm>
            <a:custGeom>
              <a:avLst/>
              <a:gdLst>
                <a:gd name="T0" fmla="*/ 0 w 121"/>
                <a:gd name="T1" fmla="*/ 0 h 106"/>
                <a:gd name="T2" fmla="*/ 0 w 121"/>
                <a:gd name="T3" fmla="*/ 1 h 106"/>
                <a:gd name="T4" fmla="*/ 0 w 121"/>
                <a:gd name="T5" fmla="*/ 1 h 106"/>
                <a:gd name="T6" fmla="*/ 0 w 121"/>
                <a:gd name="T7" fmla="*/ 1 h 106"/>
                <a:gd name="T8" fmla="*/ 0 w 121"/>
                <a:gd name="T9" fmla="*/ 0 h 106"/>
                <a:gd name="T10" fmla="*/ 0 60000 65536"/>
                <a:gd name="T11" fmla="*/ 0 60000 65536"/>
                <a:gd name="T12" fmla="*/ 0 60000 65536"/>
                <a:gd name="T13" fmla="*/ 0 60000 65536"/>
                <a:gd name="T14" fmla="*/ 0 60000 65536"/>
                <a:gd name="T15" fmla="*/ 0 w 121"/>
                <a:gd name="T16" fmla="*/ 0 h 106"/>
                <a:gd name="T17" fmla="*/ 121 w 121"/>
                <a:gd name="T18" fmla="*/ 106 h 106"/>
              </a:gdLst>
              <a:ahLst/>
              <a:cxnLst>
                <a:cxn ang="T10">
                  <a:pos x="T0" y="T1"/>
                </a:cxn>
                <a:cxn ang="T11">
                  <a:pos x="T2" y="T3"/>
                </a:cxn>
                <a:cxn ang="T12">
                  <a:pos x="T4" y="T5"/>
                </a:cxn>
                <a:cxn ang="T13">
                  <a:pos x="T6" y="T7"/>
                </a:cxn>
                <a:cxn ang="T14">
                  <a:pos x="T8" y="T9"/>
                </a:cxn>
              </a:cxnLst>
              <a:rect l="T15" t="T16" r="T17" b="T18"/>
              <a:pathLst>
                <a:path w="121" h="106">
                  <a:moveTo>
                    <a:pt x="0" y="0"/>
                  </a:moveTo>
                  <a:lnTo>
                    <a:pt x="3" y="106"/>
                  </a:lnTo>
                  <a:lnTo>
                    <a:pt x="121" y="95"/>
                  </a:lnTo>
                  <a:lnTo>
                    <a:pt x="27" y="52"/>
                  </a:lnTo>
                  <a:lnTo>
                    <a:pt x="0" y="0"/>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9" name="Freeform 13"/>
            <p:cNvSpPr>
              <a:spLocks noChangeAspect="1"/>
            </p:cNvSpPr>
            <p:nvPr/>
          </p:nvSpPr>
          <p:spPr bwMode="gray">
            <a:xfrm>
              <a:off x="6754743" y="4800141"/>
              <a:ext cx="873453" cy="858757"/>
            </a:xfrm>
            <a:custGeom>
              <a:avLst/>
              <a:gdLst>
                <a:gd name="T0" fmla="*/ 0 w 1403"/>
                <a:gd name="T1" fmla="*/ 1 h 1052"/>
                <a:gd name="T2" fmla="*/ 0 w 1403"/>
                <a:gd name="T3" fmla="*/ 1 h 1052"/>
                <a:gd name="T4" fmla="*/ 0 w 1403"/>
                <a:gd name="T5" fmla="*/ 1 h 1052"/>
                <a:gd name="T6" fmla="*/ 0 w 1403"/>
                <a:gd name="T7" fmla="*/ 1 h 1052"/>
                <a:gd name="T8" fmla="*/ 0 w 1403"/>
                <a:gd name="T9" fmla="*/ 1 h 1052"/>
                <a:gd name="T10" fmla="*/ 0 w 1403"/>
                <a:gd name="T11" fmla="*/ 1 h 1052"/>
                <a:gd name="T12" fmla="*/ 0 w 1403"/>
                <a:gd name="T13" fmla="*/ 1 h 1052"/>
                <a:gd name="T14" fmla="*/ 0 w 1403"/>
                <a:gd name="T15" fmla="*/ 1 h 1052"/>
                <a:gd name="T16" fmla="*/ 0 w 1403"/>
                <a:gd name="T17" fmla="*/ 1 h 1052"/>
                <a:gd name="T18" fmla="*/ 0 w 1403"/>
                <a:gd name="T19" fmla="*/ 1 h 1052"/>
                <a:gd name="T20" fmla="*/ 0 w 1403"/>
                <a:gd name="T21" fmla="*/ 1 h 1052"/>
                <a:gd name="T22" fmla="*/ 0 w 1403"/>
                <a:gd name="T23" fmla="*/ 1 h 1052"/>
                <a:gd name="T24" fmla="*/ 0 w 1403"/>
                <a:gd name="T25" fmla="*/ 1 h 1052"/>
                <a:gd name="T26" fmla="*/ 0 w 1403"/>
                <a:gd name="T27" fmla="*/ 1 h 1052"/>
                <a:gd name="T28" fmla="*/ 0 w 1403"/>
                <a:gd name="T29" fmla="*/ 1 h 1052"/>
                <a:gd name="T30" fmla="*/ 0 w 1403"/>
                <a:gd name="T31" fmla="*/ 1 h 1052"/>
                <a:gd name="T32" fmla="*/ 0 w 1403"/>
                <a:gd name="T33" fmla="*/ 1 h 1052"/>
                <a:gd name="T34" fmla="*/ 0 w 1403"/>
                <a:gd name="T35" fmla="*/ 1 h 1052"/>
                <a:gd name="T36" fmla="*/ 0 w 1403"/>
                <a:gd name="T37" fmla="*/ 1 h 1052"/>
                <a:gd name="T38" fmla="*/ 0 w 1403"/>
                <a:gd name="T39" fmla="*/ 1 h 1052"/>
                <a:gd name="T40" fmla="*/ 0 w 1403"/>
                <a:gd name="T41" fmla="*/ 1 h 1052"/>
                <a:gd name="T42" fmla="*/ 0 w 1403"/>
                <a:gd name="T43" fmla="*/ 1 h 1052"/>
                <a:gd name="T44" fmla="*/ 0 w 1403"/>
                <a:gd name="T45" fmla="*/ 1 h 1052"/>
                <a:gd name="T46" fmla="*/ 0 w 1403"/>
                <a:gd name="T47" fmla="*/ 1 h 1052"/>
                <a:gd name="T48" fmla="*/ 0 w 1403"/>
                <a:gd name="T49" fmla="*/ 1 h 1052"/>
                <a:gd name="T50" fmla="*/ 0 w 1403"/>
                <a:gd name="T51" fmla="*/ 1 h 1052"/>
                <a:gd name="T52" fmla="*/ 0 w 1403"/>
                <a:gd name="T53" fmla="*/ 1 h 1052"/>
                <a:gd name="T54" fmla="*/ 0 w 1403"/>
                <a:gd name="T55" fmla="*/ 1 h 1052"/>
                <a:gd name="T56" fmla="*/ 0 w 1403"/>
                <a:gd name="T57" fmla="*/ 1 h 1052"/>
                <a:gd name="T58" fmla="*/ 0 w 1403"/>
                <a:gd name="T59" fmla="*/ 1 h 1052"/>
                <a:gd name="T60" fmla="*/ 0 w 1403"/>
                <a:gd name="T61" fmla="*/ 1 h 1052"/>
                <a:gd name="T62" fmla="*/ 0 w 1403"/>
                <a:gd name="T63" fmla="*/ 1 h 1052"/>
                <a:gd name="T64" fmla="*/ 0 w 1403"/>
                <a:gd name="T65" fmla="*/ 1 h 10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03"/>
                <a:gd name="T100" fmla="*/ 0 h 1052"/>
                <a:gd name="T101" fmla="*/ 1403 w 1403"/>
                <a:gd name="T102" fmla="*/ 1052 h 10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03" h="1052">
                  <a:moveTo>
                    <a:pt x="0" y="554"/>
                  </a:moveTo>
                  <a:lnTo>
                    <a:pt x="24" y="563"/>
                  </a:lnTo>
                  <a:lnTo>
                    <a:pt x="10" y="532"/>
                  </a:lnTo>
                  <a:lnTo>
                    <a:pt x="37" y="549"/>
                  </a:lnTo>
                  <a:lnTo>
                    <a:pt x="9" y="488"/>
                  </a:lnTo>
                  <a:lnTo>
                    <a:pt x="27" y="395"/>
                  </a:lnTo>
                  <a:lnTo>
                    <a:pt x="35" y="420"/>
                  </a:lnTo>
                  <a:lnTo>
                    <a:pt x="122" y="348"/>
                  </a:lnTo>
                  <a:lnTo>
                    <a:pt x="268" y="313"/>
                  </a:lnTo>
                  <a:lnTo>
                    <a:pt x="318" y="258"/>
                  </a:lnTo>
                  <a:lnTo>
                    <a:pt x="317" y="224"/>
                  </a:lnTo>
                  <a:lnTo>
                    <a:pt x="336" y="198"/>
                  </a:lnTo>
                  <a:lnTo>
                    <a:pt x="358" y="240"/>
                  </a:lnTo>
                  <a:lnTo>
                    <a:pt x="358" y="195"/>
                  </a:lnTo>
                  <a:lnTo>
                    <a:pt x="391" y="204"/>
                  </a:lnTo>
                  <a:lnTo>
                    <a:pt x="393" y="170"/>
                  </a:lnTo>
                  <a:lnTo>
                    <a:pt x="445" y="119"/>
                  </a:lnTo>
                  <a:lnTo>
                    <a:pt x="501" y="121"/>
                  </a:lnTo>
                  <a:lnTo>
                    <a:pt x="512" y="173"/>
                  </a:lnTo>
                  <a:lnTo>
                    <a:pt x="534" y="143"/>
                  </a:lnTo>
                  <a:lnTo>
                    <a:pt x="576" y="160"/>
                  </a:lnTo>
                  <a:lnTo>
                    <a:pt x="560" y="126"/>
                  </a:lnTo>
                  <a:lnTo>
                    <a:pt x="593" y="71"/>
                  </a:lnTo>
                  <a:lnTo>
                    <a:pt x="675" y="50"/>
                  </a:lnTo>
                  <a:lnTo>
                    <a:pt x="654" y="14"/>
                  </a:lnTo>
                  <a:lnTo>
                    <a:pt x="813" y="59"/>
                  </a:lnTo>
                  <a:lnTo>
                    <a:pt x="779" y="152"/>
                  </a:lnTo>
                  <a:lnTo>
                    <a:pt x="937" y="248"/>
                  </a:lnTo>
                  <a:lnTo>
                    <a:pt x="976" y="211"/>
                  </a:lnTo>
                  <a:lnTo>
                    <a:pt x="993" y="49"/>
                  </a:lnTo>
                  <a:lnTo>
                    <a:pt x="1031" y="0"/>
                  </a:lnTo>
                  <a:lnTo>
                    <a:pt x="1064" y="124"/>
                  </a:lnTo>
                  <a:lnTo>
                    <a:pt x="1119" y="152"/>
                  </a:lnTo>
                  <a:lnTo>
                    <a:pt x="1155" y="295"/>
                  </a:lnTo>
                  <a:lnTo>
                    <a:pt x="1240" y="340"/>
                  </a:lnTo>
                  <a:lnTo>
                    <a:pt x="1271" y="420"/>
                  </a:lnTo>
                  <a:lnTo>
                    <a:pt x="1303" y="415"/>
                  </a:lnTo>
                  <a:lnTo>
                    <a:pt x="1310" y="458"/>
                  </a:lnTo>
                  <a:lnTo>
                    <a:pt x="1380" y="519"/>
                  </a:lnTo>
                  <a:lnTo>
                    <a:pt x="1403" y="630"/>
                  </a:lnTo>
                  <a:lnTo>
                    <a:pt x="1387" y="738"/>
                  </a:lnTo>
                  <a:lnTo>
                    <a:pt x="1325" y="831"/>
                  </a:lnTo>
                  <a:lnTo>
                    <a:pt x="1281" y="987"/>
                  </a:lnTo>
                  <a:lnTo>
                    <a:pt x="1201" y="1004"/>
                  </a:lnTo>
                  <a:lnTo>
                    <a:pt x="1153" y="1034"/>
                  </a:lnTo>
                  <a:lnTo>
                    <a:pt x="1156" y="1052"/>
                  </a:lnTo>
                  <a:lnTo>
                    <a:pt x="1106" y="999"/>
                  </a:lnTo>
                  <a:lnTo>
                    <a:pt x="1052" y="1037"/>
                  </a:lnTo>
                  <a:lnTo>
                    <a:pt x="986" y="1020"/>
                  </a:lnTo>
                  <a:lnTo>
                    <a:pt x="933" y="982"/>
                  </a:lnTo>
                  <a:lnTo>
                    <a:pt x="909" y="902"/>
                  </a:lnTo>
                  <a:lnTo>
                    <a:pt x="868" y="911"/>
                  </a:lnTo>
                  <a:lnTo>
                    <a:pt x="867" y="859"/>
                  </a:lnTo>
                  <a:lnTo>
                    <a:pt x="854" y="893"/>
                  </a:lnTo>
                  <a:lnTo>
                    <a:pt x="826" y="894"/>
                  </a:lnTo>
                  <a:lnTo>
                    <a:pt x="856" y="791"/>
                  </a:lnTo>
                  <a:lnTo>
                    <a:pt x="794" y="889"/>
                  </a:lnTo>
                  <a:lnTo>
                    <a:pt x="766" y="869"/>
                  </a:lnTo>
                  <a:lnTo>
                    <a:pt x="734" y="793"/>
                  </a:lnTo>
                  <a:lnTo>
                    <a:pt x="631" y="750"/>
                  </a:lnTo>
                  <a:lnTo>
                    <a:pt x="444" y="783"/>
                  </a:lnTo>
                  <a:lnTo>
                    <a:pt x="367" y="839"/>
                  </a:lnTo>
                  <a:lnTo>
                    <a:pt x="238" y="843"/>
                  </a:lnTo>
                  <a:lnTo>
                    <a:pt x="165" y="892"/>
                  </a:lnTo>
                  <a:lnTo>
                    <a:pt x="68" y="858"/>
                  </a:lnTo>
                  <a:lnTo>
                    <a:pt x="89" y="756"/>
                  </a:lnTo>
                  <a:lnTo>
                    <a:pt x="0" y="554"/>
                  </a:lnTo>
                  <a:close/>
                </a:path>
              </a:pathLst>
            </a:custGeom>
            <a:solidFill>
              <a:srgbClr val="BFBFBF"/>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30" name="Freeform 14"/>
            <p:cNvSpPr>
              <a:spLocks noChangeAspect="1"/>
            </p:cNvSpPr>
            <p:nvPr/>
          </p:nvSpPr>
          <p:spPr bwMode="gray">
            <a:xfrm>
              <a:off x="7437112" y="5771638"/>
              <a:ext cx="76526" cy="95244"/>
            </a:xfrm>
            <a:custGeom>
              <a:avLst/>
              <a:gdLst>
                <a:gd name="T0" fmla="*/ 0 w 122"/>
                <a:gd name="T1" fmla="*/ 1 h 119"/>
                <a:gd name="T2" fmla="*/ 0 w 122"/>
                <a:gd name="T3" fmla="*/ 0 h 119"/>
                <a:gd name="T4" fmla="*/ 0 w 122"/>
                <a:gd name="T5" fmla="*/ 1 h 119"/>
                <a:gd name="T6" fmla="*/ 0 w 122"/>
                <a:gd name="T7" fmla="*/ 1 h 119"/>
                <a:gd name="T8" fmla="*/ 0 w 122"/>
                <a:gd name="T9" fmla="*/ 1 h 119"/>
                <a:gd name="T10" fmla="*/ 0 w 122"/>
                <a:gd name="T11" fmla="*/ 1 h 119"/>
                <a:gd name="T12" fmla="*/ 0 w 122"/>
                <a:gd name="T13" fmla="*/ 1 h 119"/>
                <a:gd name="T14" fmla="*/ 0 w 122"/>
                <a:gd name="T15" fmla="*/ 1 h 119"/>
                <a:gd name="T16" fmla="*/ 0 w 122"/>
                <a:gd name="T17" fmla="*/ 1 h 1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2"/>
                <a:gd name="T28" fmla="*/ 0 h 119"/>
                <a:gd name="T29" fmla="*/ 122 w 122"/>
                <a:gd name="T30" fmla="*/ 119 h 1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2" h="119">
                  <a:moveTo>
                    <a:pt x="0" y="20"/>
                  </a:moveTo>
                  <a:lnTo>
                    <a:pt x="2" y="0"/>
                  </a:lnTo>
                  <a:lnTo>
                    <a:pt x="63" y="17"/>
                  </a:lnTo>
                  <a:lnTo>
                    <a:pt x="110" y="3"/>
                  </a:lnTo>
                  <a:lnTo>
                    <a:pt x="122" y="32"/>
                  </a:lnTo>
                  <a:lnTo>
                    <a:pt x="122" y="67"/>
                  </a:lnTo>
                  <a:lnTo>
                    <a:pt x="75" y="119"/>
                  </a:lnTo>
                  <a:lnTo>
                    <a:pt x="45" y="116"/>
                  </a:lnTo>
                  <a:lnTo>
                    <a:pt x="0" y="20"/>
                  </a:lnTo>
                  <a:close/>
                </a:path>
              </a:pathLst>
            </a:custGeom>
            <a:solidFill>
              <a:srgbClr val="BFBFBF"/>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31" name="Freeform 15"/>
            <p:cNvSpPr>
              <a:spLocks noChangeAspect="1"/>
            </p:cNvSpPr>
            <p:nvPr/>
          </p:nvSpPr>
          <p:spPr bwMode="gray">
            <a:xfrm>
              <a:off x="4519884" y="3070457"/>
              <a:ext cx="166246" cy="82753"/>
            </a:xfrm>
            <a:custGeom>
              <a:avLst/>
              <a:gdLst>
                <a:gd name="T0" fmla="*/ 0 w 265"/>
                <a:gd name="T1" fmla="*/ 1 h 102"/>
                <a:gd name="T2" fmla="*/ 0 w 265"/>
                <a:gd name="T3" fmla="*/ 1 h 102"/>
                <a:gd name="T4" fmla="*/ 0 w 265"/>
                <a:gd name="T5" fmla="*/ 1 h 102"/>
                <a:gd name="T6" fmla="*/ 0 w 265"/>
                <a:gd name="T7" fmla="*/ 1 h 102"/>
                <a:gd name="T8" fmla="*/ 0 w 265"/>
                <a:gd name="T9" fmla="*/ 1 h 102"/>
                <a:gd name="T10" fmla="*/ 0 w 265"/>
                <a:gd name="T11" fmla="*/ 1 h 102"/>
                <a:gd name="T12" fmla="*/ 0 w 265"/>
                <a:gd name="T13" fmla="*/ 1 h 102"/>
                <a:gd name="T14" fmla="*/ 0 w 265"/>
                <a:gd name="T15" fmla="*/ 1 h 102"/>
                <a:gd name="T16" fmla="*/ 0 w 265"/>
                <a:gd name="T17" fmla="*/ 0 h 102"/>
                <a:gd name="T18" fmla="*/ 0 w 265"/>
                <a:gd name="T19" fmla="*/ 1 h 102"/>
                <a:gd name="T20" fmla="*/ 0 w 265"/>
                <a:gd name="T21" fmla="*/ 1 h 102"/>
                <a:gd name="T22" fmla="*/ 0 w 265"/>
                <a:gd name="T23" fmla="*/ 1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5"/>
                <a:gd name="T37" fmla="*/ 0 h 102"/>
                <a:gd name="T38" fmla="*/ 265 w 265"/>
                <a:gd name="T39" fmla="*/ 102 h 1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5" h="102">
                  <a:moveTo>
                    <a:pt x="0" y="58"/>
                  </a:moveTo>
                  <a:lnTo>
                    <a:pt x="3" y="63"/>
                  </a:lnTo>
                  <a:lnTo>
                    <a:pt x="5" y="81"/>
                  </a:lnTo>
                  <a:lnTo>
                    <a:pt x="34" y="85"/>
                  </a:lnTo>
                  <a:lnTo>
                    <a:pt x="88" y="75"/>
                  </a:lnTo>
                  <a:lnTo>
                    <a:pt x="146" y="102"/>
                  </a:lnTo>
                  <a:lnTo>
                    <a:pt x="230" y="83"/>
                  </a:lnTo>
                  <a:lnTo>
                    <a:pt x="265" y="32"/>
                  </a:lnTo>
                  <a:lnTo>
                    <a:pt x="250" y="0"/>
                  </a:lnTo>
                  <a:lnTo>
                    <a:pt x="148" y="3"/>
                  </a:lnTo>
                  <a:lnTo>
                    <a:pt x="116" y="56"/>
                  </a:lnTo>
                  <a:lnTo>
                    <a:pt x="0" y="58"/>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32" name="Freeform 16"/>
            <p:cNvSpPr>
              <a:spLocks noChangeAspect="1"/>
            </p:cNvSpPr>
            <p:nvPr/>
          </p:nvSpPr>
          <p:spPr bwMode="gray">
            <a:xfrm>
              <a:off x="6210055" y="3798058"/>
              <a:ext cx="102914" cy="167067"/>
            </a:xfrm>
            <a:custGeom>
              <a:avLst/>
              <a:gdLst>
                <a:gd name="T0" fmla="*/ 0 w 166"/>
                <a:gd name="T1" fmla="*/ 1 h 206"/>
                <a:gd name="T2" fmla="*/ 0 w 166"/>
                <a:gd name="T3" fmla="*/ 1 h 206"/>
                <a:gd name="T4" fmla="*/ 0 w 166"/>
                <a:gd name="T5" fmla="*/ 1 h 206"/>
                <a:gd name="T6" fmla="*/ 0 w 166"/>
                <a:gd name="T7" fmla="*/ 1 h 206"/>
                <a:gd name="T8" fmla="*/ 0 w 166"/>
                <a:gd name="T9" fmla="*/ 1 h 206"/>
                <a:gd name="T10" fmla="*/ 0 w 166"/>
                <a:gd name="T11" fmla="*/ 1 h 206"/>
                <a:gd name="T12" fmla="*/ 0 w 166"/>
                <a:gd name="T13" fmla="*/ 1 h 206"/>
                <a:gd name="T14" fmla="*/ 0 w 166"/>
                <a:gd name="T15" fmla="*/ 1 h 206"/>
                <a:gd name="T16" fmla="*/ 0 w 166"/>
                <a:gd name="T17" fmla="*/ 1 h 206"/>
                <a:gd name="T18" fmla="*/ 0 w 166"/>
                <a:gd name="T19" fmla="*/ 1 h 206"/>
                <a:gd name="T20" fmla="*/ 0 w 166"/>
                <a:gd name="T21" fmla="*/ 1 h 206"/>
                <a:gd name="T22" fmla="*/ 0 w 166"/>
                <a:gd name="T23" fmla="*/ 1 h 206"/>
                <a:gd name="T24" fmla="*/ 0 w 166"/>
                <a:gd name="T25" fmla="*/ 1 h 206"/>
                <a:gd name="T26" fmla="*/ 0 w 166"/>
                <a:gd name="T27" fmla="*/ 0 h 206"/>
                <a:gd name="T28" fmla="*/ 0 w 166"/>
                <a:gd name="T29" fmla="*/ 1 h 206"/>
                <a:gd name="T30" fmla="*/ 0 w 166"/>
                <a:gd name="T31" fmla="*/ 1 h 206"/>
                <a:gd name="T32" fmla="*/ 0 w 166"/>
                <a:gd name="T33" fmla="*/ 1 h 2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6"/>
                <a:gd name="T52" fmla="*/ 0 h 206"/>
                <a:gd name="T53" fmla="*/ 166 w 166"/>
                <a:gd name="T54" fmla="*/ 206 h 2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6" h="206">
                  <a:moveTo>
                    <a:pt x="0" y="61"/>
                  </a:moveTo>
                  <a:lnTo>
                    <a:pt x="23" y="83"/>
                  </a:lnTo>
                  <a:lnTo>
                    <a:pt x="37" y="179"/>
                  </a:lnTo>
                  <a:lnTo>
                    <a:pt x="78" y="173"/>
                  </a:lnTo>
                  <a:lnTo>
                    <a:pt x="102" y="131"/>
                  </a:lnTo>
                  <a:lnTo>
                    <a:pt x="132" y="140"/>
                  </a:lnTo>
                  <a:lnTo>
                    <a:pt x="152" y="206"/>
                  </a:lnTo>
                  <a:lnTo>
                    <a:pt x="166" y="169"/>
                  </a:lnTo>
                  <a:lnTo>
                    <a:pt x="148" y="102"/>
                  </a:lnTo>
                  <a:lnTo>
                    <a:pt x="132" y="127"/>
                  </a:lnTo>
                  <a:lnTo>
                    <a:pt x="110" y="94"/>
                  </a:lnTo>
                  <a:lnTo>
                    <a:pt x="150" y="53"/>
                  </a:lnTo>
                  <a:lnTo>
                    <a:pt x="72" y="47"/>
                  </a:lnTo>
                  <a:lnTo>
                    <a:pt x="22" y="0"/>
                  </a:lnTo>
                  <a:lnTo>
                    <a:pt x="6" y="26"/>
                  </a:lnTo>
                  <a:lnTo>
                    <a:pt x="24" y="47"/>
                  </a:lnTo>
                  <a:lnTo>
                    <a:pt x="0" y="61"/>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33" name="Freeform 17"/>
            <p:cNvSpPr>
              <a:spLocks noChangeAspect="1"/>
            </p:cNvSpPr>
            <p:nvPr/>
          </p:nvSpPr>
          <p:spPr bwMode="gray">
            <a:xfrm>
              <a:off x="4382664" y="2973651"/>
              <a:ext cx="68610" cy="65578"/>
            </a:xfrm>
            <a:custGeom>
              <a:avLst/>
              <a:gdLst>
                <a:gd name="T0" fmla="*/ 0 w 112"/>
                <a:gd name="T1" fmla="*/ 1 h 81"/>
                <a:gd name="T2" fmla="*/ 0 w 112"/>
                <a:gd name="T3" fmla="*/ 1 h 81"/>
                <a:gd name="T4" fmla="*/ 0 w 112"/>
                <a:gd name="T5" fmla="*/ 0 h 81"/>
                <a:gd name="T6" fmla="*/ 0 w 112"/>
                <a:gd name="T7" fmla="*/ 1 h 81"/>
                <a:gd name="T8" fmla="*/ 0 w 112"/>
                <a:gd name="T9" fmla="*/ 1 h 81"/>
                <a:gd name="T10" fmla="*/ 0 w 112"/>
                <a:gd name="T11" fmla="*/ 1 h 81"/>
                <a:gd name="T12" fmla="*/ 0 w 112"/>
                <a:gd name="T13" fmla="*/ 1 h 81"/>
                <a:gd name="T14" fmla="*/ 0 60000 65536"/>
                <a:gd name="T15" fmla="*/ 0 60000 65536"/>
                <a:gd name="T16" fmla="*/ 0 60000 65536"/>
                <a:gd name="T17" fmla="*/ 0 60000 65536"/>
                <a:gd name="T18" fmla="*/ 0 60000 65536"/>
                <a:gd name="T19" fmla="*/ 0 60000 65536"/>
                <a:gd name="T20" fmla="*/ 0 60000 65536"/>
                <a:gd name="T21" fmla="*/ 0 w 112"/>
                <a:gd name="T22" fmla="*/ 0 h 81"/>
                <a:gd name="T23" fmla="*/ 112 w 112"/>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81">
                  <a:moveTo>
                    <a:pt x="0" y="15"/>
                  </a:moveTo>
                  <a:lnTo>
                    <a:pt x="26" y="4"/>
                  </a:lnTo>
                  <a:lnTo>
                    <a:pt x="76" y="0"/>
                  </a:lnTo>
                  <a:lnTo>
                    <a:pt x="110" y="33"/>
                  </a:lnTo>
                  <a:lnTo>
                    <a:pt x="112" y="58"/>
                  </a:lnTo>
                  <a:lnTo>
                    <a:pt x="99" y="81"/>
                  </a:lnTo>
                  <a:lnTo>
                    <a:pt x="0" y="15"/>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34" name="Freeform 18"/>
            <p:cNvSpPr>
              <a:spLocks noChangeAspect="1"/>
            </p:cNvSpPr>
            <p:nvPr/>
          </p:nvSpPr>
          <p:spPr bwMode="gray">
            <a:xfrm>
              <a:off x="6232485" y="3744971"/>
              <a:ext cx="64651" cy="48403"/>
            </a:xfrm>
            <a:custGeom>
              <a:avLst/>
              <a:gdLst>
                <a:gd name="T0" fmla="*/ 0 w 105"/>
                <a:gd name="T1" fmla="*/ 1 h 59"/>
                <a:gd name="T2" fmla="*/ 0 w 105"/>
                <a:gd name="T3" fmla="*/ 1 h 59"/>
                <a:gd name="T4" fmla="*/ 0 w 105"/>
                <a:gd name="T5" fmla="*/ 1 h 59"/>
                <a:gd name="T6" fmla="*/ 0 w 105"/>
                <a:gd name="T7" fmla="*/ 1 h 59"/>
                <a:gd name="T8" fmla="*/ 0 w 105"/>
                <a:gd name="T9" fmla="*/ 0 h 59"/>
                <a:gd name="T10" fmla="*/ 0 w 105"/>
                <a:gd name="T11" fmla="*/ 1 h 59"/>
                <a:gd name="T12" fmla="*/ 0 60000 65536"/>
                <a:gd name="T13" fmla="*/ 0 60000 65536"/>
                <a:gd name="T14" fmla="*/ 0 60000 65536"/>
                <a:gd name="T15" fmla="*/ 0 60000 65536"/>
                <a:gd name="T16" fmla="*/ 0 60000 65536"/>
                <a:gd name="T17" fmla="*/ 0 60000 65536"/>
                <a:gd name="T18" fmla="*/ 0 w 105"/>
                <a:gd name="T19" fmla="*/ 0 h 59"/>
                <a:gd name="T20" fmla="*/ 105 w 105"/>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105" h="59">
                  <a:moveTo>
                    <a:pt x="0" y="36"/>
                  </a:moveTo>
                  <a:lnTo>
                    <a:pt x="13" y="59"/>
                  </a:lnTo>
                  <a:lnTo>
                    <a:pt x="105" y="49"/>
                  </a:lnTo>
                  <a:lnTo>
                    <a:pt x="99" y="17"/>
                  </a:lnTo>
                  <a:lnTo>
                    <a:pt x="34" y="0"/>
                  </a:lnTo>
                  <a:lnTo>
                    <a:pt x="0" y="36"/>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35" name="Freeform 19"/>
            <p:cNvSpPr>
              <a:spLocks noChangeAspect="1"/>
            </p:cNvSpPr>
            <p:nvPr/>
          </p:nvSpPr>
          <p:spPr bwMode="gray">
            <a:xfrm>
              <a:off x="2816518" y="4828567"/>
              <a:ext cx="258605" cy="385660"/>
            </a:xfrm>
            <a:custGeom>
              <a:avLst/>
              <a:gdLst>
                <a:gd name="T0" fmla="*/ 0 w 415"/>
                <a:gd name="T1" fmla="*/ 1 h 471"/>
                <a:gd name="T2" fmla="*/ 0 w 415"/>
                <a:gd name="T3" fmla="*/ 1 h 471"/>
                <a:gd name="T4" fmla="*/ 0 w 415"/>
                <a:gd name="T5" fmla="*/ 1 h 471"/>
                <a:gd name="T6" fmla="*/ 0 w 415"/>
                <a:gd name="T7" fmla="*/ 1 h 471"/>
                <a:gd name="T8" fmla="*/ 0 w 415"/>
                <a:gd name="T9" fmla="*/ 1 h 471"/>
                <a:gd name="T10" fmla="*/ 0 w 415"/>
                <a:gd name="T11" fmla="*/ 1 h 471"/>
                <a:gd name="T12" fmla="*/ 0 w 415"/>
                <a:gd name="T13" fmla="*/ 1 h 471"/>
                <a:gd name="T14" fmla="*/ 0 w 415"/>
                <a:gd name="T15" fmla="*/ 1 h 471"/>
                <a:gd name="T16" fmla="*/ 0 w 415"/>
                <a:gd name="T17" fmla="*/ 1 h 471"/>
                <a:gd name="T18" fmla="*/ 0 w 415"/>
                <a:gd name="T19" fmla="*/ 1 h 471"/>
                <a:gd name="T20" fmla="*/ 0 w 415"/>
                <a:gd name="T21" fmla="*/ 1 h 471"/>
                <a:gd name="T22" fmla="*/ 0 w 415"/>
                <a:gd name="T23" fmla="*/ 1 h 471"/>
                <a:gd name="T24" fmla="*/ 0 w 415"/>
                <a:gd name="T25" fmla="*/ 1 h 471"/>
                <a:gd name="T26" fmla="*/ 0 w 415"/>
                <a:gd name="T27" fmla="*/ 1 h 471"/>
                <a:gd name="T28" fmla="*/ 0 w 415"/>
                <a:gd name="T29" fmla="*/ 1 h 471"/>
                <a:gd name="T30" fmla="*/ 0 w 415"/>
                <a:gd name="T31" fmla="*/ 1 h 471"/>
                <a:gd name="T32" fmla="*/ 0 w 415"/>
                <a:gd name="T33" fmla="*/ 1 h 471"/>
                <a:gd name="T34" fmla="*/ 0 w 415"/>
                <a:gd name="T35" fmla="*/ 1 h 471"/>
                <a:gd name="T36" fmla="*/ 0 w 415"/>
                <a:gd name="T37" fmla="*/ 1 h 471"/>
                <a:gd name="T38" fmla="*/ 0 w 415"/>
                <a:gd name="T39" fmla="*/ 1 h 471"/>
                <a:gd name="T40" fmla="*/ 0 w 415"/>
                <a:gd name="T41" fmla="*/ 1 h 471"/>
                <a:gd name="T42" fmla="*/ 0 w 415"/>
                <a:gd name="T43" fmla="*/ 0 h 471"/>
                <a:gd name="T44" fmla="*/ 0 w 415"/>
                <a:gd name="T45" fmla="*/ 1 h 471"/>
                <a:gd name="T46" fmla="*/ 0 w 415"/>
                <a:gd name="T47" fmla="*/ 1 h 4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5"/>
                <a:gd name="T73" fmla="*/ 0 h 471"/>
                <a:gd name="T74" fmla="*/ 415 w 415"/>
                <a:gd name="T75" fmla="*/ 471 h 4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5" h="471">
                  <a:moveTo>
                    <a:pt x="0" y="48"/>
                  </a:moveTo>
                  <a:lnTo>
                    <a:pt x="30" y="98"/>
                  </a:lnTo>
                  <a:lnTo>
                    <a:pt x="9" y="204"/>
                  </a:lnTo>
                  <a:lnTo>
                    <a:pt x="30" y="217"/>
                  </a:lnTo>
                  <a:lnTo>
                    <a:pt x="20" y="232"/>
                  </a:lnTo>
                  <a:lnTo>
                    <a:pt x="2" y="276"/>
                  </a:lnTo>
                  <a:lnTo>
                    <a:pt x="38" y="339"/>
                  </a:lnTo>
                  <a:lnTo>
                    <a:pt x="60" y="467"/>
                  </a:lnTo>
                  <a:lnTo>
                    <a:pt x="84" y="471"/>
                  </a:lnTo>
                  <a:lnTo>
                    <a:pt x="121" y="431"/>
                  </a:lnTo>
                  <a:lnTo>
                    <a:pt x="186" y="464"/>
                  </a:lnTo>
                  <a:lnTo>
                    <a:pt x="189" y="440"/>
                  </a:lnTo>
                  <a:lnTo>
                    <a:pt x="245" y="449"/>
                  </a:lnTo>
                  <a:lnTo>
                    <a:pt x="266" y="356"/>
                  </a:lnTo>
                  <a:lnTo>
                    <a:pt x="368" y="339"/>
                  </a:lnTo>
                  <a:lnTo>
                    <a:pt x="402" y="371"/>
                  </a:lnTo>
                  <a:lnTo>
                    <a:pt x="415" y="298"/>
                  </a:lnTo>
                  <a:lnTo>
                    <a:pt x="392" y="237"/>
                  </a:lnTo>
                  <a:lnTo>
                    <a:pt x="334" y="234"/>
                  </a:lnTo>
                  <a:lnTo>
                    <a:pt x="309" y="141"/>
                  </a:lnTo>
                  <a:lnTo>
                    <a:pt x="155" y="80"/>
                  </a:lnTo>
                  <a:lnTo>
                    <a:pt x="146" y="0"/>
                  </a:lnTo>
                  <a:lnTo>
                    <a:pt x="42" y="50"/>
                  </a:lnTo>
                  <a:lnTo>
                    <a:pt x="0" y="48"/>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36" name="Freeform 20"/>
            <p:cNvSpPr>
              <a:spLocks noChangeAspect="1"/>
            </p:cNvSpPr>
            <p:nvPr/>
          </p:nvSpPr>
          <p:spPr bwMode="gray">
            <a:xfrm>
              <a:off x="2729435" y="4414802"/>
              <a:ext cx="836510" cy="1130437"/>
            </a:xfrm>
            <a:custGeom>
              <a:avLst/>
              <a:gdLst>
                <a:gd name="T0" fmla="*/ 0 w 1354"/>
                <a:gd name="T1" fmla="*/ 1 h 1384"/>
                <a:gd name="T2" fmla="*/ 0 w 1354"/>
                <a:gd name="T3" fmla="*/ 1 h 1384"/>
                <a:gd name="T4" fmla="*/ 0 w 1354"/>
                <a:gd name="T5" fmla="*/ 1 h 1384"/>
                <a:gd name="T6" fmla="*/ 0 w 1354"/>
                <a:gd name="T7" fmla="*/ 1 h 1384"/>
                <a:gd name="T8" fmla="*/ 0 w 1354"/>
                <a:gd name="T9" fmla="*/ 1 h 1384"/>
                <a:gd name="T10" fmla="*/ 0 w 1354"/>
                <a:gd name="T11" fmla="*/ 1 h 1384"/>
                <a:gd name="T12" fmla="*/ 0 w 1354"/>
                <a:gd name="T13" fmla="*/ 1 h 1384"/>
                <a:gd name="T14" fmla="*/ 0 w 1354"/>
                <a:gd name="T15" fmla="*/ 1 h 1384"/>
                <a:gd name="T16" fmla="*/ 0 w 1354"/>
                <a:gd name="T17" fmla="*/ 1 h 1384"/>
                <a:gd name="T18" fmla="*/ 0 w 1354"/>
                <a:gd name="T19" fmla="*/ 1 h 1384"/>
                <a:gd name="T20" fmla="*/ 0 w 1354"/>
                <a:gd name="T21" fmla="*/ 1 h 1384"/>
                <a:gd name="T22" fmla="*/ 0 w 1354"/>
                <a:gd name="T23" fmla="*/ 1 h 1384"/>
                <a:gd name="T24" fmla="*/ 0 w 1354"/>
                <a:gd name="T25" fmla="*/ 1 h 1384"/>
                <a:gd name="T26" fmla="*/ 0 w 1354"/>
                <a:gd name="T27" fmla="*/ 1 h 1384"/>
                <a:gd name="T28" fmla="*/ 0 w 1354"/>
                <a:gd name="T29" fmla="*/ 1 h 1384"/>
                <a:gd name="T30" fmla="*/ 0 w 1354"/>
                <a:gd name="T31" fmla="*/ 1 h 1384"/>
                <a:gd name="T32" fmla="*/ 0 w 1354"/>
                <a:gd name="T33" fmla="*/ 1 h 1384"/>
                <a:gd name="T34" fmla="*/ 0 w 1354"/>
                <a:gd name="T35" fmla="*/ 1 h 1384"/>
                <a:gd name="T36" fmla="*/ 0 w 1354"/>
                <a:gd name="T37" fmla="*/ 1 h 1384"/>
                <a:gd name="T38" fmla="*/ 0 w 1354"/>
                <a:gd name="T39" fmla="*/ 1 h 1384"/>
                <a:gd name="T40" fmla="*/ 0 w 1354"/>
                <a:gd name="T41" fmla="*/ 1 h 1384"/>
                <a:gd name="T42" fmla="*/ 0 w 1354"/>
                <a:gd name="T43" fmla="*/ 1 h 1384"/>
                <a:gd name="T44" fmla="*/ 0 w 1354"/>
                <a:gd name="T45" fmla="*/ 1 h 1384"/>
                <a:gd name="T46" fmla="*/ 0 w 1354"/>
                <a:gd name="T47" fmla="*/ 1 h 1384"/>
                <a:gd name="T48" fmla="*/ 0 w 1354"/>
                <a:gd name="T49" fmla="*/ 1 h 1384"/>
                <a:gd name="T50" fmla="*/ 0 w 1354"/>
                <a:gd name="T51" fmla="*/ 1 h 1384"/>
                <a:gd name="T52" fmla="*/ 0 w 1354"/>
                <a:gd name="T53" fmla="*/ 1 h 1384"/>
                <a:gd name="T54" fmla="*/ 0 w 1354"/>
                <a:gd name="T55" fmla="*/ 0 h 1384"/>
                <a:gd name="T56" fmla="*/ 0 w 1354"/>
                <a:gd name="T57" fmla="*/ 1 h 1384"/>
                <a:gd name="T58" fmla="*/ 0 w 1354"/>
                <a:gd name="T59" fmla="*/ 1 h 1384"/>
                <a:gd name="T60" fmla="*/ 0 w 1354"/>
                <a:gd name="T61" fmla="*/ 1 h 1384"/>
                <a:gd name="T62" fmla="*/ 0 w 1354"/>
                <a:gd name="T63" fmla="*/ 1 h 1384"/>
                <a:gd name="T64" fmla="*/ 0 w 1354"/>
                <a:gd name="T65" fmla="*/ 1 h 1384"/>
                <a:gd name="T66" fmla="*/ 0 w 1354"/>
                <a:gd name="T67" fmla="*/ 1 h 1384"/>
                <a:gd name="T68" fmla="*/ 0 w 1354"/>
                <a:gd name="T69" fmla="*/ 1 h 13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54"/>
                <a:gd name="T106" fmla="*/ 0 h 1384"/>
                <a:gd name="T107" fmla="*/ 1354 w 1354"/>
                <a:gd name="T108" fmla="*/ 1384 h 13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54" h="1384">
                  <a:moveTo>
                    <a:pt x="0" y="438"/>
                  </a:moveTo>
                  <a:lnTo>
                    <a:pt x="30" y="502"/>
                  </a:lnTo>
                  <a:lnTo>
                    <a:pt x="77" y="524"/>
                  </a:lnTo>
                  <a:lnTo>
                    <a:pt x="114" y="499"/>
                  </a:lnTo>
                  <a:lnTo>
                    <a:pt x="114" y="557"/>
                  </a:lnTo>
                  <a:lnTo>
                    <a:pt x="145" y="557"/>
                  </a:lnTo>
                  <a:lnTo>
                    <a:pt x="187" y="559"/>
                  </a:lnTo>
                  <a:lnTo>
                    <a:pt x="291" y="509"/>
                  </a:lnTo>
                  <a:lnTo>
                    <a:pt x="300" y="589"/>
                  </a:lnTo>
                  <a:lnTo>
                    <a:pt x="454" y="650"/>
                  </a:lnTo>
                  <a:lnTo>
                    <a:pt x="479" y="743"/>
                  </a:lnTo>
                  <a:lnTo>
                    <a:pt x="537" y="746"/>
                  </a:lnTo>
                  <a:lnTo>
                    <a:pt x="560" y="807"/>
                  </a:lnTo>
                  <a:lnTo>
                    <a:pt x="547" y="880"/>
                  </a:lnTo>
                  <a:lnTo>
                    <a:pt x="556" y="949"/>
                  </a:lnTo>
                  <a:lnTo>
                    <a:pt x="628" y="962"/>
                  </a:lnTo>
                  <a:lnTo>
                    <a:pt x="638" y="1009"/>
                  </a:lnTo>
                  <a:lnTo>
                    <a:pt x="673" y="1018"/>
                  </a:lnTo>
                  <a:lnTo>
                    <a:pt x="667" y="1080"/>
                  </a:lnTo>
                  <a:lnTo>
                    <a:pt x="695" y="1081"/>
                  </a:lnTo>
                  <a:lnTo>
                    <a:pt x="700" y="1134"/>
                  </a:lnTo>
                  <a:lnTo>
                    <a:pt x="564" y="1251"/>
                  </a:lnTo>
                  <a:lnTo>
                    <a:pt x="590" y="1244"/>
                  </a:lnTo>
                  <a:lnTo>
                    <a:pt x="695" y="1316"/>
                  </a:lnTo>
                  <a:lnTo>
                    <a:pt x="716" y="1347"/>
                  </a:lnTo>
                  <a:lnTo>
                    <a:pt x="707" y="1384"/>
                  </a:lnTo>
                  <a:lnTo>
                    <a:pt x="874" y="1178"/>
                  </a:lnTo>
                  <a:lnTo>
                    <a:pt x="883" y="1074"/>
                  </a:lnTo>
                  <a:lnTo>
                    <a:pt x="1017" y="980"/>
                  </a:lnTo>
                  <a:lnTo>
                    <a:pt x="1099" y="980"/>
                  </a:lnTo>
                  <a:lnTo>
                    <a:pt x="1133" y="947"/>
                  </a:lnTo>
                  <a:lnTo>
                    <a:pt x="1201" y="789"/>
                  </a:lnTo>
                  <a:lnTo>
                    <a:pt x="1210" y="635"/>
                  </a:lnTo>
                  <a:lnTo>
                    <a:pt x="1342" y="488"/>
                  </a:lnTo>
                  <a:lnTo>
                    <a:pt x="1354" y="423"/>
                  </a:lnTo>
                  <a:lnTo>
                    <a:pt x="1333" y="360"/>
                  </a:lnTo>
                  <a:lnTo>
                    <a:pt x="1280" y="351"/>
                  </a:lnTo>
                  <a:lnTo>
                    <a:pt x="1192" y="285"/>
                  </a:lnTo>
                  <a:lnTo>
                    <a:pt x="1022" y="271"/>
                  </a:lnTo>
                  <a:lnTo>
                    <a:pt x="1006" y="230"/>
                  </a:lnTo>
                  <a:lnTo>
                    <a:pt x="929" y="201"/>
                  </a:lnTo>
                  <a:lnTo>
                    <a:pt x="898" y="202"/>
                  </a:lnTo>
                  <a:lnTo>
                    <a:pt x="852" y="262"/>
                  </a:lnTo>
                  <a:lnTo>
                    <a:pt x="850" y="241"/>
                  </a:lnTo>
                  <a:lnTo>
                    <a:pt x="777" y="251"/>
                  </a:lnTo>
                  <a:lnTo>
                    <a:pt x="808" y="239"/>
                  </a:lnTo>
                  <a:lnTo>
                    <a:pt x="779" y="192"/>
                  </a:lnTo>
                  <a:lnTo>
                    <a:pt x="833" y="125"/>
                  </a:lnTo>
                  <a:lnTo>
                    <a:pt x="776" y="39"/>
                  </a:lnTo>
                  <a:lnTo>
                    <a:pt x="724" y="107"/>
                  </a:lnTo>
                  <a:lnTo>
                    <a:pt x="675" y="102"/>
                  </a:lnTo>
                  <a:lnTo>
                    <a:pt x="603" y="112"/>
                  </a:lnTo>
                  <a:lnTo>
                    <a:pt x="504" y="126"/>
                  </a:lnTo>
                  <a:lnTo>
                    <a:pt x="486" y="91"/>
                  </a:lnTo>
                  <a:lnTo>
                    <a:pt x="493" y="25"/>
                  </a:lnTo>
                  <a:lnTo>
                    <a:pt x="461" y="0"/>
                  </a:lnTo>
                  <a:lnTo>
                    <a:pt x="376" y="42"/>
                  </a:lnTo>
                  <a:lnTo>
                    <a:pt x="316" y="30"/>
                  </a:lnTo>
                  <a:lnTo>
                    <a:pt x="333" y="95"/>
                  </a:lnTo>
                  <a:lnTo>
                    <a:pt x="366" y="103"/>
                  </a:lnTo>
                  <a:lnTo>
                    <a:pt x="283" y="151"/>
                  </a:lnTo>
                  <a:lnTo>
                    <a:pt x="242" y="134"/>
                  </a:lnTo>
                  <a:lnTo>
                    <a:pt x="223" y="109"/>
                  </a:lnTo>
                  <a:lnTo>
                    <a:pt x="140" y="123"/>
                  </a:lnTo>
                  <a:lnTo>
                    <a:pt x="165" y="158"/>
                  </a:lnTo>
                  <a:lnTo>
                    <a:pt x="132" y="161"/>
                  </a:lnTo>
                  <a:lnTo>
                    <a:pt x="152" y="222"/>
                  </a:lnTo>
                  <a:lnTo>
                    <a:pt x="136" y="322"/>
                  </a:lnTo>
                  <a:lnTo>
                    <a:pt x="48" y="357"/>
                  </a:lnTo>
                  <a:lnTo>
                    <a:pt x="0" y="438"/>
                  </a:lnTo>
                  <a:close/>
                </a:path>
              </a:pathLst>
            </a:custGeom>
            <a:solidFill>
              <a:srgbClr val="BFBFBF"/>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37" name="Freeform 21"/>
            <p:cNvSpPr>
              <a:spLocks noChangeAspect="1"/>
            </p:cNvSpPr>
            <p:nvPr/>
          </p:nvSpPr>
          <p:spPr bwMode="gray">
            <a:xfrm>
              <a:off x="2394305" y="4033826"/>
              <a:ext cx="21111" cy="74946"/>
            </a:xfrm>
            <a:custGeom>
              <a:avLst/>
              <a:gdLst>
                <a:gd name="T0" fmla="*/ 0 w 28"/>
                <a:gd name="T1" fmla="*/ 1 h 92"/>
                <a:gd name="T2" fmla="*/ 1 w 28"/>
                <a:gd name="T3" fmla="*/ 1 h 92"/>
                <a:gd name="T4" fmla="*/ 1 w 28"/>
                <a:gd name="T5" fmla="*/ 0 h 92"/>
                <a:gd name="T6" fmla="*/ 0 w 28"/>
                <a:gd name="T7" fmla="*/ 1 h 92"/>
                <a:gd name="T8" fmla="*/ 0 60000 65536"/>
                <a:gd name="T9" fmla="*/ 0 60000 65536"/>
                <a:gd name="T10" fmla="*/ 0 60000 65536"/>
                <a:gd name="T11" fmla="*/ 0 60000 65536"/>
                <a:gd name="T12" fmla="*/ 0 w 28"/>
                <a:gd name="T13" fmla="*/ 0 h 92"/>
                <a:gd name="T14" fmla="*/ 28 w 28"/>
                <a:gd name="T15" fmla="*/ 92 h 92"/>
              </a:gdLst>
              <a:ahLst/>
              <a:cxnLst>
                <a:cxn ang="T8">
                  <a:pos x="T0" y="T1"/>
                </a:cxn>
                <a:cxn ang="T9">
                  <a:pos x="T2" y="T3"/>
                </a:cxn>
                <a:cxn ang="T10">
                  <a:pos x="T4" y="T5"/>
                </a:cxn>
                <a:cxn ang="T11">
                  <a:pos x="T6" y="T7"/>
                </a:cxn>
              </a:cxnLst>
              <a:rect l="T12" t="T13" r="T14" b="T15"/>
              <a:pathLst>
                <a:path w="28" h="92">
                  <a:moveTo>
                    <a:pt x="0" y="20"/>
                  </a:moveTo>
                  <a:lnTo>
                    <a:pt x="11" y="92"/>
                  </a:lnTo>
                  <a:lnTo>
                    <a:pt x="28" y="0"/>
                  </a:lnTo>
                  <a:lnTo>
                    <a:pt x="0" y="20"/>
                  </a:lnTo>
                  <a:close/>
                </a:path>
              </a:pathLst>
            </a:custGeom>
            <a:solidFill>
              <a:srgbClr val="BFBFBF"/>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38" name="Freeform 22"/>
            <p:cNvSpPr>
              <a:spLocks noChangeAspect="1"/>
            </p:cNvSpPr>
            <p:nvPr/>
          </p:nvSpPr>
          <p:spPr bwMode="gray">
            <a:xfrm>
              <a:off x="4800919" y="3232840"/>
              <a:ext cx="134580" cy="99928"/>
            </a:xfrm>
            <a:custGeom>
              <a:avLst/>
              <a:gdLst>
                <a:gd name="T0" fmla="*/ 0 w 216"/>
                <a:gd name="T1" fmla="*/ 1 h 122"/>
                <a:gd name="T2" fmla="*/ 0 w 216"/>
                <a:gd name="T3" fmla="*/ 0 h 122"/>
                <a:gd name="T4" fmla="*/ 0 w 216"/>
                <a:gd name="T5" fmla="*/ 1 h 122"/>
                <a:gd name="T6" fmla="*/ 0 w 216"/>
                <a:gd name="T7" fmla="*/ 1 h 122"/>
                <a:gd name="T8" fmla="*/ 0 w 216"/>
                <a:gd name="T9" fmla="*/ 1 h 122"/>
                <a:gd name="T10" fmla="*/ 0 w 216"/>
                <a:gd name="T11" fmla="*/ 1 h 122"/>
                <a:gd name="T12" fmla="*/ 0 w 216"/>
                <a:gd name="T13" fmla="*/ 1 h 122"/>
                <a:gd name="T14" fmla="*/ 0 w 216"/>
                <a:gd name="T15" fmla="*/ 1 h 122"/>
                <a:gd name="T16" fmla="*/ 0 w 216"/>
                <a:gd name="T17" fmla="*/ 1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
                <a:gd name="T28" fmla="*/ 0 h 122"/>
                <a:gd name="T29" fmla="*/ 216 w 216"/>
                <a:gd name="T30" fmla="*/ 122 h 1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 h="122">
                  <a:moveTo>
                    <a:pt x="0" y="84"/>
                  </a:moveTo>
                  <a:lnTo>
                    <a:pt x="12" y="0"/>
                  </a:lnTo>
                  <a:lnTo>
                    <a:pt x="216" y="19"/>
                  </a:lnTo>
                  <a:lnTo>
                    <a:pt x="178" y="70"/>
                  </a:lnTo>
                  <a:lnTo>
                    <a:pt x="194" y="97"/>
                  </a:lnTo>
                  <a:lnTo>
                    <a:pt x="139" y="101"/>
                  </a:lnTo>
                  <a:lnTo>
                    <a:pt x="106" y="122"/>
                  </a:lnTo>
                  <a:lnTo>
                    <a:pt x="21" y="120"/>
                  </a:lnTo>
                  <a:lnTo>
                    <a:pt x="0" y="84"/>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39" name="Freeform 23"/>
            <p:cNvSpPr>
              <a:spLocks noChangeAspect="1"/>
            </p:cNvSpPr>
            <p:nvPr/>
          </p:nvSpPr>
          <p:spPr bwMode="gray">
            <a:xfrm>
              <a:off x="6306372" y="3749655"/>
              <a:ext cx="192635" cy="526184"/>
            </a:xfrm>
            <a:custGeom>
              <a:avLst/>
              <a:gdLst>
                <a:gd name="T0" fmla="*/ 0 w 313"/>
                <a:gd name="T1" fmla="*/ 1 h 644"/>
                <a:gd name="T2" fmla="*/ 0 w 313"/>
                <a:gd name="T3" fmla="*/ 1 h 644"/>
                <a:gd name="T4" fmla="*/ 0 w 313"/>
                <a:gd name="T5" fmla="*/ 1 h 644"/>
                <a:gd name="T6" fmla="*/ 0 w 313"/>
                <a:gd name="T7" fmla="*/ 1 h 644"/>
                <a:gd name="T8" fmla="*/ 0 w 313"/>
                <a:gd name="T9" fmla="*/ 0 h 644"/>
                <a:gd name="T10" fmla="*/ 0 w 313"/>
                <a:gd name="T11" fmla="*/ 1 h 644"/>
                <a:gd name="T12" fmla="*/ 0 w 313"/>
                <a:gd name="T13" fmla="*/ 1 h 644"/>
                <a:gd name="T14" fmla="*/ 0 w 313"/>
                <a:gd name="T15" fmla="*/ 1 h 644"/>
                <a:gd name="T16" fmla="*/ 0 w 313"/>
                <a:gd name="T17" fmla="*/ 1 h 644"/>
                <a:gd name="T18" fmla="*/ 0 w 313"/>
                <a:gd name="T19" fmla="*/ 1 h 644"/>
                <a:gd name="T20" fmla="*/ 0 w 313"/>
                <a:gd name="T21" fmla="*/ 1 h 644"/>
                <a:gd name="T22" fmla="*/ 0 w 313"/>
                <a:gd name="T23" fmla="*/ 1 h 644"/>
                <a:gd name="T24" fmla="*/ 0 w 313"/>
                <a:gd name="T25" fmla="*/ 1 h 644"/>
                <a:gd name="T26" fmla="*/ 0 w 313"/>
                <a:gd name="T27" fmla="*/ 1 h 644"/>
                <a:gd name="T28" fmla="*/ 0 w 313"/>
                <a:gd name="T29" fmla="*/ 1 h 644"/>
                <a:gd name="T30" fmla="*/ 0 w 313"/>
                <a:gd name="T31" fmla="*/ 1 h 644"/>
                <a:gd name="T32" fmla="*/ 0 w 313"/>
                <a:gd name="T33" fmla="*/ 1 h 644"/>
                <a:gd name="T34" fmla="*/ 0 w 313"/>
                <a:gd name="T35" fmla="*/ 1 h 644"/>
                <a:gd name="T36" fmla="*/ 0 w 313"/>
                <a:gd name="T37" fmla="*/ 1 h 644"/>
                <a:gd name="T38" fmla="*/ 0 w 313"/>
                <a:gd name="T39" fmla="*/ 1 h 644"/>
                <a:gd name="T40" fmla="*/ 0 w 313"/>
                <a:gd name="T41" fmla="*/ 1 h 644"/>
                <a:gd name="T42" fmla="*/ 0 w 313"/>
                <a:gd name="T43" fmla="*/ 1 h 644"/>
                <a:gd name="T44" fmla="*/ 0 w 313"/>
                <a:gd name="T45" fmla="*/ 1 h 644"/>
                <a:gd name="T46" fmla="*/ 0 w 313"/>
                <a:gd name="T47" fmla="*/ 1 h 6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3"/>
                <a:gd name="T73" fmla="*/ 0 h 644"/>
                <a:gd name="T74" fmla="*/ 313 w 313"/>
                <a:gd name="T75" fmla="*/ 644 h 6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3" h="644">
                  <a:moveTo>
                    <a:pt x="0" y="265"/>
                  </a:moveTo>
                  <a:lnTo>
                    <a:pt x="14" y="228"/>
                  </a:lnTo>
                  <a:lnTo>
                    <a:pt x="105" y="60"/>
                  </a:lnTo>
                  <a:lnTo>
                    <a:pt x="166" y="37"/>
                  </a:lnTo>
                  <a:lnTo>
                    <a:pt x="181" y="0"/>
                  </a:lnTo>
                  <a:lnTo>
                    <a:pt x="224" y="21"/>
                  </a:lnTo>
                  <a:lnTo>
                    <a:pt x="225" y="54"/>
                  </a:lnTo>
                  <a:lnTo>
                    <a:pt x="187" y="157"/>
                  </a:lnTo>
                  <a:lnTo>
                    <a:pt x="227" y="148"/>
                  </a:lnTo>
                  <a:lnTo>
                    <a:pt x="247" y="219"/>
                  </a:lnTo>
                  <a:lnTo>
                    <a:pt x="313" y="238"/>
                  </a:lnTo>
                  <a:lnTo>
                    <a:pt x="280" y="271"/>
                  </a:lnTo>
                  <a:lnTo>
                    <a:pt x="206" y="314"/>
                  </a:lnTo>
                  <a:lnTo>
                    <a:pt x="187" y="355"/>
                  </a:lnTo>
                  <a:lnTo>
                    <a:pt x="227" y="433"/>
                  </a:lnTo>
                  <a:lnTo>
                    <a:pt x="211" y="479"/>
                  </a:lnTo>
                  <a:lnTo>
                    <a:pt x="260" y="581"/>
                  </a:lnTo>
                  <a:lnTo>
                    <a:pt x="225" y="644"/>
                  </a:lnTo>
                  <a:lnTo>
                    <a:pt x="189" y="424"/>
                  </a:lnTo>
                  <a:lnTo>
                    <a:pt x="159" y="389"/>
                  </a:lnTo>
                  <a:lnTo>
                    <a:pt x="109" y="448"/>
                  </a:lnTo>
                  <a:lnTo>
                    <a:pt x="71" y="436"/>
                  </a:lnTo>
                  <a:lnTo>
                    <a:pt x="77" y="356"/>
                  </a:lnTo>
                  <a:lnTo>
                    <a:pt x="0" y="265"/>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40" name="Freeform 24"/>
            <p:cNvSpPr>
              <a:spLocks noChangeAspect="1"/>
            </p:cNvSpPr>
            <p:nvPr/>
          </p:nvSpPr>
          <p:spPr bwMode="gray">
            <a:xfrm>
              <a:off x="6526715" y="4146245"/>
              <a:ext cx="108192" cy="120226"/>
            </a:xfrm>
            <a:custGeom>
              <a:avLst/>
              <a:gdLst>
                <a:gd name="T0" fmla="*/ 0 w 174"/>
                <a:gd name="T1" fmla="*/ 1 h 149"/>
                <a:gd name="T2" fmla="*/ 0 w 174"/>
                <a:gd name="T3" fmla="*/ 1 h 149"/>
                <a:gd name="T4" fmla="*/ 0 w 174"/>
                <a:gd name="T5" fmla="*/ 1 h 149"/>
                <a:gd name="T6" fmla="*/ 0 w 174"/>
                <a:gd name="T7" fmla="*/ 1 h 149"/>
                <a:gd name="T8" fmla="*/ 0 w 174"/>
                <a:gd name="T9" fmla="*/ 1 h 149"/>
                <a:gd name="T10" fmla="*/ 0 w 174"/>
                <a:gd name="T11" fmla="*/ 0 h 149"/>
                <a:gd name="T12" fmla="*/ 0 w 174"/>
                <a:gd name="T13" fmla="*/ 1 h 149"/>
                <a:gd name="T14" fmla="*/ 0 w 174"/>
                <a:gd name="T15" fmla="*/ 1 h 149"/>
                <a:gd name="T16" fmla="*/ 0 w 174"/>
                <a:gd name="T17" fmla="*/ 1 h 1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49"/>
                <a:gd name="T29" fmla="*/ 174 w 174"/>
                <a:gd name="T30" fmla="*/ 149 h 1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49">
                  <a:moveTo>
                    <a:pt x="0" y="30"/>
                  </a:moveTo>
                  <a:lnTo>
                    <a:pt x="13" y="104"/>
                  </a:lnTo>
                  <a:lnTo>
                    <a:pt x="36" y="143"/>
                  </a:lnTo>
                  <a:lnTo>
                    <a:pt x="70" y="149"/>
                  </a:lnTo>
                  <a:lnTo>
                    <a:pt x="174" y="79"/>
                  </a:lnTo>
                  <a:lnTo>
                    <a:pt x="170" y="0"/>
                  </a:lnTo>
                  <a:lnTo>
                    <a:pt x="91" y="12"/>
                  </a:lnTo>
                  <a:lnTo>
                    <a:pt x="24" y="9"/>
                  </a:lnTo>
                  <a:lnTo>
                    <a:pt x="0" y="30"/>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41" name="Freeform 25"/>
            <p:cNvSpPr>
              <a:spLocks noChangeAspect="1"/>
            </p:cNvSpPr>
            <p:nvPr/>
          </p:nvSpPr>
          <p:spPr bwMode="gray">
            <a:xfrm>
              <a:off x="1280718" y="2080544"/>
              <a:ext cx="1839266" cy="1235049"/>
            </a:xfrm>
            <a:custGeom>
              <a:avLst/>
              <a:gdLst>
                <a:gd name="T0" fmla="*/ 0 w 2963"/>
                <a:gd name="T1" fmla="*/ 1 h 1511"/>
                <a:gd name="T2" fmla="*/ 0 w 2963"/>
                <a:gd name="T3" fmla="*/ 1 h 1511"/>
                <a:gd name="T4" fmla="*/ 0 w 2963"/>
                <a:gd name="T5" fmla="*/ 1 h 1511"/>
                <a:gd name="T6" fmla="*/ 0 w 2963"/>
                <a:gd name="T7" fmla="*/ 1 h 1511"/>
                <a:gd name="T8" fmla="*/ 0 w 2963"/>
                <a:gd name="T9" fmla="*/ 1 h 1511"/>
                <a:gd name="T10" fmla="*/ 0 w 2963"/>
                <a:gd name="T11" fmla="*/ 1 h 1511"/>
                <a:gd name="T12" fmla="*/ 0 w 2963"/>
                <a:gd name="T13" fmla="*/ 1 h 1511"/>
                <a:gd name="T14" fmla="*/ 0 w 2963"/>
                <a:gd name="T15" fmla="*/ 1 h 1511"/>
                <a:gd name="T16" fmla="*/ 0 w 2963"/>
                <a:gd name="T17" fmla="*/ 1 h 1511"/>
                <a:gd name="T18" fmla="*/ 0 w 2963"/>
                <a:gd name="T19" fmla="*/ 1 h 1511"/>
                <a:gd name="T20" fmla="*/ 0 w 2963"/>
                <a:gd name="T21" fmla="*/ 1 h 1511"/>
                <a:gd name="T22" fmla="*/ 0 w 2963"/>
                <a:gd name="T23" fmla="*/ 1 h 1511"/>
                <a:gd name="T24" fmla="*/ 0 w 2963"/>
                <a:gd name="T25" fmla="*/ 0 h 1511"/>
                <a:gd name="T26" fmla="*/ 0 w 2963"/>
                <a:gd name="T27" fmla="*/ 1 h 1511"/>
                <a:gd name="T28" fmla="*/ 0 w 2963"/>
                <a:gd name="T29" fmla="*/ 1 h 1511"/>
                <a:gd name="T30" fmla="*/ 0 w 2963"/>
                <a:gd name="T31" fmla="*/ 1 h 1511"/>
                <a:gd name="T32" fmla="*/ 0 w 2963"/>
                <a:gd name="T33" fmla="*/ 1 h 1511"/>
                <a:gd name="T34" fmla="*/ 0 w 2963"/>
                <a:gd name="T35" fmla="*/ 1 h 1511"/>
                <a:gd name="T36" fmla="*/ 0 w 2963"/>
                <a:gd name="T37" fmla="*/ 1 h 1511"/>
                <a:gd name="T38" fmla="*/ 0 w 2963"/>
                <a:gd name="T39" fmla="*/ 1 h 1511"/>
                <a:gd name="T40" fmla="*/ 0 w 2963"/>
                <a:gd name="T41" fmla="*/ 1 h 1511"/>
                <a:gd name="T42" fmla="*/ 0 w 2963"/>
                <a:gd name="T43" fmla="*/ 1 h 1511"/>
                <a:gd name="T44" fmla="*/ 0 w 2963"/>
                <a:gd name="T45" fmla="*/ 1 h 1511"/>
                <a:gd name="T46" fmla="*/ 0 w 2963"/>
                <a:gd name="T47" fmla="*/ 1 h 1511"/>
                <a:gd name="T48" fmla="*/ 0 w 2963"/>
                <a:gd name="T49" fmla="*/ 1 h 1511"/>
                <a:gd name="T50" fmla="*/ 0 w 2963"/>
                <a:gd name="T51" fmla="*/ 1 h 1511"/>
                <a:gd name="T52" fmla="*/ 0 w 2963"/>
                <a:gd name="T53" fmla="*/ 1 h 1511"/>
                <a:gd name="T54" fmla="*/ 0 w 2963"/>
                <a:gd name="T55" fmla="*/ 1 h 1511"/>
                <a:gd name="T56" fmla="*/ 0 w 2963"/>
                <a:gd name="T57" fmla="*/ 1 h 1511"/>
                <a:gd name="T58" fmla="*/ 0 w 2963"/>
                <a:gd name="T59" fmla="*/ 1 h 1511"/>
                <a:gd name="T60" fmla="*/ 0 w 2963"/>
                <a:gd name="T61" fmla="*/ 1 h 1511"/>
                <a:gd name="T62" fmla="*/ 0 w 2963"/>
                <a:gd name="T63" fmla="*/ 1 h 1511"/>
                <a:gd name="T64" fmla="*/ 0 w 2963"/>
                <a:gd name="T65" fmla="*/ 1 h 1511"/>
                <a:gd name="T66" fmla="*/ 0 w 2963"/>
                <a:gd name="T67" fmla="*/ 1 h 1511"/>
                <a:gd name="T68" fmla="*/ 0 w 2963"/>
                <a:gd name="T69" fmla="*/ 1 h 1511"/>
                <a:gd name="T70" fmla="*/ 0 w 2963"/>
                <a:gd name="T71" fmla="*/ 1 h 1511"/>
                <a:gd name="T72" fmla="*/ 0 w 2963"/>
                <a:gd name="T73" fmla="*/ 1 h 1511"/>
                <a:gd name="T74" fmla="*/ 0 w 2963"/>
                <a:gd name="T75" fmla="*/ 1 h 1511"/>
                <a:gd name="T76" fmla="*/ 0 w 2963"/>
                <a:gd name="T77" fmla="*/ 1 h 1511"/>
                <a:gd name="T78" fmla="*/ 0 w 2963"/>
                <a:gd name="T79" fmla="*/ 1 h 1511"/>
                <a:gd name="T80" fmla="*/ 0 w 2963"/>
                <a:gd name="T81" fmla="*/ 1 h 1511"/>
                <a:gd name="T82" fmla="*/ 0 w 2963"/>
                <a:gd name="T83" fmla="*/ 1 h 1511"/>
                <a:gd name="T84" fmla="*/ 0 w 2963"/>
                <a:gd name="T85" fmla="*/ 1 h 1511"/>
                <a:gd name="T86" fmla="*/ 0 w 2963"/>
                <a:gd name="T87" fmla="*/ 1 h 1511"/>
                <a:gd name="T88" fmla="*/ 0 w 2963"/>
                <a:gd name="T89" fmla="*/ 1 h 1511"/>
                <a:gd name="T90" fmla="*/ 0 w 2963"/>
                <a:gd name="T91" fmla="*/ 1 h 1511"/>
                <a:gd name="T92" fmla="*/ 0 w 2963"/>
                <a:gd name="T93" fmla="*/ 1 h 1511"/>
                <a:gd name="T94" fmla="*/ 0 w 2963"/>
                <a:gd name="T95" fmla="*/ 1 h 1511"/>
                <a:gd name="T96" fmla="*/ 0 w 2963"/>
                <a:gd name="T97" fmla="*/ 1 h 1511"/>
                <a:gd name="T98" fmla="*/ 0 w 2963"/>
                <a:gd name="T99" fmla="*/ 1 h 1511"/>
                <a:gd name="T100" fmla="*/ 0 w 2963"/>
                <a:gd name="T101" fmla="*/ 1 h 1511"/>
                <a:gd name="T102" fmla="*/ 0 w 2963"/>
                <a:gd name="T103" fmla="*/ 1 h 1511"/>
                <a:gd name="T104" fmla="*/ 0 w 2963"/>
                <a:gd name="T105" fmla="*/ 1 h 1511"/>
                <a:gd name="T106" fmla="*/ 0 w 2963"/>
                <a:gd name="T107" fmla="*/ 1 h 1511"/>
                <a:gd name="T108" fmla="*/ 0 w 2963"/>
                <a:gd name="T109" fmla="*/ 1 h 1511"/>
                <a:gd name="T110" fmla="*/ 0 w 2963"/>
                <a:gd name="T111" fmla="*/ 1 h 1511"/>
                <a:gd name="T112" fmla="*/ 0 w 2963"/>
                <a:gd name="T113" fmla="*/ 1 h 1511"/>
                <a:gd name="T114" fmla="*/ 0 w 2963"/>
                <a:gd name="T115" fmla="*/ 1 h 1511"/>
                <a:gd name="T116" fmla="*/ 0 w 2963"/>
                <a:gd name="T117" fmla="*/ 1 h 1511"/>
                <a:gd name="T118" fmla="*/ 0 w 2963"/>
                <a:gd name="T119" fmla="*/ 1 h 15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63"/>
                <a:gd name="T181" fmla="*/ 0 h 1511"/>
                <a:gd name="T182" fmla="*/ 2963 w 2963"/>
                <a:gd name="T183" fmla="*/ 1511 h 151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63" h="1511">
                  <a:moveTo>
                    <a:pt x="0" y="671"/>
                  </a:moveTo>
                  <a:lnTo>
                    <a:pt x="0" y="140"/>
                  </a:lnTo>
                  <a:lnTo>
                    <a:pt x="236" y="211"/>
                  </a:lnTo>
                  <a:lnTo>
                    <a:pt x="222" y="181"/>
                  </a:lnTo>
                  <a:lnTo>
                    <a:pt x="247" y="164"/>
                  </a:lnTo>
                  <a:lnTo>
                    <a:pt x="391" y="107"/>
                  </a:lnTo>
                  <a:lnTo>
                    <a:pt x="280" y="178"/>
                  </a:lnTo>
                  <a:lnTo>
                    <a:pt x="344" y="157"/>
                  </a:lnTo>
                  <a:lnTo>
                    <a:pt x="344" y="172"/>
                  </a:lnTo>
                  <a:lnTo>
                    <a:pt x="465" y="109"/>
                  </a:lnTo>
                  <a:lnTo>
                    <a:pt x="449" y="88"/>
                  </a:lnTo>
                  <a:lnTo>
                    <a:pt x="527" y="163"/>
                  </a:lnTo>
                  <a:lnTo>
                    <a:pt x="577" y="119"/>
                  </a:lnTo>
                  <a:lnTo>
                    <a:pt x="572" y="163"/>
                  </a:lnTo>
                  <a:lnTo>
                    <a:pt x="636" y="131"/>
                  </a:lnTo>
                  <a:lnTo>
                    <a:pt x="812" y="186"/>
                  </a:lnTo>
                  <a:lnTo>
                    <a:pt x="892" y="185"/>
                  </a:lnTo>
                  <a:lnTo>
                    <a:pt x="937" y="216"/>
                  </a:lnTo>
                  <a:lnTo>
                    <a:pt x="883" y="242"/>
                  </a:lnTo>
                  <a:lnTo>
                    <a:pt x="915" y="255"/>
                  </a:lnTo>
                  <a:lnTo>
                    <a:pt x="1073" y="240"/>
                  </a:lnTo>
                  <a:lnTo>
                    <a:pt x="1143" y="284"/>
                  </a:lnTo>
                  <a:lnTo>
                    <a:pt x="1152" y="315"/>
                  </a:lnTo>
                  <a:lnTo>
                    <a:pt x="1170" y="295"/>
                  </a:lnTo>
                  <a:lnTo>
                    <a:pt x="1143" y="255"/>
                  </a:lnTo>
                  <a:lnTo>
                    <a:pt x="1217" y="205"/>
                  </a:lnTo>
                  <a:lnTo>
                    <a:pt x="1145" y="236"/>
                  </a:lnTo>
                  <a:lnTo>
                    <a:pt x="1119" y="222"/>
                  </a:lnTo>
                  <a:lnTo>
                    <a:pt x="1208" y="183"/>
                  </a:lnTo>
                  <a:lnTo>
                    <a:pt x="1257" y="238"/>
                  </a:lnTo>
                  <a:lnTo>
                    <a:pt x="1309" y="236"/>
                  </a:lnTo>
                  <a:lnTo>
                    <a:pt x="1342" y="260"/>
                  </a:lnTo>
                  <a:lnTo>
                    <a:pt x="1480" y="255"/>
                  </a:lnTo>
                  <a:lnTo>
                    <a:pt x="1476" y="238"/>
                  </a:lnTo>
                  <a:lnTo>
                    <a:pt x="1514" y="268"/>
                  </a:lnTo>
                  <a:lnTo>
                    <a:pt x="1520" y="242"/>
                  </a:lnTo>
                  <a:lnTo>
                    <a:pt x="1491" y="251"/>
                  </a:lnTo>
                  <a:lnTo>
                    <a:pt x="1468" y="220"/>
                  </a:lnTo>
                  <a:lnTo>
                    <a:pt x="1519" y="216"/>
                  </a:lnTo>
                  <a:lnTo>
                    <a:pt x="1539" y="240"/>
                  </a:lnTo>
                  <a:lnTo>
                    <a:pt x="1559" y="233"/>
                  </a:lnTo>
                  <a:lnTo>
                    <a:pt x="1551" y="271"/>
                  </a:lnTo>
                  <a:lnTo>
                    <a:pt x="1587" y="290"/>
                  </a:lnTo>
                  <a:lnTo>
                    <a:pt x="1578" y="238"/>
                  </a:lnTo>
                  <a:lnTo>
                    <a:pt x="1647" y="207"/>
                  </a:lnTo>
                  <a:lnTo>
                    <a:pt x="1629" y="181"/>
                  </a:lnTo>
                  <a:lnTo>
                    <a:pt x="1609" y="200"/>
                  </a:lnTo>
                  <a:lnTo>
                    <a:pt x="1644" y="154"/>
                  </a:lnTo>
                  <a:lnTo>
                    <a:pt x="1543" y="121"/>
                  </a:lnTo>
                  <a:lnTo>
                    <a:pt x="1553" y="44"/>
                  </a:lnTo>
                  <a:lnTo>
                    <a:pt x="1578" y="46"/>
                  </a:lnTo>
                  <a:lnTo>
                    <a:pt x="1590" y="0"/>
                  </a:lnTo>
                  <a:lnTo>
                    <a:pt x="1666" y="44"/>
                  </a:lnTo>
                  <a:lnTo>
                    <a:pt x="1667" y="72"/>
                  </a:lnTo>
                  <a:lnTo>
                    <a:pt x="1718" y="113"/>
                  </a:lnTo>
                  <a:lnTo>
                    <a:pt x="1687" y="112"/>
                  </a:lnTo>
                  <a:lnTo>
                    <a:pt x="1700" y="126"/>
                  </a:lnTo>
                  <a:lnTo>
                    <a:pt x="1680" y="143"/>
                  </a:lnTo>
                  <a:lnTo>
                    <a:pt x="1742" y="154"/>
                  </a:lnTo>
                  <a:lnTo>
                    <a:pt x="1723" y="163"/>
                  </a:lnTo>
                  <a:lnTo>
                    <a:pt x="1759" y="229"/>
                  </a:lnTo>
                  <a:lnTo>
                    <a:pt x="1790" y="170"/>
                  </a:lnTo>
                  <a:lnTo>
                    <a:pt x="1834" y="194"/>
                  </a:lnTo>
                  <a:lnTo>
                    <a:pt x="1846" y="231"/>
                  </a:lnTo>
                  <a:lnTo>
                    <a:pt x="1825" y="242"/>
                  </a:lnTo>
                  <a:lnTo>
                    <a:pt x="1865" y="290"/>
                  </a:lnTo>
                  <a:lnTo>
                    <a:pt x="1890" y="279"/>
                  </a:lnTo>
                  <a:lnTo>
                    <a:pt x="1920" y="206"/>
                  </a:lnTo>
                  <a:lnTo>
                    <a:pt x="1956" y="198"/>
                  </a:lnTo>
                  <a:lnTo>
                    <a:pt x="1929" y="136"/>
                  </a:lnTo>
                  <a:lnTo>
                    <a:pt x="2028" y="141"/>
                  </a:lnTo>
                  <a:lnTo>
                    <a:pt x="2069" y="178"/>
                  </a:lnTo>
                  <a:lnTo>
                    <a:pt x="2053" y="196"/>
                  </a:lnTo>
                  <a:lnTo>
                    <a:pt x="2072" y="206"/>
                  </a:lnTo>
                  <a:lnTo>
                    <a:pt x="2029" y="217"/>
                  </a:lnTo>
                  <a:lnTo>
                    <a:pt x="2068" y="298"/>
                  </a:lnTo>
                  <a:lnTo>
                    <a:pt x="2003" y="340"/>
                  </a:lnTo>
                  <a:lnTo>
                    <a:pt x="1980" y="321"/>
                  </a:lnTo>
                  <a:lnTo>
                    <a:pt x="1991" y="349"/>
                  </a:lnTo>
                  <a:lnTo>
                    <a:pt x="1891" y="329"/>
                  </a:lnTo>
                  <a:lnTo>
                    <a:pt x="1910" y="356"/>
                  </a:lnTo>
                  <a:lnTo>
                    <a:pt x="1870" y="395"/>
                  </a:lnTo>
                  <a:lnTo>
                    <a:pt x="1768" y="365"/>
                  </a:lnTo>
                  <a:lnTo>
                    <a:pt x="1806" y="398"/>
                  </a:lnTo>
                  <a:lnTo>
                    <a:pt x="1879" y="405"/>
                  </a:lnTo>
                  <a:lnTo>
                    <a:pt x="1828" y="470"/>
                  </a:lnTo>
                  <a:lnTo>
                    <a:pt x="1775" y="466"/>
                  </a:lnTo>
                  <a:lnTo>
                    <a:pt x="1749" y="502"/>
                  </a:lnTo>
                  <a:lnTo>
                    <a:pt x="1653" y="471"/>
                  </a:lnTo>
                  <a:lnTo>
                    <a:pt x="1742" y="502"/>
                  </a:lnTo>
                  <a:lnTo>
                    <a:pt x="1751" y="529"/>
                  </a:lnTo>
                  <a:lnTo>
                    <a:pt x="1687" y="541"/>
                  </a:lnTo>
                  <a:lnTo>
                    <a:pt x="1700" y="547"/>
                  </a:lnTo>
                  <a:lnTo>
                    <a:pt x="1682" y="549"/>
                  </a:lnTo>
                  <a:lnTo>
                    <a:pt x="1682" y="576"/>
                  </a:lnTo>
                  <a:lnTo>
                    <a:pt x="1611" y="613"/>
                  </a:lnTo>
                  <a:lnTo>
                    <a:pt x="1596" y="734"/>
                  </a:lnTo>
                  <a:lnTo>
                    <a:pt x="1623" y="762"/>
                  </a:lnTo>
                  <a:lnTo>
                    <a:pt x="1661" y="746"/>
                  </a:lnTo>
                  <a:lnTo>
                    <a:pt x="1678" y="839"/>
                  </a:lnTo>
                  <a:lnTo>
                    <a:pt x="1733" y="821"/>
                  </a:lnTo>
                  <a:lnTo>
                    <a:pt x="1798" y="847"/>
                  </a:lnTo>
                  <a:lnTo>
                    <a:pt x="1930" y="914"/>
                  </a:lnTo>
                  <a:lnTo>
                    <a:pt x="1920" y="941"/>
                  </a:lnTo>
                  <a:lnTo>
                    <a:pt x="1935" y="920"/>
                  </a:lnTo>
                  <a:lnTo>
                    <a:pt x="2035" y="926"/>
                  </a:lnTo>
                  <a:lnTo>
                    <a:pt x="2035" y="1028"/>
                  </a:lnTo>
                  <a:lnTo>
                    <a:pt x="2066" y="1062"/>
                  </a:lnTo>
                  <a:lnTo>
                    <a:pt x="2044" y="1069"/>
                  </a:lnTo>
                  <a:lnTo>
                    <a:pt x="2094" y="1088"/>
                  </a:lnTo>
                  <a:lnTo>
                    <a:pt x="2079" y="1119"/>
                  </a:lnTo>
                  <a:lnTo>
                    <a:pt x="2127" y="1118"/>
                  </a:lnTo>
                  <a:lnTo>
                    <a:pt x="2192" y="1063"/>
                  </a:lnTo>
                  <a:lnTo>
                    <a:pt x="2164" y="1051"/>
                  </a:lnTo>
                  <a:lnTo>
                    <a:pt x="2127" y="954"/>
                  </a:lnTo>
                  <a:lnTo>
                    <a:pt x="2250" y="870"/>
                  </a:lnTo>
                  <a:lnTo>
                    <a:pt x="2232" y="870"/>
                  </a:lnTo>
                  <a:lnTo>
                    <a:pt x="2205" y="771"/>
                  </a:lnTo>
                  <a:lnTo>
                    <a:pt x="2161" y="746"/>
                  </a:lnTo>
                  <a:lnTo>
                    <a:pt x="2219" y="705"/>
                  </a:lnTo>
                  <a:lnTo>
                    <a:pt x="2198" y="683"/>
                  </a:lnTo>
                  <a:lnTo>
                    <a:pt x="2208" y="647"/>
                  </a:lnTo>
                  <a:lnTo>
                    <a:pt x="2182" y="641"/>
                  </a:lnTo>
                  <a:lnTo>
                    <a:pt x="2208" y="604"/>
                  </a:lnTo>
                  <a:lnTo>
                    <a:pt x="2179" y="581"/>
                  </a:lnTo>
                  <a:lnTo>
                    <a:pt x="2195" y="551"/>
                  </a:lnTo>
                  <a:lnTo>
                    <a:pt x="2289" y="571"/>
                  </a:lnTo>
                  <a:lnTo>
                    <a:pt x="2331" y="554"/>
                  </a:lnTo>
                  <a:lnTo>
                    <a:pt x="2411" y="604"/>
                  </a:lnTo>
                  <a:lnTo>
                    <a:pt x="2411" y="626"/>
                  </a:lnTo>
                  <a:lnTo>
                    <a:pt x="2479" y="630"/>
                  </a:lnTo>
                  <a:lnTo>
                    <a:pt x="2485" y="680"/>
                  </a:lnTo>
                  <a:lnTo>
                    <a:pt x="2424" y="682"/>
                  </a:lnTo>
                  <a:lnTo>
                    <a:pt x="2477" y="690"/>
                  </a:lnTo>
                  <a:lnTo>
                    <a:pt x="2494" y="721"/>
                  </a:lnTo>
                  <a:lnTo>
                    <a:pt x="2437" y="763"/>
                  </a:lnTo>
                  <a:lnTo>
                    <a:pt x="2519" y="741"/>
                  </a:lnTo>
                  <a:lnTo>
                    <a:pt x="2523" y="779"/>
                  </a:lnTo>
                  <a:lnTo>
                    <a:pt x="2488" y="795"/>
                  </a:lnTo>
                  <a:lnTo>
                    <a:pt x="2538" y="756"/>
                  </a:lnTo>
                  <a:lnTo>
                    <a:pt x="2544" y="781"/>
                  </a:lnTo>
                  <a:lnTo>
                    <a:pt x="2590" y="743"/>
                  </a:lnTo>
                  <a:lnTo>
                    <a:pt x="2599" y="763"/>
                  </a:lnTo>
                  <a:lnTo>
                    <a:pt x="2632" y="711"/>
                  </a:lnTo>
                  <a:lnTo>
                    <a:pt x="2621" y="700"/>
                  </a:lnTo>
                  <a:lnTo>
                    <a:pt x="2658" y="671"/>
                  </a:lnTo>
                  <a:lnTo>
                    <a:pt x="2699" y="726"/>
                  </a:lnTo>
                  <a:lnTo>
                    <a:pt x="2664" y="739"/>
                  </a:lnTo>
                  <a:lnTo>
                    <a:pt x="2702" y="732"/>
                  </a:lnTo>
                  <a:lnTo>
                    <a:pt x="2716" y="755"/>
                  </a:lnTo>
                  <a:lnTo>
                    <a:pt x="2691" y="762"/>
                  </a:lnTo>
                  <a:lnTo>
                    <a:pt x="2725" y="766"/>
                  </a:lnTo>
                  <a:lnTo>
                    <a:pt x="2702" y="783"/>
                  </a:lnTo>
                  <a:lnTo>
                    <a:pt x="2726" y="779"/>
                  </a:lnTo>
                  <a:lnTo>
                    <a:pt x="2744" y="804"/>
                  </a:lnTo>
                  <a:lnTo>
                    <a:pt x="2732" y="815"/>
                  </a:lnTo>
                  <a:lnTo>
                    <a:pt x="2766" y="834"/>
                  </a:lnTo>
                  <a:lnTo>
                    <a:pt x="2713" y="855"/>
                  </a:lnTo>
                  <a:lnTo>
                    <a:pt x="2752" y="855"/>
                  </a:lnTo>
                  <a:lnTo>
                    <a:pt x="2743" y="875"/>
                  </a:lnTo>
                  <a:lnTo>
                    <a:pt x="2802" y="893"/>
                  </a:lnTo>
                  <a:lnTo>
                    <a:pt x="2824" y="940"/>
                  </a:lnTo>
                  <a:lnTo>
                    <a:pt x="2845" y="922"/>
                  </a:lnTo>
                  <a:lnTo>
                    <a:pt x="2903" y="953"/>
                  </a:lnTo>
                  <a:lnTo>
                    <a:pt x="2776" y="993"/>
                  </a:lnTo>
                  <a:lnTo>
                    <a:pt x="2802" y="1014"/>
                  </a:lnTo>
                  <a:lnTo>
                    <a:pt x="2910" y="970"/>
                  </a:lnTo>
                  <a:lnTo>
                    <a:pt x="2910" y="1008"/>
                  </a:lnTo>
                  <a:lnTo>
                    <a:pt x="2959" y="1001"/>
                  </a:lnTo>
                  <a:lnTo>
                    <a:pt x="2963" y="1019"/>
                  </a:lnTo>
                  <a:lnTo>
                    <a:pt x="2941" y="1019"/>
                  </a:lnTo>
                  <a:lnTo>
                    <a:pt x="2963" y="1064"/>
                  </a:lnTo>
                  <a:lnTo>
                    <a:pt x="2814" y="1154"/>
                  </a:lnTo>
                  <a:lnTo>
                    <a:pt x="2596" y="1154"/>
                  </a:lnTo>
                  <a:lnTo>
                    <a:pt x="2505" y="1215"/>
                  </a:lnTo>
                  <a:lnTo>
                    <a:pt x="2430" y="1305"/>
                  </a:lnTo>
                  <a:lnTo>
                    <a:pt x="2505" y="1237"/>
                  </a:lnTo>
                  <a:lnTo>
                    <a:pt x="2622" y="1196"/>
                  </a:lnTo>
                  <a:lnTo>
                    <a:pt x="2664" y="1228"/>
                  </a:lnTo>
                  <a:lnTo>
                    <a:pt x="2588" y="1251"/>
                  </a:lnTo>
                  <a:lnTo>
                    <a:pt x="2648" y="1265"/>
                  </a:lnTo>
                  <a:lnTo>
                    <a:pt x="2632" y="1292"/>
                  </a:lnTo>
                  <a:lnTo>
                    <a:pt x="2678" y="1342"/>
                  </a:lnTo>
                  <a:lnTo>
                    <a:pt x="2769" y="1360"/>
                  </a:lnTo>
                  <a:lnTo>
                    <a:pt x="2793" y="1298"/>
                  </a:lnTo>
                  <a:lnTo>
                    <a:pt x="2793" y="1336"/>
                  </a:lnTo>
                  <a:lnTo>
                    <a:pt x="2818" y="1332"/>
                  </a:lnTo>
                  <a:lnTo>
                    <a:pt x="2775" y="1372"/>
                  </a:lnTo>
                  <a:lnTo>
                    <a:pt x="2667" y="1399"/>
                  </a:lnTo>
                  <a:lnTo>
                    <a:pt x="2630" y="1446"/>
                  </a:lnTo>
                  <a:lnTo>
                    <a:pt x="2599" y="1404"/>
                  </a:lnTo>
                  <a:lnTo>
                    <a:pt x="2700" y="1368"/>
                  </a:lnTo>
                  <a:lnTo>
                    <a:pt x="2648" y="1369"/>
                  </a:lnTo>
                  <a:lnTo>
                    <a:pt x="2658" y="1342"/>
                  </a:lnTo>
                  <a:lnTo>
                    <a:pt x="2570" y="1374"/>
                  </a:lnTo>
                  <a:lnTo>
                    <a:pt x="2544" y="1353"/>
                  </a:lnTo>
                  <a:lnTo>
                    <a:pt x="2544" y="1298"/>
                  </a:lnTo>
                  <a:lnTo>
                    <a:pt x="2486" y="1280"/>
                  </a:lnTo>
                  <a:lnTo>
                    <a:pt x="2444" y="1370"/>
                  </a:lnTo>
                  <a:lnTo>
                    <a:pt x="2266" y="1404"/>
                  </a:lnTo>
                  <a:lnTo>
                    <a:pt x="2145" y="1440"/>
                  </a:lnTo>
                  <a:lnTo>
                    <a:pt x="2124" y="1457"/>
                  </a:lnTo>
                  <a:lnTo>
                    <a:pt x="2153" y="1461"/>
                  </a:lnTo>
                  <a:lnTo>
                    <a:pt x="2159" y="1474"/>
                  </a:lnTo>
                  <a:lnTo>
                    <a:pt x="2011" y="1511"/>
                  </a:lnTo>
                  <a:lnTo>
                    <a:pt x="2019" y="1494"/>
                  </a:lnTo>
                  <a:lnTo>
                    <a:pt x="2029" y="1483"/>
                  </a:lnTo>
                  <a:lnTo>
                    <a:pt x="2034" y="1465"/>
                  </a:lnTo>
                  <a:lnTo>
                    <a:pt x="2056" y="1452"/>
                  </a:lnTo>
                  <a:lnTo>
                    <a:pt x="2061" y="1372"/>
                  </a:lnTo>
                  <a:lnTo>
                    <a:pt x="2086" y="1399"/>
                  </a:lnTo>
                  <a:lnTo>
                    <a:pt x="2129" y="1390"/>
                  </a:lnTo>
                  <a:lnTo>
                    <a:pt x="2091" y="1342"/>
                  </a:lnTo>
                  <a:lnTo>
                    <a:pt x="1964" y="1319"/>
                  </a:lnTo>
                  <a:lnTo>
                    <a:pt x="1959" y="1319"/>
                  </a:lnTo>
                  <a:lnTo>
                    <a:pt x="1946" y="1255"/>
                  </a:lnTo>
                  <a:lnTo>
                    <a:pt x="1920" y="1259"/>
                  </a:lnTo>
                  <a:lnTo>
                    <a:pt x="1898" y="1222"/>
                  </a:lnTo>
                  <a:lnTo>
                    <a:pt x="1870" y="1220"/>
                  </a:lnTo>
                  <a:lnTo>
                    <a:pt x="1870" y="1242"/>
                  </a:lnTo>
                  <a:lnTo>
                    <a:pt x="1837" y="1209"/>
                  </a:lnTo>
                  <a:lnTo>
                    <a:pt x="1777" y="1255"/>
                  </a:lnTo>
                  <a:lnTo>
                    <a:pt x="1613" y="1222"/>
                  </a:lnTo>
                  <a:lnTo>
                    <a:pt x="1592" y="1190"/>
                  </a:lnTo>
                  <a:lnTo>
                    <a:pt x="1590" y="1211"/>
                  </a:lnTo>
                  <a:lnTo>
                    <a:pt x="635" y="1211"/>
                  </a:lnTo>
                  <a:lnTo>
                    <a:pt x="620" y="1177"/>
                  </a:lnTo>
                  <a:lnTo>
                    <a:pt x="569" y="1166"/>
                  </a:lnTo>
                  <a:lnTo>
                    <a:pt x="571" y="1144"/>
                  </a:lnTo>
                  <a:lnTo>
                    <a:pt x="465" y="1113"/>
                  </a:lnTo>
                  <a:lnTo>
                    <a:pt x="477" y="1097"/>
                  </a:lnTo>
                  <a:lnTo>
                    <a:pt x="452" y="1055"/>
                  </a:lnTo>
                  <a:lnTo>
                    <a:pt x="426" y="1051"/>
                  </a:lnTo>
                  <a:lnTo>
                    <a:pt x="367" y="960"/>
                  </a:lnTo>
                  <a:lnTo>
                    <a:pt x="377" y="932"/>
                  </a:lnTo>
                  <a:lnTo>
                    <a:pt x="380" y="882"/>
                  </a:lnTo>
                  <a:lnTo>
                    <a:pt x="314" y="855"/>
                  </a:lnTo>
                  <a:lnTo>
                    <a:pt x="191" y="695"/>
                  </a:lnTo>
                  <a:lnTo>
                    <a:pt x="121" y="740"/>
                  </a:lnTo>
                  <a:lnTo>
                    <a:pt x="103" y="719"/>
                  </a:lnTo>
                  <a:lnTo>
                    <a:pt x="98" y="715"/>
                  </a:lnTo>
                  <a:lnTo>
                    <a:pt x="63" y="671"/>
                  </a:lnTo>
                  <a:lnTo>
                    <a:pt x="0" y="671"/>
                  </a:lnTo>
                  <a:close/>
                </a:path>
              </a:pathLst>
            </a:custGeom>
            <a:solidFill>
              <a:srgbClr val="7F7F7F"/>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42" name="Freeform 26"/>
            <p:cNvSpPr>
              <a:spLocks noChangeAspect="1"/>
            </p:cNvSpPr>
            <p:nvPr/>
          </p:nvSpPr>
          <p:spPr bwMode="gray">
            <a:xfrm>
              <a:off x="1555156" y="2998633"/>
              <a:ext cx="108192" cy="79630"/>
            </a:xfrm>
            <a:custGeom>
              <a:avLst/>
              <a:gdLst>
                <a:gd name="T0" fmla="*/ 0 w 174"/>
                <a:gd name="T1" fmla="*/ 0 h 101"/>
                <a:gd name="T2" fmla="*/ 0 w 174"/>
                <a:gd name="T3" fmla="*/ 1 h 101"/>
                <a:gd name="T4" fmla="*/ 0 w 174"/>
                <a:gd name="T5" fmla="*/ 1 h 101"/>
                <a:gd name="T6" fmla="*/ 0 w 174"/>
                <a:gd name="T7" fmla="*/ 1 h 101"/>
                <a:gd name="T8" fmla="*/ 0 w 174"/>
                <a:gd name="T9" fmla="*/ 0 h 101"/>
                <a:gd name="T10" fmla="*/ 0 60000 65536"/>
                <a:gd name="T11" fmla="*/ 0 60000 65536"/>
                <a:gd name="T12" fmla="*/ 0 60000 65536"/>
                <a:gd name="T13" fmla="*/ 0 60000 65536"/>
                <a:gd name="T14" fmla="*/ 0 60000 65536"/>
                <a:gd name="T15" fmla="*/ 0 w 174"/>
                <a:gd name="T16" fmla="*/ 0 h 101"/>
                <a:gd name="T17" fmla="*/ 174 w 174"/>
                <a:gd name="T18" fmla="*/ 101 h 101"/>
              </a:gdLst>
              <a:ahLst/>
              <a:cxnLst>
                <a:cxn ang="T10">
                  <a:pos x="T0" y="T1"/>
                </a:cxn>
                <a:cxn ang="T11">
                  <a:pos x="T2" y="T3"/>
                </a:cxn>
                <a:cxn ang="T12">
                  <a:pos x="T4" y="T5"/>
                </a:cxn>
                <a:cxn ang="T13">
                  <a:pos x="T6" y="T7"/>
                </a:cxn>
                <a:cxn ang="T14">
                  <a:pos x="T8" y="T9"/>
                </a:cxn>
              </a:cxnLst>
              <a:rect l="T15" t="T16" r="T17" b="T18"/>
              <a:pathLst>
                <a:path w="174" h="101">
                  <a:moveTo>
                    <a:pt x="0" y="0"/>
                  </a:moveTo>
                  <a:lnTo>
                    <a:pt x="95" y="20"/>
                  </a:lnTo>
                  <a:lnTo>
                    <a:pt x="174" y="101"/>
                  </a:lnTo>
                  <a:lnTo>
                    <a:pt x="128" y="85"/>
                  </a:lnTo>
                  <a:lnTo>
                    <a:pt x="0" y="0"/>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43" name="Freeform 27"/>
            <p:cNvSpPr>
              <a:spLocks noChangeAspect="1"/>
            </p:cNvSpPr>
            <p:nvPr/>
          </p:nvSpPr>
          <p:spPr bwMode="gray">
            <a:xfrm>
              <a:off x="1607933" y="1936897"/>
              <a:ext cx="224301" cy="185804"/>
            </a:xfrm>
            <a:custGeom>
              <a:avLst/>
              <a:gdLst>
                <a:gd name="T0" fmla="*/ 0 w 362"/>
                <a:gd name="T1" fmla="*/ 1 h 225"/>
                <a:gd name="T2" fmla="*/ 0 w 362"/>
                <a:gd name="T3" fmla="*/ 1 h 225"/>
                <a:gd name="T4" fmla="*/ 0 w 362"/>
                <a:gd name="T5" fmla="*/ 1 h 225"/>
                <a:gd name="T6" fmla="*/ 0 w 362"/>
                <a:gd name="T7" fmla="*/ 1 h 225"/>
                <a:gd name="T8" fmla="*/ 0 w 362"/>
                <a:gd name="T9" fmla="*/ 0 h 225"/>
                <a:gd name="T10" fmla="*/ 0 w 362"/>
                <a:gd name="T11" fmla="*/ 1 h 225"/>
                <a:gd name="T12" fmla="*/ 0 w 362"/>
                <a:gd name="T13" fmla="*/ 1 h 225"/>
                <a:gd name="T14" fmla="*/ 0 w 362"/>
                <a:gd name="T15" fmla="*/ 1 h 225"/>
                <a:gd name="T16" fmla="*/ 0 w 362"/>
                <a:gd name="T17" fmla="*/ 1 h 225"/>
                <a:gd name="T18" fmla="*/ 0 w 362"/>
                <a:gd name="T19" fmla="*/ 1 h 225"/>
                <a:gd name="T20" fmla="*/ 0 w 362"/>
                <a:gd name="T21" fmla="*/ 1 h 225"/>
                <a:gd name="T22" fmla="*/ 0 w 362"/>
                <a:gd name="T23" fmla="*/ 1 h 225"/>
                <a:gd name="T24" fmla="*/ 0 w 362"/>
                <a:gd name="T25" fmla="*/ 1 h 2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2"/>
                <a:gd name="T40" fmla="*/ 0 h 225"/>
                <a:gd name="T41" fmla="*/ 362 w 362"/>
                <a:gd name="T42" fmla="*/ 225 h 2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2" h="225">
                  <a:moveTo>
                    <a:pt x="0" y="170"/>
                  </a:moveTo>
                  <a:lnTo>
                    <a:pt x="15" y="141"/>
                  </a:lnTo>
                  <a:lnTo>
                    <a:pt x="67" y="47"/>
                  </a:lnTo>
                  <a:lnTo>
                    <a:pt x="42" y="9"/>
                  </a:lnTo>
                  <a:lnTo>
                    <a:pt x="155" y="0"/>
                  </a:lnTo>
                  <a:lnTo>
                    <a:pt x="232" y="37"/>
                  </a:lnTo>
                  <a:lnTo>
                    <a:pt x="283" y="15"/>
                  </a:lnTo>
                  <a:lnTo>
                    <a:pt x="362" y="69"/>
                  </a:lnTo>
                  <a:lnTo>
                    <a:pt x="195" y="151"/>
                  </a:lnTo>
                  <a:lnTo>
                    <a:pt x="181" y="201"/>
                  </a:lnTo>
                  <a:lnTo>
                    <a:pt x="99" y="225"/>
                  </a:lnTo>
                  <a:lnTo>
                    <a:pt x="62" y="185"/>
                  </a:lnTo>
                  <a:lnTo>
                    <a:pt x="0" y="170"/>
                  </a:lnTo>
                  <a:close/>
                </a:path>
              </a:pathLst>
            </a:custGeom>
            <a:solidFill>
              <a:srgbClr val="BFBFBF"/>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44" name="Freeform 28"/>
            <p:cNvSpPr>
              <a:spLocks noChangeAspect="1"/>
            </p:cNvSpPr>
            <p:nvPr/>
          </p:nvSpPr>
          <p:spPr bwMode="gray">
            <a:xfrm>
              <a:off x="1672584" y="1769830"/>
              <a:ext cx="155691" cy="99928"/>
            </a:xfrm>
            <a:custGeom>
              <a:avLst/>
              <a:gdLst>
                <a:gd name="T0" fmla="*/ 0 w 254"/>
                <a:gd name="T1" fmla="*/ 1 h 127"/>
                <a:gd name="T2" fmla="*/ 0 w 254"/>
                <a:gd name="T3" fmla="*/ 1 h 127"/>
                <a:gd name="T4" fmla="*/ 0 w 254"/>
                <a:gd name="T5" fmla="*/ 1 h 127"/>
                <a:gd name="T6" fmla="*/ 0 w 254"/>
                <a:gd name="T7" fmla="*/ 1 h 127"/>
                <a:gd name="T8" fmla="*/ 0 w 254"/>
                <a:gd name="T9" fmla="*/ 1 h 127"/>
                <a:gd name="T10" fmla="*/ 0 w 254"/>
                <a:gd name="T11" fmla="*/ 1 h 127"/>
                <a:gd name="T12" fmla="*/ 0 w 254"/>
                <a:gd name="T13" fmla="*/ 1 h 127"/>
                <a:gd name="T14" fmla="*/ 0 w 254"/>
                <a:gd name="T15" fmla="*/ 1 h 127"/>
                <a:gd name="T16" fmla="*/ 0 w 254"/>
                <a:gd name="T17" fmla="*/ 1 h 127"/>
                <a:gd name="T18" fmla="*/ 0 w 254"/>
                <a:gd name="T19" fmla="*/ 1 h 127"/>
                <a:gd name="T20" fmla="*/ 0 w 254"/>
                <a:gd name="T21" fmla="*/ 1 h 127"/>
                <a:gd name="T22" fmla="*/ 0 w 254"/>
                <a:gd name="T23" fmla="*/ 1 h 127"/>
                <a:gd name="T24" fmla="*/ 0 w 254"/>
                <a:gd name="T25" fmla="*/ 1 h 127"/>
                <a:gd name="T26" fmla="*/ 0 w 254"/>
                <a:gd name="T27" fmla="*/ 0 h 127"/>
                <a:gd name="T28" fmla="*/ 0 w 254"/>
                <a:gd name="T29" fmla="*/ 1 h 127"/>
                <a:gd name="T30" fmla="*/ 0 w 254"/>
                <a:gd name="T31" fmla="*/ 1 h 1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4"/>
                <a:gd name="T49" fmla="*/ 0 h 127"/>
                <a:gd name="T50" fmla="*/ 254 w 254"/>
                <a:gd name="T51" fmla="*/ 127 h 1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4" h="127">
                  <a:moveTo>
                    <a:pt x="0" y="96"/>
                  </a:moveTo>
                  <a:lnTo>
                    <a:pt x="58" y="115"/>
                  </a:lnTo>
                  <a:lnTo>
                    <a:pt x="73" y="95"/>
                  </a:lnTo>
                  <a:lnTo>
                    <a:pt x="85" y="127"/>
                  </a:lnTo>
                  <a:lnTo>
                    <a:pt x="112" y="113"/>
                  </a:lnTo>
                  <a:lnTo>
                    <a:pt x="108" y="84"/>
                  </a:lnTo>
                  <a:lnTo>
                    <a:pt x="135" y="101"/>
                  </a:lnTo>
                  <a:lnTo>
                    <a:pt x="151" y="55"/>
                  </a:lnTo>
                  <a:lnTo>
                    <a:pt x="174" y="52"/>
                  </a:lnTo>
                  <a:lnTo>
                    <a:pt x="183" y="94"/>
                  </a:lnTo>
                  <a:lnTo>
                    <a:pt x="237" y="62"/>
                  </a:lnTo>
                  <a:lnTo>
                    <a:pt x="220" y="26"/>
                  </a:lnTo>
                  <a:lnTo>
                    <a:pt x="254" y="18"/>
                  </a:lnTo>
                  <a:lnTo>
                    <a:pt x="218" y="0"/>
                  </a:lnTo>
                  <a:lnTo>
                    <a:pt x="126" y="18"/>
                  </a:lnTo>
                  <a:lnTo>
                    <a:pt x="0" y="96"/>
                  </a:lnTo>
                  <a:close/>
                </a:path>
              </a:pathLst>
            </a:custGeom>
            <a:solidFill>
              <a:srgbClr val="BFBFBF"/>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45" name="Freeform 29"/>
            <p:cNvSpPr>
              <a:spLocks noChangeAspect="1"/>
            </p:cNvSpPr>
            <p:nvPr/>
          </p:nvSpPr>
          <p:spPr bwMode="gray">
            <a:xfrm>
              <a:off x="1754388" y="2005598"/>
              <a:ext cx="389228" cy="249820"/>
            </a:xfrm>
            <a:custGeom>
              <a:avLst/>
              <a:gdLst>
                <a:gd name="T0" fmla="*/ 0 w 627"/>
                <a:gd name="T1" fmla="*/ 1 h 307"/>
                <a:gd name="T2" fmla="*/ 0 w 627"/>
                <a:gd name="T3" fmla="*/ 1 h 307"/>
                <a:gd name="T4" fmla="*/ 0 w 627"/>
                <a:gd name="T5" fmla="*/ 1 h 307"/>
                <a:gd name="T6" fmla="*/ 0 w 627"/>
                <a:gd name="T7" fmla="*/ 1 h 307"/>
                <a:gd name="T8" fmla="*/ 0 w 627"/>
                <a:gd name="T9" fmla="*/ 0 h 307"/>
                <a:gd name="T10" fmla="*/ 0 w 627"/>
                <a:gd name="T11" fmla="*/ 1 h 307"/>
                <a:gd name="T12" fmla="*/ 0 w 627"/>
                <a:gd name="T13" fmla="*/ 1 h 307"/>
                <a:gd name="T14" fmla="*/ 0 w 627"/>
                <a:gd name="T15" fmla="*/ 1 h 307"/>
                <a:gd name="T16" fmla="*/ 0 w 627"/>
                <a:gd name="T17" fmla="*/ 1 h 307"/>
                <a:gd name="T18" fmla="*/ 0 w 627"/>
                <a:gd name="T19" fmla="*/ 1 h 307"/>
                <a:gd name="T20" fmla="*/ 0 w 627"/>
                <a:gd name="T21" fmla="*/ 1 h 307"/>
                <a:gd name="T22" fmla="*/ 0 w 627"/>
                <a:gd name="T23" fmla="*/ 1 h 307"/>
                <a:gd name="T24" fmla="*/ 0 w 627"/>
                <a:gd name="T25" fmla="*/ 1 h 307"/>
                <a:gd name="T26" fmla="*/ 0 w 627"/>
                <a:gd name="T27" fmla="*/ 1 h 307"/>
                <a:gd name="T28" fmla="*/ 0 w 627"/>
                <a:gd name="T29" fmla="*/ 1 h 307"/>
                <a:gd name="T30" fmla="*/ 0 w 627"/>
                <a:gd name="T31" fmla="*/ 1 h 307"/>
                <a:gd name="T32" fmla="*/ 0 w 627"/>
                <a:gd name="T33" fmla="*/ 1 h 307"/>
                <a:gd name="T34" fmla="*/ 0 w 627"/>
                <a:gd name="T35" fmla="*/ 1 h 307"/>
                <a:gd name="T36" fmla="*/ 0 w 627"/>
                <a:gd name="T37" fmla="*/ 1 h 307"/>
                <a:gd name="T38" fmla="*/ 0 w 627"/>
                <a:gd name="T39" fmla="*/ 1 h 307"/>
                <a:gd name="T40" fmla="*/ 0 w 627"/>
                <a:gd name="T41" fmla="*/ 1 h 307"/>
                <a:gd name="T42" fmla="*/ 0 w 627"/>
                <a:gd name="T43" fmla="*/ 1 h 307"/>
                <a:gd name="T44" fmla="*/ 0 w 627"/>
                <a:gd name="T45" fmla="*/ 1 h 307"/>
                <a:gd name="T46" fmla="*/ 0 w 627"/>
                <a:gd name="T47" fmla="*/ 1 h 307"/>
                <a:gd name="T48" fmla="*/ 0 w 627"/>
                <a:gd name="T49" fmla="*/ 1 h 307"/>
                <a:gd name="T50" fmla="*/ 0 w 627"/>
                <a:gd name="T51" fmla="*/ 1 h 307"/>
                <a:gd name="T52" fmla="*/ 0 w 627"/>
                <a:gd name="T53" fmla="*/ 1 h 307"/>
                <a:gd name="T54" fmla="*/ 0 w 627"/>
                <a:gd name="T55" fmla="*/ 1 h 307"/>
                <a:gd name="T56" fmla="*/ 0 w 627"/>
                <a:gd name="T57" fmla="*/ 1 h 307"/>
                <a:gd name="T58" fmla="*/ 0 w 627"/>
                <a:gd name="T59" fmla="*/ 1 h 307"/>
                <a:gd name="T60" fmla="*/ 0 w 627"/>
                <a:gd name="T61" fmla="*/ 1 h 307"/>
                <a:gd name="T62" fmla="*/ 0 w 627"/>
                <a:gd name="T63" fmla="*/ 1 h 307"/>
                <a:gd name="T64" fmla="*/ 0 w 627"/>
                <a:gd name="T65" fmla="*/ 1 h 307"/>
                <a:gd name="T66" fmla="*/ 0 w 627"/>
                <a:gd name="T67" fmla="*/ 1 h 307"/>
                <a:gd name="T68" fmla="*/ 0 w 627"/>
                <a:gd name="T69" fmla="*/ 1 h 307"/>
                <a:gd name="T70" fmla="*/ 0 w 627"/>
                <a:gd name="T71" fmla="*/ 1 h 307"/>
                <a:gd name="T72" fmla="*/ 0 w 627"/>
                <a:gd name="T73" fmla="*/ 1 h 307"/>
                <a:gd name="T74" fmla="*/ 0 w 627"/>
                <a:gd name="T75" fmla="*/ 1 h 307"/>
                <a:gd name="T76" fmla="*/ 0 w 627"/>
                <a:gd name="T77" fmla="*/ 1 h 3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27"/>
                <a:gd name="T118" fmla="*/ 0 h 307"/>
                <a:gd name="T119" fmla="*/ 627 w 627"/>
                <a:gd name="T120" fmla="*/ 307 h 3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27" h="307">
                  <a:moveTo>
                    <a:pt x="0" y="99"/>
                  </a:moveTo>
                  <a:lnTo>
                    <a:pt x="32" y="74"/>
                  </a:lnTo>
                  <a:lnTo>
                    <a:pt x="16" y="61"/>
                  </a:lnTo>
                  <a:lnTo>
                    <a:pt x="91" y="17"/>
                  </a:lnTo>
                  <a:lnTo>
                    <a:pt x="152" y="0"/>
                  </a:lnTo>
                  <a:lnTo>
                    <a:pt x="172" y="31"/>
                  </a:lnTo>
                  <a:lnTo>
                    <a:pt x="151" y="50"/>
                  </a:lnTo>
                  <a:lnTo>
                    <a:pt x="206" y="24"/>
                  </a:lnTo>
                  <a:lnTo>
                    <a:pt x="267" y="45"/>
                  </a:lnTo>
                  <a:lnTo>
                    <a:pt x="245" y="68"/>
                  </a:lnTo>
                  <a:lnTo>
                    <a:pt x="316" y="52"/>
                  </a:lnTo>
                  <a:lnTo>
                    <a:pt x="296" y="27"/>
                  </a:lnTo>
                  <a:lnTo>
                    <a:pt x="324" y="30"/>
                  </a:lnTo>
                  <a:lnTo>
                    <a:pt x="381" y="112"/>
                  </a:lnTo>
                  <a:lnTo>
                    <a:pt x="400" y="93"/>
                  </a:lnTo>
                  <a:lnTo>
                    <a:pt x="377" y="2"/>
                  </a:lnTo>
                  <a:lnTo>
                    <a:pt x="423" y="5"/>
                  </a:lnTo>
                  <a:lnTo>
                    <a:pt x="474" y="35"/>
                  </a:lnTo>
                  <a:lnTo>
                    <a:pt x="502" y="149"/>
                  </a:lnTo>
                  <a:lnTo>
                    <a:pt x="627" y="203"/>
                  </a:lnTo>
                  <a:lnTo>
                    <a:pt x="625" y="232"/>
                  </a:lnTo>
                  <a:lnTo>
                    <a:pt x="591" y="220"/>
                  </a:lnTo>
                  <a:lnTo>
                    <a:pt x="553" y="239"/>
                  </a:lnTo>
                  <a:lnTo>
                    <a:pt x="606" y="264"/>
                  </a:lnTo>
                  <a:lnTo>
                    <a:pt x="558" y="289"/>
                  </a:lnTo>
                  <a:lnTo>
                    <a:pt x="477" y="277"/>
                  </a:lnTo>
                  <a:lnTo>
                    <a:pt x="431" y="245"/>
                  </a:lnTo>
                  <a:lnTo>
                    <a:pt x="328" y="297"/>
                  </a:lnTo>
                  <a:lnTo>
                    <a:pt x="198" y="307"/>
                  </a:lnTo>
                  <a:lnTo>
                    <a:pt x="173" y="259"/>
                  </a:lnTo>
                  <a:lnTo>
                    <a:pt x="102" y="255"/>
                  </a:lnTo>
                  <a:lnTo>
                    <a:pt x="57" y="214"/>
                  </a:lnTo>
                  <a:lnTo>
                    <a:pt x="238" y="188"/>
                  </a:lnTo>
                  <a:lnTo>
                    <a:pt x="49" y="176"/>
                  </a:lnTo>
                  <a:lnTo>
                    <a:pt x="25" y="150"/>
                  </a:lnTo>
                  <a:lnTo>
                    <a:pt x="121" y="121"/>
                  </a:lnTo>
                  <a:lnTo>
                    <a:pt x="32" y="126"/>
                  </a:lnTo>
                  <a:lnTo>
                    <a:pt x="39" y="112"/>
                  </a:lnTo>
                  <a:lnTo>
                    <a:pt x="0" y="99"/>
                  </a:lnTo>
                  <a:close/>
                </a:path>
              </a:pathLst>
            </a:custGeom>
            <a:solidFill>
              <a:srgbClr val="BFBFBF"/>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46" name="Freeform 30"/>
            <p:cNvSpPr>
              <a:spLocks noChangeAspect="1"/>
            </p:cNvSpPr>
            <p:nvPr/>
          </p:nvSpPr>
          <p:spPr bwMode="gray">
            <a:xfrm>
              <a:off x="1783415" y="1804180"/>
              <a:ext cx="262564" cy="138963"/>
            </a:xfrm>
            <a:custGeom>
              <a:avLst/>
              <a:gdLst>
                <a:gd name="T0" fmla="*/ 0 w 424"/>
                <a:gd name="T1" fmla="*/ 1 h 170"/>
                <a:gd name="T2" fmla="*/ 0 w 424"/>
                <a:gd name="T3" fmla="*/ 1 h 170"/>
                <a:gd name="T4" fmla="*/ 0 w 424"/>
                <a:gd name="T5" fmla="*/ 1 h 170"/>
                <a:gd name="T6" fmla="*/ 0 w 424"/>
                <a:gd name="T7" fmla="*/ 1 h 170"/>
                <a:gd name="T8" fmla="*/ 0 w 424"/>
                <a:gd name="T9" fmla="*/ 1 h 170"/>
                <a:gd name="T10" fmla="*/ 0 w 424"/>
                <a:gd name="T11" fmla="*/ 1 h 170"/>
                <a:gd name="T12" fmla="*/ 0 w 424"/>
                <a:gd name="T13" fmla="*/ 1 h 170"/>
                <a:gd name="T14" fmla="*/ 0 w 424"/>
                <a:gd name="T15" fmla="*/ 1 h 170"/>
                <a:gd name="T16" fmla="*/ 0 w 424"/>
                <a:gd name="T17" fmla="*/ 1 h 170"/>
                <a:gd name="T18" fmla="*/ 0 w 424"/>
                <a:gd name="T19" fmla="*/ 1 h 170"/>
                <a:gd name="T20" fmla="*/ 0 w 424"/>
                <a:gd name="T21" fmla="*/ 1 h 170"/>
                <a:gd name="T22" fmla="*/ 0 w 424"/>
                <a:gd name="T23" fmla="*/ 1 h 170"/>
                <a:gd name="T24" fmla="*/ 0 w 424"/>
                <a:gd name="T25" fmla="*/ 1 h 170"/>
                <a:gd name="T26" fmla="*/ 0 w 424"/>
                <a:gd name="T27" fmla="*/ 1 h 170"/>
                <a:gd name="T28" fmla="*/ 0 w 424"/>
                <a:gd name="T29" fmla="*/ 1 h 170"/>
                <a:gd name="T30" fmla="*/ 0 w 424"/>
                <a:gd name="T31" fmla="*/ 1 h 170"/>
                <a:gd name="T32" fmla="*/ 0 w 424"/>
                <a:gd name="T33" fmla="*/ 0 h 170"/>
                <a:gd name="T34" fmla="*/ 0 w 424"/>
                <a:gd name="T35" fmla="*/ 1 h 170"/>
                <a:gd name="T36" fmla="*/ 0 w 424"/>
                <a:gd name="T37" fmla="*/ 1 h 170"/>
                <a:gd name="T38" fmla="*/ 0 w 424"/>
                <a:gd name="T39" fmla="*/ 1 h 170"/>
                <a:gd name="T40" fmla="*/ 0 w 424"/>
                <a:gd name="T41" fmla="*/ 1 h 170"/>
                <a:gd name="T42" fmla="*/ 0 w 424"/>
                <a:gd name="T43" fmla="*/ 1 h 170"/>
                <a:gd name="T44" fmla="*/ 0 w 424"/>
                <a:gd name="T45" fmla="*/ 1 h 170"/>
                <a:gd name="T46" fmla="*/ 0 w 424"/>
                <a:gd name="T47" fmla="*/ 1 h 170"/>
                <a:gd name="T48" fmla="*/ 0 w 424"/>
                <a:gd name="T49" fmla="*/ 1 h 170"/>
                <a:gd name="T50" fmla="*/ 0 w 424"/>
                <a:gd name="T51" fmla="*/ 1 h 170"/>
                <a:gd name="T52" fmla="*/ 0 w 424"/>
                <a:gd name="T53" fmla="*/ 1 h 170"/>
                <a:gd name="T54" fmla="*/ 0 w 424"/>
                <a:gd name="T55" fmla="*/ 1 h 170"/>
                <a:gd name="T56" fmla="*/ 0 w 424"/>
                <a:gd name="T57" fmla="*/ 1 h 170"/>
                <a:gd name="T58" fmla="*/ 0 w 424"/>
                <a:gd name="T59" fmla="*/ 1 h 170"/>
                <a:gd name="T60" fmla="*/ 0 w 424"/>
                <a:gd name="T61" fmla="*/ 1 h 170"/>
                <a:gd name="T62" fmla="*/ 0 w 424"/>
                <a:gd name="T63" fmla="*/ 1 h 170"/>
                <a:gd name="T64" fmla="*/ 0 w 424"/>
                <a:gd name="T65" fmla="*/ 1 h 170"/>
                <a:gd name="T66" fmla="*/ 0 w 424"/>
                <a:gd name="T67" fmla="*/ 1 h 1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4"/>
                <a:gd name="T103" fmla="*/ 0 h 170"/>
                <a:gd name="T104" fmla="*/ 424 w 424"/>
                <a:gd name="T105" fmla="*/ 170 h 1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4" h="170">
                  <a:moveTo>
                    <a:pt x="0" y="113"/>
                  </a:moveTo>
                  <a:lnTo>
                    <a:pt x="15" y="99"/>
                  </a:lnTo>
                  <a:lnTo>
                    <a:pt x="89" y="83"/>
                  </a:lnTo>
                  <a:lnTo>
                    <a:pt x="15" y="86"/>
                  </a:lnTo>
                  <a:lnTo>
                    <a:pt x="100" y="69"/>
                  </a:lnTo>
                  <a:lnTo>
                    <a:pt x="31" y="69"/>
                  </a:lnTo>
                  <a:lnTo>
                    <a:pt x="37" y="50"/>
                  </a:lnTo>
                  <a:lnTo>
                    <a:pt x="102" y="49"/>
                  </a:lnTo>
                  <a:lnTo>
                    <a:pt x="57" y="45"/>
                  </a:lnTo>
                  <a:lnTo>
                    <a:pt x="93" y="28"/>
                  </a:lnTo>
                  <a:lnTo>
                    <a:pt x="178" y="49"/>
                  </a:lnTo>
                  <a:lnTo>
                    <a:pt x="221" y="92"/>
                  </a:lnTo>
                  <a:lnTo>
                    <a:pt x="302" y="94"/>
                  </a:lnTo>
                  <a:lnTo>
                    <a:pt x="270" y="69"/>
                  </a:lnTo>
                  <a:lnTo>
                    <a:pt x="288" y="52"/>
                  </a:lnTo>
                  <a:lnTo>
                    <a:pt x="253" y="32"/>
                  </a:lnTo>
                  <a:lnTo>
                    <a:pt x="309" y="0"/>
                  </a:lnTo>
                  <a:lnTo>
                    <a:pt x="333" y="38"/>
                  </a:lnTo>
                  <a:lnTo>
                    <a:pt x="316" y="55"/>
                  </a:lnTo>
                  <a:lnTo>
                    <a:pt x="347" y="60"/>
                  </a:lnTo>
                  <a:lnTo>
                    <a:pt x="336" y="80"/>
                  </a:lnTo>
                  <a:lnTo>
                    <a:pt x="376" y="85"/>
                  </a:lnTo>
                  <a:lnTo>
                    <a:pt x="397" y="59"/>
                  </a:lnTo>
                  <a:lnTo>
                    <a:pt x="424" y="90"/>
                  </a:lnTo>
                  <a:lnTo>
                    <a:pt x="403" y="127"/>
                  </a:lnTo>
                  <a:lnTo>
                    <a:pt x="311" y="125"/>
                  </a:lnTo>
                  <a:lnTo>
                    <a:pt x="172" y="170"/>
                  </a:lnTo>
                  <a:lnTo>
                    <a:pt x="115" y="147"/>
                  </a:lnTo>
                  <a:lnTo>
                    <a:pt x="233" y="109"/>
                  </a:lnTo>
                  <a:lnTo>
                    <a:pt x="132" y="132"/>
                  </a:lnTo>
                  <a:lnTo>
                    <a:pt x="149" y="101"/>
                  </a:lnTo>
                  <a:lnTo>
                    <a:pt x="97" y="134"/>
                  </a:lnTo>
                  <a:lnTo>
                    <a:pt x="37" y="125"/>
                  </a:lnTo>
                  <a:lnTo>
                    <a:pt x="0" y="113"/>
                  </a:lnTo>
                  <a:close/>
                </a:path>
              </a:pathLst>
            </a:custGeom>
            <a:solidFill>
              <a:srgbClr val="BFBFBF"/>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47" name="Freeform 31"/>
            <p:cNvSpPr>
              <a:spLocks noChangeAspect="1"/>
            </p:cNvSpPr>
            <p:nvPr/>
          </p:nvSpPr>
          <p:spPr bwMode="gray">
            <a:xfrm>
              <a:off x="2045979" y="1658972"/>
              <a:ext cx="135900" cy="90560"/>
            </a:xfrm>
            <a:custGeom>
              <a:avLst/>
              <a:gdLst>
                <a:gd name="T0" fmla="*/ 0 w 220"/>
                <a:gd name="T1" fmla="*/ 0 h 106"/>
                <a:gd name="T2" fmla="*/ 0 w 220"/>
                <a:gd name="T3" fmla="*/ 1 h 106"/>
                <a:gd name="T4" fmla="*/ 0 w 220"/>
                <a:gd name="T5" fmla="*/ 1 h 106"/>
                <a:gd name="T6" fmla="*/ 0 w 220"/>
                <a:gd name="T7" fmla="*/ 1 h 106"/>
                <a:gd name="T8" fmla="*/ 0 w 220"/>
                <a:gd name="T9" fmla="*/ 1 h 106"/>
                <a:gd name="T10" fmla="*/ 0 w 220"/>
                <a:gd name="T11" fmla="*/ 1 h 106"/>
                <a:gd name="T12" fmla="*/ 0 w 220"/>
                <a:gd name="T13" fmla="*/ 1 h 106"/>
                <a:gd name="T14" fmla="*/ 0 w 220"/>
                <a:gd name="T15" fmla="*/ 1 h 106"/>
                <a:gd name="T16" fmla="*/ 0 w 220"/>
                <a:gd name="T17" fmla="*/ 1 h 106"/>
                <a:gd name="T18" fmla="*/ 0 w 220"/>
                <a:gd name="T19" fmla="*/ 1 h 106"/>
                <a:gd name="T20" fmla="*/ 0 w 220"/>
                <a:gd name="T21" fmla="*/ 1 h 106"/>
                <a:gd name="T22" fmla="*/ 0 w 220"/>
                <a:gd name="T23" fmla="*/ 0 h 106"/>
                <a:gd name="T24" fmla="*/ 0 w 220"/>
                <a:gd name="T25" fmla="*/ 0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0"/>
                <a:gd name="T40" fmla="*/ 0 h 106"/>
                <a:gd name="T41" fmla="*/ 220 w 220"/>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0" h="106">
                  <a:moveTo>
                    <a:pt x="0" y="0"/>
                  </a:moveTo>
                  <a:lnTo>
                    <a:pt x="18" y="38"/>
                  </a:lnTo>
                  <a:lnTo>
                    <a:pt x="72" y="38"/>
                  </a:lnTo>
                  <a:lnTo>
                    <a:pt x="55" y="46"/>
                  </a:lnTo>
                  <a:lnTo>
                    <a:pt x="67" y="59"/>
                  </a:lnTo>
                  <a:lnTo>
                    <a:pt x="21" y="65"/>
                  </a:lnTo>
                  <a:lnTo>
                    <a:pt x="98" y="79"/>
                  </a:lnTo>
                  <a:lnTo>
                    <a:pt x="220" y="106"/>
                  </a:lnTo>
                  <a:lnTo>
                    <a:pt x="202" y="45"/>
                  </a:lnTo>
                  <a:lnTo>
                    <a:pt x="113" y="8"/>
                  </a:lnTo>
                  <a:lnTo>
                    <a:pt x="84" y="24"/>
                  </a:lnTo>
                  <a:lnTo>
                    <a:pt x="76" y="0"/>
                  </a:lnTo>
                  <a:lnTo>
                    <a:pt x="0" y="0"/>
                  </a:lnTo>
                  <a:close/>
                </a:path>
              </a:pathLst>
            </a:custGeom>
            <a:solidFill>
              <a:srgbClr val="BFBFBF"/>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48" name="Freeform 32"/>
            <p:cNvSpPr>
              <a:spLocks noChangeAspect="1"/>
            </p:cNvSpPr>
            <p:nvPr/>
          </p:nvSpPr>
          <p:spPr bwMode="gray">
            <a:xfrm>
              <a:off x="2110630" y="1827601"/>
              <a:ext cx="106873" cy="82753"/>
            </a:xfrm>
            <a:custGeom>
              <a:avLst/>
              <a:gdLst>
                <a:gd name="T0" fmla="*/ 0 w 177"/>
                <a:gd name="T1" fmla="*/ 0 h 107"/>
                <a:gd name="T2" fmla="*/ 0 w 177"/>
                <a:gd name="T3" fmla="*/ 0 h 107"/>
                <a:gd name="T4" fmla="*/ 0 w 177"/>
                <a:gd name="T5" fmla="*/ 0 h 107"/>
                <a:gd name="T6" fmla="*/ 0 w 177"/>
                <a:gd name="T7" fmla="*/ 0 h 107"/>
                <a:gd name="T8" fmla="*/ 0 w 177"/>
                <a:gd name="T9" fmla="*/ 0 h 107"/>
                <a:gd name="T10" fmla="*/ 0 w 177"/>
                <a:gd name="T11" fmla="*/ 0 h 107"/>
                <a:gd name="T12" fmla="*/ 0 w 177"/>
                <a:gd name="T13" fmla="*/ 0 h 107"/>
                <a:gd name="T14" fmla="*/ 0 w 177"/>
                <a:gd name="T15" fmla="*/ 0 h 107"/>
                <a:gd name="T16" fmla="*/ 0 w 177"/>
                <a:gd name="T17" fmla="*/ 0 h 107"/>
                <a:gd name="T18" fmla="*/ 0 w 177"/>
                <a:gd name="T19" fmla="*/ 0 h 107"/>
                <a:gd name="T20" fmla="*/ 0 w 177"/>
                <a:gd name="T21" fmla="*/ 0 h 107"/>
                <a:gd name="T22" fmla="*/ 0 w 177"/>
                <a:gd name="T23" fmla="*/ 0 h 107"/>
                <a:gd name="T24" fmla="*/ 0 w 177"/>
                <a:gd name="T25" fmla="*/ 0 h 107"/>
                <a:gd name="T26" fmla="*/ 0 w 177"/>
                <a:gd name="T27" fmla="*/ 0 h 107"/>
                <a:gd name="T28" fmla="*/ 0 w 177"/>
                <a:gd name="T29" fmla="*/ 0 h 107"/>
                <a:gd name="T30" fmla="*/ 0 w 177"/>
                <a:gd name="T31" fmla="*/ 0 h 1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
                <a:gd name="T49" fmla="*/ 0 h 107"/>
                <a:gd name="T50" fmla="*/ 177 w 177"/>
                <a:gd name="T51" fmla="*/ 107 h 1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 h="107">
                  <a:moveTo>
                    <a:pt x="0" y="69"/>
                  </a:moveTo>
                  <a:lnTo>
                    <a:pt x="20" y="44"/>
                  </a:lnTo>
                  <a:lnTo>
                    <a:pt x="54" y="49"/>
                  </a:lnTo>
                  <a:lnTo>
                    <a:pt x="11" y="23"/>
                  </a:lnTo>
                  <a:lnTo>
                    <a:pt x="21" y="7"/>
                  </a:lnTo>
                  <a:lnTo>
                    <a:pt x="92" y="41"/>
                  </a:lnTo>
                  <a:lnTo>
                    <a:pt x="52" y="5"/>
                  </a:lnTo>
                  <a:lnTo>
                    <a:pt x="158" y="0"/>
                  </a:lnTo>
                  <a:lnTo>
                    <a:pt x="177" y="79"/>
                  </a:lnTo>
                  <a:lnTo>
                    <a:pt x="156" y="66"/>
                  </a:lnTo>
                  <a:lnTo>
                    <a:pt x="153" y="107"/>
                  </a:lnTo>
                  <a:lnTo>
                    <a:pt x="68" y="102"/>
                  </a:lnTo>
                  <a:lnTo>
                    <a:pt x="85" y="91"/>
                  </a:lnTo>
                  <a:lnTo>
                    <a:pt x="63" y="76"/>
                  </a:lnTo>
                  <a:lnTo>
                    <a:pt x="124" y="55"/>
                  </a:lnTo>
                  <a:lnTo>
                    <a:pt x="0" y="69"/>
                  </a:lnTo>
                  <a:close/>
                </a:path>
              </a:pathLst>
            </a:custGeom>
            <a:solidFill>
              <a:srgbClr val="BFBFBF"/>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49" name="Freeform 33"/>
            <p:cNvSpPr>
              <a:spLocks noChangeAspect="1"/>
            </p:cNvSpPr>
            <p:nvPr/>
          </p:nvSpPr>
          <p:spPr bwMode="gray">
            <a:xfrm>
              <a:off x="2113269" y="1975932"/>
              <a:ext cx="125344" cy="135840"/>
            </a:xfrm>
            <a:custGeom>
              <a:avLst/>
              <a:gdLst>
                <a:gd name="T0" fmla="*/ 0 w 206"/>
                <a:gd name="T1" fmla="*/ 1 h 169"/>
                <a:gd name="T2" fmla="*/ 0 w 206"/>
                <a:gd name="T3" fmla="*/ 1 h 169"/>
                <a:gd name="T4" fmla="*/ 0 w 206"/>
                <a:gd name="T5" fmla="*/ 1 h 169"/>
                <a:gd name="T6" fmla="*/ 0 w 206"/>
                <a:gd name="T7" fmla="*/ 1 h 169"/>
                <a:gd name="T8" fmla="*/ 0 w 206"/>
                <a:gd name="T9" fmla="*/ 1 h 169"/>
                <a:gd name="T10" fmla="*/ 0 w 206"/>
                <a:gd name="T11" fmla="*/ 1 h 169"/>
                <a:gd name="T12" fmla="*/ 0 w 206"/>
                <a:gd name="T13" fmla="*/ 1 h 169"/>
                <a:gd name="T14" fmla="*/ 0 w 206"/>
                <a:gd name="T15" fmla="*/ 1 h 169"/>
                <a:gd name="T16" fmla="*/ 0 w 206"/>
                <a:gd name="T17" fmla="*/ 0 h 169"/>
                <a:gd name="T18" fmla="*/ 0 w 206"/>
                <a:gd name="T19" fmla="*/ 1 h 169"/>
                <a:gd name="T20" fmla="*/ 0 w 206"/>
                <a:gd name="T21" fmla="*/ 1 h 169"/>
                <a:gd name="T22" fmla="*/ 0 w 206"/>
                <a:gd name="T23" fmla="*/ 1 h 169"/>
                <a:gd name="T24" fmla="*/ 0 w 206"/>
                <a:gd name="T25" fmla="*/ 1 h 169"/>
                <a:gd name="T26" fmla="*/ 0 w 206"/>
                <a:gd name="T27" fmla="*/ 1 h 169"/>
                <a:gd name="T28" fmla="*/ 0 w 206"/>
                <a:gd name="T29" fmla="*/ 1 h 169"/>
                <a:gd name="T30" fmla="*/ 0 w 206"/>
                <a:gd name="T31" fmla="*/ 1 h 1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6"/>
                <a:gd name="T49" fmla="*/ 0 h 169"/>
                <a:gd name="T50" fmla="*/ 206 w 206"/>
                <a:gd name="T51" fmla="*/ 169 h 1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6" h="169">
                  <a:moveTo>
                    <a:pt x="0" y="85"/>
                  </a:moveTo>
                  <a:lnTo>
                    <a:pt x="10" y="63"/>
                  </a:lnTo>
                  <a:lnTo>
                    <a:pt x="79" y="76"/>
                  </a:lnTo>
                  <a:lnTo>
                    <a:pt x="69" y="49"/>
                  </a:lnTo>
                  <a:lnTo>
                    <a:pt x="87" y="51"/>
                  </a:lnTo>
                  <a:lnTo>
                    <a:pt x="42" y="36"/>
                  </a:lnTo>
                  <a:lnTo>
                    <a:pt x="63" y="28"/>
                  </a:lnTo>
                  <a:lnTo>
                    <a:pt x="43" y="15"/>
                  </a:lnTo>
                  <a:lnTo>
                    <a:pt x="174" y="0"/>
                  </a:lnTo>
                  <a:lnTo>
                    <a:pt x="179" y="37"/>
                  </a:lnTo>
                  <a:lnTo>
                    <a:pt x="139" y="68"/>
                  </a:lnTo>
                  <a:lnTo>
                    <a:pt x="199" y="76"/>
                  </a:lnTo>
                  <a:lnTo>
                    <a:pt x="206" y="136"/>
                  </a:lnTo>
                  <a:lnTo>
                    <a:pt x="118" y="169"/>
                  </a:lnTo>
                  <a:lnTo>
                    <a:pt x="79" y="121"/>
                  </a:lnTo>
                  <a:lnTo>
                    <a:pt x="0" y="85"/>
                  </a:lnTo>
                  <a:close/>
                </a:path>
              </a:pathLst>
            </a:custGeom>
            <a:solidFill>
              <a:srgbClr val="BFBFBF"/>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50" name="Freeform 34"/>
            <p:cNvSpPr>
              <a:spLocks noChangeAspect="1"/>
            </p:cNvSpPr>
            <p:nvPr/>
          </p:nvSpPr>
          <p:spPr bwMode="gray">
            <a:xfrm>
              <a:off x="2201670" y="1685516"/>
              <a:ext cx="77846" cy="68701"/>
            </a:xfrm>
            <a:custGeom>
              <a:avLst/>
              <a:gdLst>
                <a:gd name="T0" fmla="*/ 0 w 124"/>
                <a:gd name="T1" fmla="*/ 0 h 86"/>
                <a:gd name="T2" fmla="*/ 0 w 124"/>
                <a:gd name="T3" fmla="*/ 1 h 86"/>
                <a:gd name="T4" fmla="*/ 0 w 124"/>
                <a:gd name="T5" fmla="*/ 1 h 86"/>
                <a:gd name="T6" fmla="*/ 0 w 124"/>
                <a:gd name="T7" fmla="*/ 1 h 86"/>
                <a:gd name="T8" fmla="*/ 0 w 124"/>
                <a:gd name="T9" fmla="*/ 1 h 86"/>
                <a:gd name="T10" fmla="*/ 0 w 124"/>
                <a:gd name="T11" fmla="*/ 1 h 86"/>
                <a:gd name="T12" fmla="*/ 0 w 124"/>
                <a:gd name="T13" fmla="*/ 1 h 86"/>
                <a:gd name="T14" fmla="*/ 0 w 124"/>
                <a:gd name="T15" fmla="*/ 0 h 86"/>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86"/>
                <a:gd name="T26" fmla="*/ 124 w 124"/>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86">
                  <a:moveTo>
                    <a:pt x="0" y="0"/>
                  </a:moveTo>
                  <a:lnTo>
                    <a:pt x="14" y="51"/>
                  </a:lnTo>
                  <a:lnTo>
                    <a:pt x="52" y="54"/>
                  </a:lnTo>
                  <a:lnTo>
                    <a:pt x="19" y="61"/>
                  </a:lnTo>
                  <a:lnTo>
                    <a:pt x="35" y="86"/>
                  </a:lnTo>
                  <a:lnTo>
                    <a:pt x="112" y="71"/>
                  </a:lnTo>
                  <a:lnTo>
                    <a:pt x="124" y="43"/>
                  </a:lnTo>
                  <a:lnTo>
                    <a:pt x="0" y="0"/>
                  </a:lnTo>
                  <a:close/>
                </a:path>
              </a:pathLst>
            </a:custGeom>
            <a:solidFill>
              <a:srgbClr val="BFBFBF"/>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51" name="Freeform 35"/>
            <p:cNvSpPr>
              <a:spLocks noChangeAspect="1"/>
            </p:cNvSpPr>
            <p:nvPr/>
          </p:nvSpPr>
          <p:spPr bwMode="gray">
            <a:xfrm>
              <a:off x="2229378" y="1790128"/>
              <a:ext cx="372075" cy="153015"/>
            </a:xfrm>
            <a:custGeom>
              <a:avLst/>
              <a:gdLst>
                <a:gd name="T0" fmla="*/ 0 w 598"/>
                <a:gd name="T1" fmla="*/ 1 h 188"/>
                <a:gd name="T2" fmla="*/ 0 w 598"/>
                <a:gd name="T3" fmla="*/ 0 h 188"/>
                <a:gd name="T4" fmla="*/ 0 w 598"/>
                <a:gd name="T5" fmla="*/ 1 h 188"/>
                <a:gd name="T6" fmla="*/ 0 w 598"/>
                <a:gd name="T7" fmla="*/ 1 h 188"/>
                <a:gd name="T8" fmla="*/ 0 w 598"/>
                <a:gd name="T9" fmla="*/ 1 h 188"/>
                <a:gd name="T10" fmla="*/ 0 w 598"/>
                <a:gd name="T11" fmla="*/ 1 h 188"/>
                <a:gd name="T12" fmla="*/ 0 w 598"/>
                <a:gd name="T13" fmla="*/ 1 h 188"/>
                <a:gd name="T14" fmla="*/ 0 w 598"/>
                <a:gd name="T15" fmla="*/ 1 h 188"/>
                <a:gd name="T16" fmla="*/ 0 w 598"/>
                <a:gd name="T17" fmla="*/ 1 h 188"/>
                <a:gd name="T18" fmla="*/ 0 w 598"/>
                <a:gd name="T19" fmla="*/ 1 h 188"/>
                <a:gd name="T20" fmla="*/ 0 w 598"/>
                <a:gd name="T21" fmla="*/ 1 h 188"/>
                <a:gd name="T22" fmla="*/ 0 w 598"/>
                <a:gd name="T23" fmla="*/ 1 h 188"/>
                <a:gd name="T24" fmla="*/ 0 w 598"/>
                <a:gd name="T25" fmla="*/ 1 h 188"/>
                <a:gd name="T26" fmla="*/ 0 w 598"/>
                <a:gd name="T27" fmla="*/ 1 h 188"/>
                <a:gd name="T28" fmla="*/ 0 w 598"/>
                <a:gd name="T29" fmla="*/ 1 h 188"/>
                <a:gd name="T30" fmla="*/ 0 w 598"/>
                <a:gd name="T31" fmla="*/ 1 h 188"/>
                <a:gd name="T32" fmla="*/ 0 w 598"/>
                <a:gd name="T33" fmla="*/ 1 h 188"/>
                <a:gd name="T34" fmla="*/ 0 w 598"/>
                <a:gd name="T35" fmla="*/ 1 h 188"/>
                <a:gd name="T36" fmla="*/ 0 w 598"/>
                <a:gd name="T37" fmla="*/ 1 h 188"/>
                <a:gd name="T38" fmla="*/ 0 w 598"/>
                <a:gd name="T39" fmla="*/ 1 h 188"/>
                <a:gd name="T40" fmla="*/ 0 w 598"/>
                <a:gd name="T41" fmla="*/ 1 h 188"/>
                <a:gd name="T42" fmla="*/ 0 w 598"/>
                <a:gd name="T43" fmla="*/ 1 h 188"/>
                <a:gd name="T44" fmla="*/ 0 w 598"/>
                <a:gd name="T45" fmla="*/ 1 h 188"/>
                <a:gd name="T46" fmla="*/ 0 w 598"/>
                <a:gd name="T47" fmla="*/ 1 h 188"/>
                <a:gd name="T48" fmla="*/ 0 w 598"/>
                <a:gd name="T49" fmla="*/ 1 h 188"/>
                <a:gd name="T50" fmla="*/ 0 w 598"/>
                <a:gd name="T51" fmla="*/ 1 h 188"/>
                <a:gd name="T52" fmla="*/ 0 w 598"/>
                <a:gd name="T53" fmla="*/ 1 h 188"/>
                <a:gd name="T54" fmla="*/ 0 w 598"/>
                <a:gd name="T55" fmla="*/ 1 h 188"/>
                <a:gd name="T56" fmla="*/ 0 w 598"/>
                <a:gd name="T57" fmla="*/ 1 h 188"/>
                <a:gd name="T58" fmla="*/ 0 w 598"/>
                <a:gd name="T59" fmla="*/ 1 h 188"/>
                <a:gd name="T60" fmla="*/ 0 w 598"/>
                <a:gd name="T61" fmla="*/ 1 h 188"/>
                <a:gd name="T62" fmla="*/ 0 w 598"/>
                <a:gd name="T63" fmla="*/ 1 h 1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8"/>
                <a:gd name="T97" fmla="*/ 0 h 188"/>
                <a:gd name="T98" fmla="*/ 598 w 598"/>
                <a:gd name="T99" fmla="*/ 188 h 1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8" h="188">
                  <a:moveTo>
                    <a:pt x="0" y="30"/>
                  </a:moveTo>
                  <a:lnTo>
                    <a:pt x="36" y="0"/>
                  </a:lnTo>
                  <a:lnTo>
                    <a:pt x="90" y="16"/>
                  </a:lnTo>
                  <a:lnTo>
                    <a:pt x="126" y="30"/>
                  </a:lnTo>
                  <a:lnTo>
                    <a:pt x="115" y="51"/>
                  </a:lnTo>
                  <a:lnTo>
                    <a:pt x="183" y="33"/>
                  </a:lnTo>
                  <a:lnTo>
                    <a:pt x="227" y="51"/>
                  </a:lnTo>
                  <a:lnTo>
                    <a:pt x="189" y="51"/>
                  </a:lnTo>
                  <a:lnTo>
                    <a:pt x="265" y="66"/>
                  </a:lnTo>
                  <a:lnTo>
                    <a:pt x="183" y="72"/>
                  </a:lnTo>
                  <a:lnTo>
                    <a:pt x="227" y="84"/>
                  </a:lnTo>
                  <a:lnTo>
                    <a:pt x="194" y="100"/>
                  </a:lnTo>
                  <a:lnTo>
                    <a:pt x="236" y="87"/>
                  </a:lnTo>
                  <a:lnTo>
                    <a:pt x="272" y="125"/>
                  </a:lnTo>
                  <a:lnTo>
                    <a:pt x="281" y="108"/>
                  </a:lnTo>
                  <a:lnTo>
                    <a:pt x="391" y="125"/>
                  </a:lnTo>
                  <a:lnTo>
                    <a:pt x="505" y="89"/>
                  </a:lnTo>
                  <a:lnTo>
                    <a:pt x="598" y="131"/>
                  </a:lnTo>
                  <a:lnTo>
                    <a:pt x="568" y="150"/>
                  </a:lnTo>
                  <a:lnTo>
                    <a:pt x="578" y="182"/>
                  </a:lnTo>
                  <a:lnTo>
                    <a:pt x="524" y="188"/>
                  </a:lnTo>
                  <a:lnTo>
                    <a:pt x="463" y="159"/>
                  </a:lnTo>
                  <a:lnTo>
                    <a:pt x="463" y="182"/>
                  </a:lnTo>
                  <a:lnTo>
                    <a:pt x="430" y="186"/>
                  </a:lnTo>
                  <a:lnTo>
                    <a:pt x="296" y="188"/>
                  </a:lnTo>
                  <a:lnTo>
                    <a:pt x="281" y="163"/>
                  </a:lnTo>
                  <a:lnTo>
                    <a:pt x="248" y="186"/>
                  </a:lnTo>
                  <a:lnTo>
                    <a:pt x="208" y="163"/>
                  </a:lnTo>
                  <a:lnTo>
                    <a:pt x="180" y="178"/>
                  </a:lnTo>
                  <a:lnTo>
                    <a:pt x="128" y="56"/>
                  </a:lnTo>
                  <a:lnTo>
                    <a:pt x="67" y="67"/>
                  </a:lnTo>
                  <a:lnTo>
                    <a:pt x="0" y="30"/>
                  </a:lnTo>
                  <a:close/>
                </a:path>
              </a:pathLst>
            </a:custGeom>
            <a:solidFill>
              <a:srgbClr val="BFBFBF"/>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52" name="Freeform 36"/>
            <p:cNvSpPr>
              <a:spLocks noChangeAspect="1"/>
            </p:cNvSpPr>
            <p:nvPr/>
          </p:nvSpPr>
          <p:spPr bwMode="gray">
            <a:xfrm>
              <a:off x="2243891" y="1527817"/>
              <a:ext cx="244092" cy="204540"/>
            </a:xfrm>
            <a:custGeom>
              <a:avLst/>
              <a:gdLst>
                <a:gd name="T0" fmla="*/ 0 w 390"/>
                <a:gd name="T1" fmla="*/ 1 h 252"/>
                <a:gd name="T2" fmla="*/ 0 w 390"/>
                <a:gd name="T3" fmla="*/ 1 h 252"/>
                <a:gd name="T4" fmla="*/ 0 w 390"/>
                <a:gd name="T5" fmla="*/ 1 h 252"/>
                <a:gd name="T6" fmla="*/ 0 w 390"/>
                <a:gd name="T7" fmla="*/ 1 h 252"/>
                <a:gd name="T8" fmla="*/ 0 w 390"/>
                <a:gd name="T9" fmla="*/ 0 h 252"/>
                <a:gd name="T10" fmla="*/ 0 w 390"/>
                <a:gd name="T11" fmla="*/ 1 h 252"/>
                <a:gd name="T12" fmla="*/ 0 w 390"/>
                <a:gd name="T13" fmla="*/ 1 h 252"/>
                <a:gd name="T14" fmla="*/ 0 w 390"/>
                <a:gd name="T15" fmla="*/ 1 h 252"/>
                <a:gd name="T16" fmla="*/ 0 w 390"/>
                <a:gd name="T17" fmla="*/ 1 h 252"/>
                <a:gd name="T18" fmla="*/ 0 w 390"/>
                <a:gd name="T19" fmla="*/ 1 h 252"/>
                <a:gd name="T20" fmla="*/ 0 w 390"/>
                <a:gd name="T21" fmla="*/ 1 h 252"/>
                <a:gd name="T22" fmla="*/ 0 w 390"/>
                <a:gd name="T23" fmla="*/ 1 h 252"/>
                <a:gd name="T24" fmla="*/ 0 w 390"/>
                <a:gd name="T25" fmla="*/ 1 h 252"/>
                <a:gd name="T26" fmla="*/ 0 w 390"/>
                <a:gd name="T27" fmla="*/ 1 h 252"/>
                <a:gd name="T28" fmla="*/ 0 w 390"/>
                <a:gd name="T29" fmla="*/ 1 h 252"/>
                <a:gd name="T30" fmla="*/ 0 w 390"/>
                <a:gd name="T31" fmla="*/ 1 h 252"/>
                <a:gd name="T32" fmla="*/ 0 w 390"/>
                <a:gd name="T33" fmla="*/ 1 h 252"/>
                <a:gd name="T34" fmla="*/ 0 w 390"/>
                <a:gd name="T35" fmla="*/ 1 h 252"/>
                <a:gd name="T36" fmla="*/ 0 w 390"/>
                <a:gd name="T37" fmla="*/ 1 h 252"/>
                <a:gd name="T38" fmla="*/ 0 w 390"/>
                <a:gd name="T39" fmla="*/ 1 h 252"/>
                <a:gd name="T40" fmla="*/ 0 w 390"/>
                <a:gd name="T41" fmla="*/ 1 h 252"/>
                <a:gd name="T42" fmla="*/ 0 w 390"/>
                <a:gd name="T43" fmla="*/ 1 h 252"/>
                <a:gd name="T44" fmla="*/ 0 w 390"/>
                <a:gd name="T45" fmla="*/ 1 h 252"/>
                <a:gd name="T46" fmla="*/ 0 w 390"/>
                <a:gd name="T47" fmla="*/ 1 h 252"/>
                <a:gd name="T48" fmla="*/ 0 w 390"/>
                <a:gd name="T49" fmla="*/ 1 h 252"/>
                <a:gd name="T50" fmla="*/ 0 w 390"/>
                <a:gd name="T51" fmla="*/ 1 h 252"/>
                <a:gd name="T52" fmla="*/ 0 w 390"/>
                <a:gd name="T53" fmla="*/ 1 h 252"/>
                <a:gd name="T54" fmla="*/ 0 w 390"/>
                <a:gd name="T55" fmla="*/ 1 h 252"/>
                <a:gd name="T56" fmla="*/ 0 w 390"/>
                <a:gd name="T57" fmla="*/ 1 h 252"/>
                <a:gd name="T58" fmla="*/ 0 w 390"/>
                <a:gd name="T59" fmla="*/ 1 h 252"/>
                <a:gd name="T60" fmla="*/ 0 w 390"/>
                <a:gd name="T61" fmla="*/ 1 h 252"/>
                <a:gd name="T62" fmla="*/ 0 w 390"/>
                <a:gd name="T63" fmla="*/ 1 h 252"/>
                <a:gd name="T64" fmla="*/ 0 w 390"/>
                <a:gd name="T65" fmla="*/ 1 h 252"/>
                <a:gd name="T66" fmla="*/ 0 w 390"/>
                <a:gd name="T67" fmla="*/ 1 h 252"/>
                <a:gd name="T68" fmla="*/ 0 w 390"/>
                <a:gd name="T69" fmla="*/ 1 h 252"/>
                <a:gd name="T70" fmla="*/ 0 w 390"/>
                <a:gd name="T71" fmla="*/ 1 h 252"/>
                <a:gd name="T72" fmla="*/ 0 w 390"/>
                <a:gd name="T73" fmla="*/ 1 h 252"/>
                <a:gd name="T74" fmla="*/ 0 w 390"/>
                <a:gd name="T75" fmla="*/ 1 h 2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0"/>
                <a:gd name="T115" fmla="*/ 0 h 252"/>
                <a:gd name="T116" fmla="*/ 390 w 390"/>
                <a:gd name="T117" fmla="*/ 252 h 2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0" h="252">
                  <a:moveTo>
                    <a:pt x="0" y="78"/>
                  </a:moveTo>
                  <a:lnTo>
                    <a:pt x="94" y="65"/>
                  </a:lnTo>
                  <a:lnTo>
                    <a:pt x="44" y="31"/>
                  </a:lnTo>
                  <a:lnTo>
                    <a:pt x="127" y="15"/>
                  </a:lnTo>
                  <a:lnTo>
                    <a:pt x="61" y="0"/>
                  </a:lnTo>
                  <a:lnTo>
                    <a:pt x="165" y="18"/>
                  </a:lnTo>
                  <a:lnTo>
                    <a:pt x="196" y="66"/>
                  </a:lnTo>
                  <a:lnTo>
                    <a:pt x="250" y="67"/>
                  </a:lnTo>
                  <a:lnTo>
                    <a:pt x="270" y="100"/>
                  </a:lnTo>
                  <a:lnTo>
                    <a:pt x="274" y="77"/>
                  </a:lnTo>
                  <a:lnTo>
                    <a:pt x="302" y="78"/>
                  </a:lnTo>
                  <a:lnTo>
                    <a:pt x="290" y="100"/>
                  </a:lnTo>
                  <a:lnTo>
                    <a:pt x="321" y="116"/>
                  </a:lnTo>
                  <a:lnTo>
                    <a:pt x="302" y="138"/>
                  </a:lnTo>
                  <a:lnTo>
                    <a:pt x="363" y="136"/>
                  </a:lnTo>
                  <a:lnTo>
                    <a:pt x="390" y="169"/>
                  </a:lnTo>
                  <a:lnTo>
                    <a:pt x="316" y="180"/>
                  </a:lnTo>
                  <a:lnTo>
                    <a:pt x="296" y="210"/>
                  </a:lnTo>
                  <a:lnTo>
                    <a:pt x="281" y="179"/>
                  </a:lnTo>
                  <a:lnTo>
                    <a:pt x="262" y="251"/>
                  </a:lnTo>
                  <a:lnTo>
                    <a:pt x="214" y="213"/>
                  </a:lnTo>
                  <a:lnTo>
                    <a:pt x="239" y="252"/>
                  </a:lnTo>
                  <a:lnTo>
                    <a:pt x="147" y="246"/>
                  </a:lnTo>
                  <a:lnTo>
                    <a:pt x="119" y="226"/>
                  </a:lnTo>
                  <a:lnTo>
                    <a:pt x="162" y="223"/>
                  </a:lnTo>
                  <a:lnTo>
                    <a:pt x="116" y="217"/>
                  </a:lnTo>
                  <a:lnTo>
                    <a:pt x="103" y="204"/>
                  </a:lnTo>
                  <a:lnTo>
                    <a:pt x="127" y="203"/>
                  </a:lnTo>
                  <a:lnTo>
                    <a:pt x="88" y="187"/>
                  </a:lnTo>
                  <a:lnTo>
                    <a:pt x="212" y="164"/>
                  </a:lnTo>
                  <a:lnTo>
                    <a:pt x="61" y="169"/>
                  </a:lnTo>
                  <a:lnTo>
                    <a:pt x="34" y="144"/>
                  </a:lnTo>
                  <a:lnTo>
                    <a:pt x="88" y="133"/>
                  </a:lnTo>
                  <a:lnTo>
                    <a:pt x="6" y="116"/>
                  </a:lnTo>
                  <a:lnTo>
                    <a:pt x="25" y="115"/>
                  </a:lnTo>
                  <a:lnTo>
                    <a:pt x="1" y="98"/>
                  </a:lnTo>
                  <a:lnTo>
                    <a:pt x="94" y="98"/>
                  </a:lnTo>
                  <a:lnTo>
                    <a:pt x="0" y="78"/>
                  </a:lnTo>
                  <a:close/>
                </a:path>
              </a:pathLst>
            </a:custGeom>
            <a:solidFill>
              <a:srgbClr val="BFBFBF"/>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53" name="Freeform 37"/>
            <p:cNvSpPr>
              <a:spLocks noChangeAspect="1"/>
            </p:cNvSpPr>
            <p:nvPr/>
          </p:nvSpPr>
          <p:spPr bwMode="gray">
            <a:xfrm>
              <a:off x="2243891" y="1880688"/>
              <a:ext cx="59374" cy="53087"/>
            </a:xfrm>
            <a:custGeom>
              <a:avLst/>
              <a:gdLst>
                <a:gd name="T0" fmla="*/ 0 w 94"/>
                <a:gd name="T1" fmla="*/ 1 h 65"/>
                <a:gd name="T2" fmla="*/ 0 w 94"/>
                <a:gd name="T3" fmla="*/ 0 h 65"/>
                <a:gd name="T4" fmla="*/ 0 w 94"/>
                <a:gd name="T5" fmla="*/ 1 h 65"/>
                <a:gd name="T6" fmla="*/ 0 w 94"/>
                <a:gd name="T7" fmla="*/ 1 h 65"/>
                <a:gd name="T8" fmla="*/ 0 w 94"/>
                <a:gd name="T9" fmla="*/ 1 h 65"/>
                <a:gd name="T10" fmla="*/ 0 60000 65536"/>
                <a:gd name="T11" fmla="*/ 0 60000 65536"/>
                <a:gd name="T12" fmla="*/ 0 60000 65536"/>
                <a:gd name="T13" fmla="*/ 0 60000 65536"/>
                <a:gd name="T14" fmla="*/ 0 60000 65536"/>
                <a:gd name="T15" fmla="*/ 0 w 94"/>
                <a:gd name="T16" fmla="*/ 0 h 65"/>
                <a:gd name="T17" fmla="*/ 94 w 94"/>
                <a:gd name="T18" fmla="*/ 65 h 65"/>
              </a:gdLst>
              <a:ahLst/>
              <a:cxnLst>
                <a:cxn ang="T10">
                  <a:pos x="T0" y="T1"/>
                </a:cxn>
                <a:cxn ang="T11">
                  <a:pos x="T2" y="T3"/>
                </a:cxn>
                <a:cxn ang="T12">
                  <a:pos x="T4" y="T5"/>
                </a:cxn>
                <a:cxn ang="T13">
                  <a:pos x="T6" y="T7"/>
                </a:cxn>
                <a:cxn ang="T14">
                  <a:pos x="T8" y="T9"/>
                </a:cxn>
              </a:cxnLst>
              <a:rect l="T15" t="T16" r="T17" b="T18"/>
              <a:pathLst>
                <a:path w="94" h="65">
                  <a:moveTo>
                    <a:pt x="0" y="44"/>
                  </a:moveTo>
                  <a:lnTo>
                    <a:pt x="16" y="0"/>
                  </a:lnTo>
                  <a:lnTo>
                    <a:pt x="77" y="13"/>
                  </a:lnTo>
                  <a:lnTo>
                    <a:pt x="94" y="65"/>
                  </a:lnTo>
                  <a:lnTo>
                    <a:pt x="0" y="44"/>
                  </a:lnTo>
                  <a:close/>
                </a:path>
              </a:pathLst>
            </a:custGeom>
            <a:solidFill>
              <a:srgbClr val="BFBFBF"/>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54" name="Freeform 38"/>
            <p:cNvSpPr>
              <a:spLocks noChangeAspect="1"/>
            </p:cNvSpPr>
            <p:nvPr/>
          </p:nvSpPr>
          <p:spPr bwMode="gray">
            <a:xfrm>
              <a:off x="2245211" y="1754216"/>
              <a:ext cx="64651" cy="18737"/>
            </a:xfrm>
            <a:custGeom>
              <a:avLst/>
              <a:gdLst>
                <a:gd name="T0" fmla="*/ 0 w 107"/>
                <a:gd name="T1" fmla="*/ 1 h 22"/>
                <a:gd name="T2" fmla="*/ 0 w 107"/>
                <a:gd name="T3" fmla="*/ 1 h 22"/>
                <a:gd name="T4" fmla="*/ 0 w 107"/>
                <a:gd name="T5" fmla="*/ 1 h 22"/>
                <a:gd name="T6" fmla="*/ 0 w 107"/>
                <a:gd name="T7" fmla="*/ 0 h 22"/>
                <a:gd name="T8" fmla="*/ 0 w 107"/>
                <a:gd name="T9" fmla="*/ 1 h 22"/>
                <a:gd name="T10" fmla="*/ 0 60000 65536"/>
                <a:gd name="T11" fmla="*/ 0 60000 65536"/>
                <a:gd name="T12" fmla="*/ 0 60000 65536"/>
                <a:gd name="T13" fmla="*/ 0 60000 65536"/>
                <a:gd name="T14" fmla="*/ 0 60000 65536"/>
                <a:gd name="T15" fmla="*/ 0 w 107"/>
                <a:gd name="T16" fmla="*/ 0 h 22"/>
                <a:gd name="T17" fmla="*/ 107 w 107"/>
                <a:gd name="T18" fmla="*/ 22 h 22"/>
              </a:gdLst>
              <a:ahLst/>
              <a:cxnLst>
                <a:cxn ang="T10">
                  <a:pos x="T0" y="T1"/>
                </a:cxn>
                <a:cxn ang="T11">
                  <a:pos x="T2" y="T3"/>
                </a:cxn>
                <a:cxn ang="T12">
                  <a:pos x="T4" y="T5"/>
                </a:cxn>
                <a:cxn ang="T13">
                  <a:pos x="T6" y="T7"/>
                </a:cxn>
                <a:cxn ang="T14">
                  <a:pos x="T8" y="T9"/>
                </a:cxn>
              </a:cxnLst>
              <a:rect l="T15" t="T16" r="T17" b="T18"/>
              <a:pathLst>
                <a:path w="107" h="22">
                  <a:moveTo>
                    <a:pt x="0" y="8"/>
                  </a:moveTo>
                  <a:lnTo>
                    <a:pt x="25" y="22"/>
                  </a:lnTo>
                  <a:lnTo>
                    <a:pt x="107" y="8"/>
                  </a:lnTo>
                  <a:lnTo>
                    <a:pt x="29" y="0"/>
                  </a:lnTo>
                  <a:lnTo>
                    <a:pt x="0" y="8"/>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55" name="Freeform 39"/>
            <p:cNvSpPr>
              <a:spLocks noChangeAspect="1"/>
            </p:cNvSpPr>
            <p:nvPr/>
          </p:nvSpPr>
          <p:spPr bwMode="gray">
            <a:xfrm>
              <a:off x="2255766" y="1966563"/>
              <a:ext cx="114789" cy="109296"/>
            </a:xfrm>
            <a:custGeom>
              <a:avLst/>
              <a:gdLst>
                <a:gd name="T0" fmla="*/ 0 w 186"/>
                <a:gd name="T1" fmla="*/ 1 h 133"/>
                <a:gd name="T2" fmla="*/ 0 w 186"/>
                <a:gd name="T3" fmla="*/ 1 h 133"/>
                <a:gd name="T4" fmla="*/ 0 w 186"/>
                <a:gd name="T5" fmla="*/ 1 h 133"/>
                <a:gd name="T6" fmla="*/ 0 w 186"/>
                <a:gd name="T7" fmla="*/ 1 h 133"/>
                <a:gd name="T8" fmla="*/ 0 w 186"/>
                <a:gd name="T9" fmla="*/ 1 h 133"/>
                <a:gd name="T10" fmla="*/ 0 w 186"/>
                <a:gd name="T11" fmla="*/ 1 h 133"/>
                <a:gd name="T12" fmla="*/ 0 w 186"/>
                <a:gd name="T13" fmla="*/ 1 h 133"/>
                <a:gd name="T14" fmla="*/ 0 w 186"/>
                <a:gd name="T15" fmla="*/ 1 h 133"/>
                <a:gd name="T16" fmla="*/ 0 w 186"/>
                <a:gd name="T17" fmla="*/ 1 h 133"/>
                <a:gd name="T18" fmla="*/ 0 w 186"/>
                <a:gd name="T19" fmla="*/ 0 h 133"/>
                <a:gd name="T20" fmla="*/ 0 w 186"/>
                <a:gd name="T21" fmla="*/ 1 h 133"/>
                <a:gd name="T22" fmla="*/ 0 w 186"/>
                <a:gd name="T23" fmla="*/ 1 h 1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6"/>
                <a:gd name="T37" fmla="*/ 0 h 133"/>
                <a:gd name="T38" fmla="*/ 186 w 186"/>
                <a:gd name="T39" fmla="*/ 133 h 1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6" h="133">
                  <a:moveTo>
                    <a:pt x="0" y="21"/>
                  </a:moveTo>
                  <a:lnTo>
                    <a:pt x="5" y="84"/>
                  </a:lnTo>
                  <a:lnTo>
                    <a:pt x="24" y="95"/>
                  </a:lnTo>
                  <a:lnTo>
                    <a:pt x="17" y="131"/>
                  </a:lnTo>
                  <a:lnTo>
                    <a:pt x="46" y="133"/>
                  </a:lnTo>
                  <a:lnTo>
                    <a:pt x="76" y="104"/>
                  </a:lnTo>
                  <a:lnTo>
                    <a:pt x="46" y="84"/>
                  </a:lnTo>
                  <a:lnTo>
                    <a:pt x="122" y="84"/>
                  </a:lnTo>
                  <a:lnTo>
                    <a:pt x="186" y="8"/>
                  </a:lnTo>
                  <a:lnTo>
                    <a:pt x="14" y="0"/>
                  </a:lnTo>
                  <a:lnTo>
                    <a:pt x="38" y="24"/>
                  </a:lnTo>
                  <a:lnTo>
                    <a:pt x="0" y="21"/>
                  </a:lnTo>
                  <a:close/>
                </a:path>
              </a:pathLst>
            </a:custGeom>
            <a:solidFill>
              <a:srgbClr val="BFBFBF"/>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56" name="Freeform 40"/>
            <p:cNvSpPr>
              <a:spLocks noChangeAspect="1"/>
            </p:cNvSpPr>
            <p:nvPr/>
          </p:nvSpPr>
          <p:spPr bwMode="gray">
            <a:xfrm>
              <a:off x="2334931" y="1406029"/>
              <a:ext cx="664986" cy="441870"/>
            </a:xfrm>
            <a:custGeom>
              <a:avLst/>
              <a:gdLst>
                <a:gd name="T0" fmla="*/ 0 w 1066"/>
                <a:gd name="T1" fmla="*/ 1 h 543"/>
                <a:gd name="T2" fmla="*/ 0 w 1066"/>
                <a:gd name="T3" fmla="*/ 1 h 543"/>
                <a:gd name="T4" fmla="*/ 0 w 1066"/>
                <a:gd name="T5" fmla="*/ 1 h 543"/>
                <a:gd name="T6" fmla="*/ 0 w 1066"/>
                <a:gd name="T7" fmla="*/ 1 h 543"/>
                <a:gd name="T8" fmla="*/ 0 w 1066"/>
                <a:gd name="T9" fmla="*/ 1 h 543"/>
                <a:gd name="T10" fmla="*/ 0 w 1066"/>
                <a:gd name="T11" fmla="*/ 1 h 543"/>
                <a:gd name="T12" fmla="*/ 0 w 1066"/>
                <a:gd name="T13" fmla="*/ 1 h 543"/>
                <a:gd name="T14" fmla="*/ 0 w 1066"/>
                <a:gd name="T15" fmla="*/ 1 h 543"/>
                <a:gd name="T16" fmla="*/ 0 w 1066"/>
                <a:gd name="T17" fmla="*/ 1 h 543"/>
                <a:gd name="T18" fmla="*/ 0 w 1066"/>
                <a:gd name="T19" fmla="*/ 1 h 543"/>
                <a:gd name="T20" fmla="*/ 0 w 1066"/>
                <a:gd name="T21" fmla="*/ 1 h 543"/>
                <a:gd name="T22" fmla="*/ 0 w 1066"/>
                <a:gd name="T23" fmla="*/ 1 h 543"/>
                <a:gd name="T24" fmla="*/ 0 w 1066"/>
                <a:gd name="T25" fmla="*/ 1 h 543"/>
                <a:gd name="T26" fmla="*/ 0 w 1066"/>
                <a:gd name="T27" fmla="*/ 1 h 543"/>
                <a:gd name="T28" fmla="*/ 0 w 1066"/>
                <a:gd name="T29" fmla="*/ 1 h 543"/>
                <a:gd name="T30" fmla="*/ 0 w 1066"/>
                <a:gd name="T31" fmla="*/ 1 h 543"/>
                <a:gd name="T32" fmla="*/ 0 w 1066"/>
                <a:gd name="T33" fmla="*/ 1 h 543"/>
                <a:gd name="T34" fmla="*/ 0 w 1066"/>
                <a:gd name="T35" fmla="*/ 1 h 543"/>
                <a:gd name="T36" fmla="*/ 0 w 1066"/>
                <a:gd name="T37" fmla="*/ 1 h 543"/>
                <a:gd name="T38" fmla="*/ 0 w 1066"/>
                <a:gd name="T39" fmla="*/ 1 h 543"/>
                <a:gd name="T40" fmla="*/ 0 w 1066"/>
                <a:gd name="T41" fmla="*/ 1 h 543"/>
                <a:gd name="T42" fmla="*/ 0 w 1066"/>
                <a:gd name="T43" fmla="*/ 1 h 543"/>
                <a:gd name="T44" fmla="*/ 0 w 1066"/>
                <a:gd name="T45" fmla="*/ 1 h 543"/>
                <a:gd name="T46" fmla="*/ 0 w 1066"/>
                <a:gd name="T47" fmla="*/ 1 h 543"/>
                <a:gd name="T48" fmla="*/ 0 w 1066"/>
                <a:gd name="T49" fmla="*/ 1 h 543"/>
                <a:gd name="T50" fmla="*/ 0 w 1066"/>
                <a:gd name="T51" fmla="*/ 1 h 543"/>
                <a:gd name="T52" fmla="*/ 0 w 1066"/>
                <a:gd name="T53" fmla="*/ 1 h 543"/>
                <a:gd name="T54" fmla="*/ 0 w 1066"/>
                <a:gd name="T55" fmla="*/ 1 h 543"/>
                <a:gd name="T56" fmla="*/ 0 w 1066"/>
                <a:gd name="T57" fmla="*/ 1 h 543"/>
                <a:gd name="T58" fmla="*/ 0 w 1066"/>
                <a:gd name="T59" fmla="*/ 1 h 543"/>
                <a:gd name="T60" fmla="*/ 0 w 1066"/>
                <a:gd name="T61" fmla="*/ 1 h 543"/>
                <a:gd name="T62" fmla="*/ 0 w 1066"/>
                <a:gd name="T63" fmla="*/ 1 h 543"/>
                <a:gd name="T64" fmla="*/ 0 w 1066"/>
                <a:gd name="T65" fmla="*/ 1 h 543"/>
                <a:gd name="T66" fmla="*/ 0 w 1066"/>
                <a:gd name="T67" fmla="*/ 1 h 543"/>
                <a:gd name="T68" fmla="*/ 0 w 1066"/>
                <a:gd name="T69" fmla="*/ 1 h 543"/>
                <a:gd name="T70" fmla="*/ 0 w 1066"/>
                <a:gd name="T71" fmla="*/ 1 h 543"/>
                <a:gd name="T72" fmla="*/ 0 w 1066"/>
                <a:gd name="T73" fmla="*/ 1 h 543"/>
                <a:gd name="T74" fmla="*/ 0 w 1066"/>
                <a:gd name="T75" fmla="*/ 0 h 543"/>
                <a:gd name="T76" fmla="*/ 0 w 1066"/>
                <a:gd name="T77" fmla="*/ 1 h 543"/>
                <a:gd name="T78" fmla="*/ 0 w 1066"/>
                <a:gd name="T79" fmla="*/ 1 h 543"/>
                <a:gd name="T80" fmla="*/ 0 w 1066"/>
                <a:gd name="T81" fmla="*/ 1 h 543"/>
                <a:gd name="T82" fmla="*/ 0 w 1066"/>
                <a:gd name="T83" fmla="*/ 1 h 543"/>
                <a:gd name="T84" fmla="*/ 0 w 1066"/>
                <a:gd name="T85" fmla="*/ 1 h 543"/>
                <a:gd name="T86" fmla="*/ 0 w 1066"/>
                <a:gd name="T87" fmla="*/ 1 h 5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66"/>
                <a:gd name="T133" fmla="*/ 0 h 543"/>
                <a:gd name="T134" fmla="*/ 1066 w 1066"/>
                <a:gd name="T135" fmla="*/ 543 h 5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66" h="543">
                  <a:moveTo>
                    <a:pt x="0" y="128"/>
                  </a:moveTo>
                  <a:lnTo>
                    <a:pt x="93" y="128"/>
                  </a:lnTo>
                  <a:lnTo>
                    <a:pt x="60" y="148"/>
                  </a:lnTo>
                  <a:lnTo>
                    <a:pt x="192" y="133"/>
                  </a:lnTo>
                  <a:lnTo>
                    <a:pt x="77" y="148"/>
                  </a:lnTo>
                  <a:lnTo>
                    <a:pt x="114" y="157"/>
                  </a:lnTo>
                  <a:lnTo>
                    <a:pt x="75" y="159"/>
                  </a:lnTo>
                  <a:lnTo>
                    <a:pt x="90" y="174"/>
                  </a:lnTo>
                  <a:lnTo>
                    <a:pt x="260" y="153"/>
                  </a:lnTo>
                  <a:lnTo>
                    <a:pt x="93" y="185"/>
                  </a:lnTo>
                  <a:lnTo>
                    <a:pt x="166" y="212"/>
                  </a:lnTo>
                  <a:lnTo>
                    <a:pt x="232" y="173"/>
                  </a:lnTo>
                  <a:lnTo>
                    <a:pt x="344" y="166"/>
                  </a:lnTo>
                  <a:lnTo>
                    <a:pt x="226" y="181"/>
                  </a:lnTo>
                  <a:lnTo>
                    <a:pt x="198" y="212"/>
                  </a:lnTo>
                  <a:lnTo>
                    <a:pt x="268" y="215"/>
                  </a:lnTo>
                  <a:lnTo>
                    <a:pt x="344" y="184"/>
                  </a:lnTo>
                  <a:lnTo>
                    <a:pt x="292" y="213"/>
                  </a:lnTo>
                  <a:lnTo>
                    <a:pt x="344" y="213"/>
                  </a:lnTo>
                  <a:lnTo>
                    <a:pt x="422" y="191"/>
                  </a:lnTo>
                  <a:lnTo>
                    <a:pt x="412" y="161"/>
                  </a:lnTo>
                  <a:lnTo>
                    <a:pt x="499" y="137"/>
                  </a:lnTo>
                  <a:lnTo>
                    <a:pt x="437" y="188"/>
                  </a:lnTo>
                  <a:lnTo>
                    <a:pt x="572" y="179"/>
                  </a:lnTo>
                  <a:lnTo>
                    <a:pt x="297" y="229"/>
                  </a:lnTo>
                  <a:lnTo>
                    <a:pt x="361" y="281"/>
                  </a:lnTo>
                  <a:lnTo>
                    <a:pt x="415" y="281"/>
                  </a:lnTo>
                  <a:lnTo>
                    <a:pt x="386" y="292"/>
                  </a:lnTo>
                  <a:lnTo>
                    <a:pt x="280" y="237"/>
                  </a:lnTo>
                  <a:lnTo>
                    <a:pt x="191" y="229"/>
                  </a:lnTo>
                  <a:lnTo>
                    <a:pt x="187" y="251"/>
                  </a:lnTo>
                  <a:lnTo>
                    <a:pt x="229" y="263"/>
                  </a:lnTo>
                  <a:lnTo>
                    <a:pt x="190" y="272"/>
                  </a:lnTo>
                  <a:lnTo>
                    <a:pt x="297" y="329"/>
                  </a:lnTo>
                  <a:lnTo>
                    <a:pt x="253" y="333"/>
                  </a:lnTo>
                  <a:lnTo>
                    <a:pt x="362" y="336"/>
                  </a:lnTo>
                  <a:lnTo>
                    <a:pt x="301" y="350"/>
                  </a:lnTo>
                  <a:lnTo>
                    <a:pt x="334" y="369"/>
                  </a:lnTo>
                  <a:lnTo>
                    <a:pt x="236" y="339"/>
                  </a:lnTo>
                  <a:lnTo>
                    <a:pt x="179" y="351"/>
                  </a:lnTo>
                  <a:lnTo>
                    <a:pt x="157" y="400"/>
                  </a:lnTo>
                  <a:lnTo>
                    <a:pt x="212" y="384"/>
                  </a:lnTo>
                  <a:lnTo>
                    <a:pt x="203" y="401"/>
                  </a:lnTo>
                  <a:lnTo>
                    <a:pt x="224" y="401"/>
                  </a:lnTo>
                  <a:lnTo>
                    <a:pt x="256" y="365"/>
                  </a:lnTo>
                  <a:lnTo>
                    <a:pt x="245" y="394"/>
                  </a:lnTo>
                  <a:lnTo>
                    <a:pt x="276" y="399"/>
                  </a:lnTo>
                  <a:lnTo>
                    <a:pt x="216" y="412"/>
                  </a:lnTo>
                  <a:lnTo>
                    <a:pt x="253" y="413"/>
                  </a:lnTo>
                  <a:lnTo>
                    <a:pt x="224" y="424"/>
                  </a:lnTo>
                  <a:lnTo>
                    <a:pt x="249" y="444"/>
                  </a:lnTo>
                  <a:lnTo>
                    <a:pt x="292" y="444"/>
                  </a:lnTo>
                  <a:lnTo>
                    <a:pt x="334" y="405"/>
                  </a:lnTo>
                  <a:lnTo>
                    <a:pt x="260" y="461"/>
                  </a:lnTo>
                  <a:lnTo>
                    <a:pt x="190" y="420"/>
                  </a:lnTo>
                  <a:lnTo>
                    <a:pt x="127" y="427"/>
                  </a:lnTo>
                  <a:lnTo>
                    <a:pt x="181" y="470"/>
                  </a:lnTo>
                  <a:lnTo>
                    <a:pt x="90" y="494"/>
                  </a:lnTo>
                  <a:lnTo>
                    <a:pt x="99" y="526"/>
                  </a:lnTo>
                  <a:lnTo>
                    <a:pt x="116" y="497"/>
                  </a:lnTo>
                  <a:lnTo>
                    <a:pt x="119" y="526"/>
                  </a:lnTo>
                  <a:lnTo>
                    <a:pt x="182" y="512"/>
                  </a:lnTo>
                  <a:lnTo>
                    <a:pt x="226" y="538"/>
                  </a:lnTo>
                  <a:lnTo>
                    <a:pt x="258" y="537"/>
                  </a:lnTo>
                  <a:lnTo>
                    <a:pt x="235" y="515"/>
                  </a:lnTo>
                  <a:lnTo>
                    <a:pt x="297" y="522"/>
                  </a:lnTo>
                  <a:lnTo>
                    <a:pt x="292" y="503"/>
                  </a:lnTo>
                  <a:lnTo>
                    <a:pt x="320" y="526"/>
                  </a:lnTo>
                  <a:lnTo>
                    <a:pt x="336" y="521"/>
                  </a:lnTo>
                  <a:lnTo>
                    <a:pt x="328" y="505"/>
                  </a:lnTo>
                  <a:lnTo>
                    <a:pt x="378" y="521"/>
                  </a:lnTo>
                  <a:lnTo>
                    <a:pt x="379" y="543"/>
                  </a:lnTo>
                  <a:lnTo>
                    <a:pt x="470" y="521"/>
                  </a:lnTo>
                  <a:lnTo>
                    <a:pt x="487" y="489"/>
                  </a:lnTo>
                  <a:lnTo>
                    <a:pt x="445" y="497"/>
                  </a:lnTo>
                  <a:lnTo>
                    <a:pt x="445" y="468"/>
                  </a:lnTo>
                  <a:lnTo>
                    <a:pt x="344" y="467"/>
                  </a:lnTo>
                  <a:lnTo>
                    <a:pt x="478" y="460"/>
                  </a:lnTo>
                  <a:lnTo>
                    <a:pt x="498" y="438"/>
                  </a:lnTo>
                  <a:lnTo>
                    <a:pt x="478" y="411"/>
                  </a:lnTo>
                  <a:lnTo>
                    <a:pt x="555" y="412"/>
                  </a:lnTo>
                  <a:lnTo>
                    <a:pt x="571" y="401"/>
                  </a:lnTo>
                  <a:lnTo>
                    <a:pt x="519" y="394"/>
                  </a:lnTo>
                  <a:lnTo>
                    <a:pt x="588" y="391"/>
                  </a:lnTo>
                  <a:lnTo>
                    <a:pt x="542" y="373"/>
                  </a:lnTo>
                  <a:lnTo>
                    <a:pt x="598" y="361"/>
                  </a:lnTo>
                  <a:lnTo>
                    <a:pt x="594" y="347"/>
                  </a:lnTo>
                  <a:lnTo>
                    <a:pt x="492" y="339"/>
                  </a:lnTo>
                  <a:lnTo>
                    <a:pt x="550" y="327"/>
                  </a:lnTo>
                  <a:lnTo>
                    <a:pt x="490" y="323"/>
                  </a:lnTo>
                  <a:lnTo>
                    <a:pt x="598" y="333"/>
                  </a:lnTo>
                  <a:lnTo>
                    <a:pt x="602" y="318"/>
                  </a:lnTo>
                  <a:lnTo>
                    <a:pt x="489" y="312"/>
                  </a:lnTo>
                  <a:lnTo>
                    <a:pt x="636" y="292"/>
                  </a:lnTo>
                  <a:lnTo>
                    <a:pt x="597" y="274"/>
                  </a:lnTo>
                  <a:lnTo>
                    <a:pt x="702" y="281"/>
                  </a:lnTo>
                  <a:lnTo>
                    <a:pt x="735" y="251"/>
                  </a:lnTo>
                  <a:lnTo>
                    <a:pt x="682" y="248"/>
                  </a:lnTo>
                  <a:lnTo>
                    <a:pt x="751" y="246"/>
                  </a:lnTo>
                  <a:lnTo>
                    <a:pt x="742" y="224"/>
                  </a:lnTo>
                  <a:lnTo>
                    <a:pt x="775" y="229"/>
                  </a:lnTo>
                  <a:lnTo>
                    <a:pt x="954" y="139"/>
                  </a:lnTo>
                  <a:lnTo>
                    <a:pt x="756" y="171"/>
                  </a:lnTo>
                  <a:lnTo>
                    <a:pt x="866" y="133"/>
                  </a:lnTo>
                  <a:lnTo>
                    <a:pt x="799" y="137"/>
                  </a:lnTo>
                  <a:lnTo>
                    <a:pt x="784" y="120"/>
                  </a:lnTo>
                  <a:lnTo>
                    <a:pt x="907" y="128"/>
                  </a:lnTo>
                  <a:lnTo>
                    <a:pt x="1066" y="82"/>
                  </a:lnTo>
                  <a:lnTo>
                    <a:pt x="1065" y="60"/>
                  </a:lnTo>
                  <a:lnTo>
                    <a:pt x="998" y="60"/>
                  </a:lnTo>
                  <a:lnTo>
                    <a:pt x="982" y="22"/>
                  </a:lnTo>
                  <a:lnTo>
                    <a:pt x="799" y="39"/>
                  </a:lnTo>
                  <a:lnTo>
                    <a:pt x="878" y="14"/>
                  </a:lnTo>
                  <a:lnTo>
                    <a:pt x="635" y="0"/>
                  </a:lnTo>
                  <a:lnTo>
                    <a:pt x="615" y="18"/>
                  </a:lnTo>
                  <a:lnTo>
                    <a:pt x="632" y="28"/>
                  </a:lnTo>
                  <a:lnTo>
                    <a:pt x="588" y="10"/>
                  </a:lnTo>
                  <a:lnTo>
                    <a:pt x="479" y="11"/>
                  </a:lnTo>
                  <a:lnTo>
                    <a:pt x="556" y="48"/>
                  </a:lnTo>
                  <a:lnTo>
                    <a:pt x="530" y="60"/>
                  </a:lnTo>
                  <a:lnTo>
                    <a:pt x="490" y="21"/>
                  </a:lnTo>
                  <a:lnTo>
                    <a:pt x="390" y="17"/>
                  </a:lnTo>
                  <a:lnTo>
                    <a:pt x="411" y="34"/>
                  </a:lnTo>
                  <a:lnTo>
                    <a:pt x="335" y="28"/>
                  </a:lnTo>
                  <a:lnTo>
                    <a:pt x="372" y="54"/>
                  </a:lnTo>
                  <a:lnTo>
                    <a:pt x="313" y="38"/>
                  </a:lnTo>
                  <a:lnTo>
                    <a:pt x="331" y="54"/>
                  </a:lnTo>
                  <a:lnTo>
                    <a:pt x="296" y="60"/>
                  </a:lnTo>
                  <a:lnTo>
                    <a:pt x="373" y="95"/>
                  </a:lnTo>
                  <a:lnTo>
                    <a:pt x="207" y="55"/>
                  </a:lnTo>
                  <a:lnTo>
                    <a:pt x="165" y="84"/>
                  </a:lnTo>
                  <a:lnTo>
                    <a:pt x="230" y="97"/>
                  </a:lnTo>
                  <a:lnTo>
                    <a:pt x="119" y="87"/>
                  </a:lnTo>
                  <a:lnTo>
                    <a:pt x="0" y="128"/>
                  </a:lnTo>
                  <a:close/>
                </a:path>
              </a:pathLst>
            </a:custGeom>
            <a:solidFill>
              <a:srgbClr val="BFBFBF"/>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57" name="Freeform 41"/>
            <p:cNvSpPr>
              <a:spLocks noChangeAspect="1"/>
            </p:cNvSpPr>
            <p:nvPr/>
          </p:nvSpPr>
          <p:spPr bwMode="gray">
            <a:xfrm>
              <a:off x="2377152" y="1979054"/>
              <a:ext cx="617487" cy="576148"/>
            </a:xfrm>
            <a:custGeom>
              <a:avLst/>
              <a:gdLst>
                <a:gd name="T0" fmla="*/ 0 w 997"/>
                <a:gd name="T1" fmla="*/ 1 h 707"/>
                <a:gd name="T2" fmla="*/ 0 w 997"/>
                <a:gd name="T3" fmla="*/ 0 h 707"/>
                <a:gd name="T4" fmla="*/ 0 w 997"/>
                <a:gd name="T5" fmla="*/ 1 h 707"/>
                <a:gd name="T6" fmla="*/ 0 w 997"/>
                <a:gd name="T7" fmla="*/ 1 h 707"/>
                <a:gd name="T8" fmla="*/ 0 w 997"/>
                <a:gd name="T9" fmla="*/ 1 h 707"/>
                <a:gd name="T10" fmla="*/ 0 w 997"/>
                <a:gd name="T11" fmla="*/ 1 h 707"/>
                <a:gd name="T12" fmla="*/ 0 w 997"/>
                <a:gd name="T13" fmla="*/ 1 h 707"/>
                <a:gd name="T14" fmla="*/ 0 w 997"/>
                <a:gd name="T15" fmla="*/ 1 h 707"/>
                <a:gd name="T16" fmla="*/ 0 w 997"/>
                <a:gd name="T17" fmla="*/ 1 h 707"/>
                <a:gd name="T18" fmla="*/ 0 w 997"/>
                <a:gd name="T19" fmla="*/ 1 h 707"/>
                <a:gd name="T20" fmla="*/ 0 w 997"/>
                <a:gd name="T21" fmla="*/ 1 h 707"/>
                <a:gd name="T22" fmla="*/ 0 w 997"/>
                <a:gd name="T23" fmla="*/ 1 h 707"/>
                <a:gd name="T24" fmla="*/ 0 w 997"/>
                <a:gd name="T25" fmla="*/ 1 h 707"/>
                <a:gd name="T26" fmla="*/ 0 w 997"/>
                <a:gd name="T27" fmla="*/ 1 h 707"/>
                <a:gd name="T28" fmla="*/ 0 w 997"/>
                <a:gd name="T29" fmla="*/ 1 h 707"/>
                <a:gd name="T30" fmla="*/ 0 w 997"/>
                <a:gd name="T31" fmla="*/ 1 h 707"/>
                <a:gd name="T32" fmla="*/ 0 w 997"/>
                <a:gd name="T33" fmla="*/ 1 h 707"/>
                <a:gd name="T34" fmla="*/ 0 w 997"/>
                <a:gd name="T35" fmla="*/ 1 h 707"/>
                <a:gd name="T36" fmla="*/ 0 w 997"/>
                <a:gd name="T37" fmla="*/ 1 h 707"/>
                <a:gd name="T38" fmla="*/ 0 w 997"/>
                <a:gd name="T39" fmla="*/ 1 h 707"/>
                <a:gd name="T40" fmla="*/ 0 w 997"/>
                <a:gd name="T41" fmla="*/ 1 h 707"/>
                <a:gd name="T42" fmla="*/ 0 w 997"/>
                <a:gd name="T43" fmla="*/ 1 h 707"/>
                <a:gd name="T44" fmla="*/ 0 w 997"/>
                <a:gd name="T45" fmla="*/ 1 h 707"/>
                <a:gd name="T46" fmla="*/ 0 w 997"/>
                <a:gd name="T47" fmla="*/ 1 h 707"/>
                <a:gd name="T48" fmla="*/ 0 w 997"/>
                <a:gd name="T49" fmla="*/ 1 h 707"/>
                <a:gd name="T50" fmla="*/ 0 w 997"/>
                <a:gd name="T51" fmla="*/ 1 h 707"/>
                <a:gd name="T52" fmla="*/ 0 w 997"/>
                <a:gd name="T53" fmla="*/ 1 h 707"/>
                <a:gd name="T54" fmla="*/ 0 w 997"/>
                <a:gd name="T55" fmla="*/ 1 h 707"/>
                <a:gd name="T56" fmla="*/ 0 w 997"/>
                <a:gd name="T57" fmla="*/ 1 h 707"/>
                <a:gd name="T58" fmla="*/ 0 w 997"/>
                <a:gd name="T59" fmla="*/ 1 h 707"/>
                <a:gd name="T60" fmla="*/ 0 w 997"/>
                <a:gd name="T61" fmla="*/ 1 h 707"/>
                <a:gd name="T62" fmla="*/ 0 w 997"/>
                <a:gd name="T63" fmla="*/ 1 h 707"/>
                <a:gd name="T64" fmla="*/ 0 w 997"/>
                <a:gd name="T65" fmla="*/ 1 h 707"/>
                <a:gd name="T66" fmla="*/ 0 w 997"/>
                <a:gd name="T67" fmla="*/ 1 h 707"/>
                <a:gd name="T68" fmla="*/ 0 w 997"/>
                <a:gd name="T69" fmla="*/ 1 h 707"/>
                <a:gd name="T70" fmla="*/ 0 w 997"/>
                <a:gd name="T71" fmla="*/ 1 h 707"/>
                <a:gd name="T72" fmla="*/ 0 w 997"/>
                <a:gd name="T73" fmla="*/ 1 h 707"/>
                <a:gd name="T74" fmla="*/ 0 w 997"/>
                <a:gd name="T75" fmla="*/ 1 h 707"/>
                <a:gd name="T76" fmla="*/ 0 w 997"/>
                <a:gd name="T77" fmla="*/ 1 h 707"/>
                <a:gd name="T78" fmla="*/ 0 w 997"/>
                <a:gd name="T79" fmla="*/ 1 h 707"/>
                <a:gd name="T80" fmla="*/ 0 w 997"/>
                <a:gd name="T81" fmla="*/ 1 h 707"/>
                <a:gd name="T82" fmla="*/ 0 w 997"/>
                <a:gd name="T83" fmla="*/ 1 h 707"/>
                <a:gd name="T84" fmla="*/ 0 w 997"/>
                <a:gd name="T85" fmla="*/ 1 h 707"/>
                <a:gd name="T86" fmla="*/ 0 w 997"/>
                <a:gd name="T87" fmla="*/ 1 h 707"/>
                <a:gd name="T88" fmla="*/ 0 w 997"/>
                <a:gd name="T89" fmla="*/ 1 h 707"/>
                <a:gd name="T90" fmla="*/ 0 w 997"/>
                <a:gd name="T91" fmla="*/ 1 h 707"/>
                <a:gd name="T92" fmla="*/ 0 w 997"/>
                <a:gd name="T93" fmla="*/ 1 h 707"/>
                <a:gd name="T94" fmla="*/ 0 w 997"/>
                <a:gd name="T95" fmla="*/ 1 h 707"/>
                <a:gd name="T96" fmla="*/ 0 w 997"/>
                <a:gd name="T97" fmla="*/ 1 h 707"/>
                <a:gd name="T98" fmla="*/ 0 w 997"/>
                <a:gd name="T99" fmla="*/ 1 h 707"/>
                <a:gd name="T100" fmla="*/ 0 w 997"/>
                <a:gd name="T101" fmla="*/ 1 h 707"/>
                <a:gd name="T102" fmla="*/ 0 w 997"/>
                <a:gd name="T103" fmla="*/ 1 h 707"/>
                <a:gd name="T104" fmla="*/ 0 w 997"/>
                <a:gd name="T105" fmla="*/ 1 h 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97"/>
                <a:gd name="T160" fmla="*/ 0 h 707"/>
                <a:gd name="T161" fmla="*/ 997 w 997"/>
                <a:gd name="T162" fmla="*/ 707 h 70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97" h="707">
                  <a:moveTo>
                    <a:pt x="0" y="158"/>
                  </a:moveTo>
                  <a:lnTo>
                    <a:pt x="8" y="82"/>
                  </a:lnTo>
                  <a:lnTo>
                    <a:pt x="49" y="25"/>
                  </a:lnTo>
                  <a:lnTo>
                    <a:pt x="119" y="0"/>
                  </a:lnTo>
                  <a:lnTo>
                    <a:pt x="176" y="10"/>
                  </a:lnTo>
                  <a:lnTo>
                    <a:pt x="115" y="82"/>
                  </a:lnTo>
                  <a:lnTo>
                    <a:pt x="131" y="125"/>
                  </a:lnTo>
                  <a:lnTo>
                    <a:pt x="176" y="167"/>
                  </a:lnTo>
                  <a:lnTo>
                    <a:pt x="119" y="183"/>
                  </a:lnTo>
                  <a:lnTo>
                    <a:pt x="179" y="182"/>
                  </a:lnTo>
                  <a:lnTo>
                    <a:pt x="186" y="144"/>
                  </a:lnTo>
                  <a:lnTo>
                    <a:pt x="142" y="122"/>
                  </a:lnTo>
                  <a:lnTo>
                    <a:pt x="179" y="98"/>
                  </a:lnTo>
                  <a:lnTo>
                    <a:pt x="151" y="63"/>
                  </a:lnTo>
                  <a:lnTo>
                    <a:pt x="209" y="72"/>
                  </a:lnTo>
                  <a:lnTo>
                    <a:pt x="157" y="55"/>
                  </a:lnTo>
                  <a:lnTo>
                    <a:pt x="217" y="59"/>
                  </a:lnTo>
                  <a:lnTo>
                    <a:pt x="175" y="34"/>
                  </a:lnTo>
                  <a:lnTo>
                    <a:pt x="224" y="37"/>
                  </a:lnTo>
                  <a:lnTo>
                    <a:pt x="255" y="10"/>
                  </a:lnTo>
                  <a:lnTo>
                    <a:pt x="295" y="8"/>
                  </a:lnTo>
                  <a:lnTo>
                    <a:pt x="297" y="41"/>
                  </a:lnTo>
                  <a:lnTo>
                    <a:pt x="327" y="55"/>
                  </a:lnTo>
                  <a:lnTo>
                    <a:pt x="316" y="125"/>
                  </a:lnTo>
                  <a:lnTo>
                    <a:pt x="355" y="92"/>
                  </a:lnTo>
                  <a:lnTo>
                    <a:pt x="378" y="106"/>
                  </a:lnTo>
                  <a:lnTo>
                    <a:pt x="432" y="73"/>
                  </a:lnTo>
                  <a:lnTo>
                    <a:pt x="515" y="92"/>
                  </a:lnTo>
                  <a:lnTo>
                    <a:pt x="549" y="125"/>
                  </a:lnTo>
                  <a:lnTo>
                    <a:pt x="525" y="144"/>
                  </a:lnTo>
                  <a:lnTo>
                    <a:pt x="574" y="136"/>
                  </a:lnTo>
                  <a:lnTo>
                    <a:pt x="558" y="156"/>
                  </a:lnTo>
                  <a:lnTo>
                    <a:pt x="587" y="167"/>
                  </a:lnTo>
                  <a:lnTo>
                    <a:pt x="611" y="142"/>
                  </a:lnTo>
                  <a:lnTo>
                    <a:pt x="648" y="155"/>
                  </a:lnTo>
                  <a:lnTo>
                    <a:pt x="658" y="176"/>
                  </a:lnTo>
                  <a:lnTo>
                    <a:pt x="626" y="182"/>
                  </a:lnTo>
                  <a:lnTo>
                    <a:pt x="675" y="182"/>
                  </a:lnTo>
                  <a:lnTo>
                    <a:pt x="668" y="209"/>
                  </a:lnTo>
                  <a:lnTo>
                    <a:pt x="702" y="194"/>
                  </a:lnTo>
                  <a:lnTo>
                    <a:pt x="680" y="217"/>
                  </a:lnTo>
                  <a:lnTo>
                    <a:pt x="751" y="211"/>
                  </a:lnTo>
                  <a:lnTo>
                    <a:pt x="712" y="235"/>
                  </a:lnTo>
                  <a:lnTo>
                    <a:pt x="745" y="235"/>
                  </a:lnTo>
                  <a:lnTo>
                    <a:pt x="732" y="252"/>
                  </a:lnTo>
                  <a:lnTo>
                    <a:pt x="763" y="229"/>
                  </a:lnTo>
                  <a:lnTo>
                    <a:pt x="795" y="253"/>
                  </a:lnTo>
                  <a:lnTo>
                    <a:pt x="738" y="274"/>
                  </a:lnTo>
                  <a:lnTo>
                    <a:pt x="821" y="291"/>
                  </a:lnTo>
                  <a:lnTo>
                    <a:pt x="749" y="296"/>
                  </a:lnTo>
                  <a:lnTo>
                    <a:pt x="777" y="308"/>
                  </a:lnTo>
                  <a:lnTo>
                    <a:pt x="755" y="330"/>
                  </a:lnTo>
                  <a:lnTo>
                    <a:pt x="838" y="372"/>
                  </a:lnTo>
                  <a:lnTo>
                    <a:pt x="878" y="364"/>
                  </a:lnTo>
                  <a:lnTo>
                    <a:pt x="898" y="414"/>
                  </a:lnTo>
                  <a:lnTo>
                    <a:pt x="940" y="411"/>
                  </a:lnTo>
                  <a:lnTo>
                    <a:pt x="933" y="432"/>
                  </a:lnTo>
                  <a:lnTo>
                    <a:pt x="997" y="444"/>
                  </a:lnTo>
                  <a:lnTo>
                    <a:pt x="988" y="471"/>
                  </a:lnTo>
                  <a:lnTo>
                    <a:pt x="958" y="466"/>
                  </a:lnTo>
                  <a:lnTo>
                    <a:pt x="971" y="483"/>
                  </a:lnTo>
                  <a:lnTo>
                    <a:pt x="955" y="507"/>
                  </a:lnTo>
                  <a:lnTo>
                    <a:pt x="926" y="496"/>
                  </a:lnTo>
                  <a:lnTo>
                    <a:pt x="921" y="546"/>
                  </a:lnTo>
                  <a:lnTo>
                    <a:pt x="807" y="454"/>
                  </a:lnTo>
                  <a:lnTo>
                    <a:pt x="765" y="463"/>
                  </a:lnTo>
                  <a:lnTo>
                    <a:pt x="795" y="484"/>
                  </a:lnTo>
                  <a:lnTo>
                    <a:pt x="772" y="507"/>
                  </a:lnTo>
                  <a:lnTo>
                    <a:pt x="790" y="506"/>
                  </a:lnTo>
                  <a:lnTo>
                    <a:pt x="815" y="551"/>
                  </a:lnTo>
                  <a:lnTo>
                    <a:pt x="870" y="562"/>
                  </a:lnTo>
                  <a:lnTo>
                    <a:pt x="865" y="588"/>
                  </a:lnTo>
                  <a:lnTo>
                    <a:pt x="896" y="610"/>
                  </a:lnTo>
                  <a:lnTo>
                    <a:pt x="880" y="672"/>
                  </a:lnTo>
                  <a:lnTo>
                    <a:pt x="738" y="609"/>
                  </a:lnTo>
                  <a:lnTo>
                    <a:pt x="832" y="707"/>
                  </a:lnTo>
                  <a:lnTo>
                    <a:pt x="653" y="652"/>
                  </a:lnTo>
                  <a:lnTo>
                    <a:pt x="628" y="619"/>
                  </a:lnTo>
                  <a:lnTo>
                    <a:pt x="652" y="616"/>
                  </a:lnTo>
                  <a:lnTo>
                    <a:pt x="595" y="597"/>
                  </a:lnTo>
                  <a:lnTo>
                    <a:pt x="578" y="559"/>
                  </a:lnTo>
                  <a:lnTo>
                    <a:pt x="533" y="546"/>
                  </a:lnTo>
                  <a:lnTo>
                    <a:pt x="531" y="572"/>
                  </a:lnTo>
                  <a:lnTo>
                    <a:pt x="504" y="559"/>
                  </a:lnTo>
                  <a:lnTo>
                    <a:pt x="465" y="583"/>
                  </a:lnTo>
                  <a:lnTo>
                    <a:pt x="415" y="559"/>
                  </a:lnTo>
                  <a:lnTo>
                    <a:pt x="442" y="516"/>
                  </a:lnTo>
                  <a:lnTo>
                    <a:pt x="574" y="516"/>
                  </a:lnTo>
                  <a:lnTo>
                    <a:pt x="542" y="473"/>
                  </a:lnTo>
                  <a:lnTo>
                    <a:pt x="617" y="411"/>
                  </a:lnTo>
                  <a:lnTo>
                    <a:pt x="564" y="328"/>
                  </a:lnTo>
                  <a:lnTo>
                    <a:pt x="527" y="320"/>
                  </a:lnTo>
                  <a:lnTo>
                    <a:pt x="548" y="306"/>
                  </a:lnTo>
                  <a:lnTo>
                    <a:pt x="466" y="329"/>
                  </a:lnTo>
                  <a:lnTo>
                    <a:pt x="465" y="304"/>
                  </a:lnTo>
                  <a:lnTo>
                    <a:pt x="496" y="291"/>
                  </a:lnTo>
                  <a:lnTo>
                    <a:pt x="433" y="259"/>
                  </a:lnTo>
                  <a:lnTo>
                    <a:pt x="432" y="233"/>
                  </a:lnTo>
                  <a:lnTo>
                    <a:pt x="377" y="220"/>
                  </a:lnTo>
                  <a:lnTo>
                    <a:pt x="390" y="254"/>
                  </a:lnTo>
                  <a:lnTo>
                    <a:pt x="294" y="242"/>
                  </a:lnTo>
                  <a:lnTo>
                    <a:pt x="318" y="262"/>
                  </a:lnTo>
                  <a:lnTo>
                    <a:pt x="66" y="227"/>
                  </a:lnTo>
                  <a:lnTo>
                    <a:pt x="22" y="182"/>
                  </a:lnTo>
                  <a:lnTo>
                    <a:pt x="101" y="184"/>
                  </a:lnTo>
                  <a:lnTo>
                    <a:pt x="0" y="158"/>
                  </a:lnTo>
                  <a:close/>
                </a:path>
              </a:pathLst>
            </a:custGeom>
            <a:solidFill>
              <a:srgbClr val="BFBFBF"/>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58" name="Freeform 42"/>
            <p:cNvSpPr>
              <a:spLocks noChangeAspect="1"/>
            </p:cNvSpPr>
            <p:nvPr/>
          </p:nvSpPr>
          <p:spPr bwMode="gray">
            <a:xfrm>
              <a:off x="2439165" y="2378767"/>
              <a:ext cx="142497" cy="124910"/>
            </a:xfrm>
            <a:custGeom>
              <a:avLst/>
              <a:gdLst>
                <a:gd name="T0" fmla="*/ 0 w 231"/>
                <a:gd name="T1" fmla="*/ 1 h 154"/>
                <a:gd name="T2" fmla="*/ 0 w 231"/>
                <a:gd name="T3" fmla="*/ 1 h 154"/>
                <a:gd name="T4" fmla="*/ 0 w 231"/>
                <a:gd name="T5" fmla="*/ 0 h 154"/>
                <a:gd name="T6" fmla="*/ 0 w 231"/>
                <a:gd name="T7" fmla="*/ 1 h 154"/>
                <a:gd name="T8" fmla="*/ 0 w 231"/>
                <a:gd name="T9" fmla="*/ 1 h 154"/>
                <a:gd name="T10" fmla="*/ 0 w 231"/>
                <a:gd name="T11" fmla="*/ 1 h 154"/>
                <a:gd name="T12" fmla="*/ 0 w 231"/>
                <a:gd name="T13" fmla="*/ 1 h 154"/>
                <a:gd name="T14" fmla="*/ 0 w 231"/>
                <a:gd name="T15" fmla="*/ 1 h 154"/>
                <a:gd name="T16" fmla="*/ 0 w 231"/>
                <a:gd name="T17" fmla="*/ 1 h 154"/>
                <a:gd name="T18" fmla="*/ 0 w 231"/>
                <a:gd name="T19" fmla="*/ 1 h 154"/>
                <a:gd name="T20" fmla="*/ 0 w 231"/>
                <a:gd name="T21" fmla="*/ 1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1"/>
                <a:gd name="T34" fmla="*/ 0 h 154"/>
                <a:gd name="T35" fmla="*/ 231 w 231"/>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1" h="154">
                  <a:moveTo>
                    <a:pt x="0" y="126"/>
                  </a:moveTo>
                  <a:lnTo>
                    <a:pt x="34" y="95"/>
                  </a:lnTo>
                  <a:lnTo>
                    <a:pt x="56" y="0"/>
                  </a:lnTo>
                  <a:lnTo>
                    <a:pt x="75" y="34"/>
                  </a:lnTo>
                  <a:lnTo>
                    <a:pt x="128" y="43"/>
                  </a:lnTo>
                  <a:lnTo>
                    <a:pt x="231" y="112"/>
                  </a:lnTo>
                  <a:lnTo>
                    <a:pt x="217" y="137"/>
                  </a:lnTo>
                  <a:lnTo>
                    <a:pt x="124" y="104"/>
                  </a:lnTo>
                  <a:lnTo>
                    <a:pt x="67" y="154"/>
                  </a:lnTo>
                  <a:lnTo>
                    <a:pt x="52" y="112"/>
                  </a:lnTo>
                  <a:lnTo>
                    <a:pt x="0" y="126"/>
                  </a:lnTo>
                  <a:close/>
                </a:path>
              </a:pathLst>
            </a:custGeom>
            <a:solidFill>
              <a:srgbClr val="BFBFBF"/>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59" name="Freeform 43"/>
            <p:cNvSpPr>
              <a:spLocks noChangeAspect="1"/>
            </p:cNvSpPr>
            <p:nvPr/>
          </p:nvSpPr>
          <p:spPr bwMode="gray">
            <a:xfrm>
              <a:off x="3040819" y="2968967"/>
              <a:ext cx="142497" cy="179558"/>
            </a:xfrm>
            <a:custGeom>
              <a:avLst/>
              <a:gdLst>
                <a:gd name="T0" fmla="*/ 0 w 234"/>
                <a:gd name="T1" fmla="*/ 1 h 223"/>
                <a:gd name="T2" fmla="*/ 0 w 234"/>
                <a:gd name="T3" fmla="*/ 1 h 223"/>
                <a:gd name="T4" fmla="*/ 0 w 234"/>
                <a:gd name="T5" fmla="*/ 0 h 223"/>
                <a:gd name="T6" fmla="*/ 0 w 234"/>
                <a:gd name="T7" fmla="*/ 1 h 223"/>
                <a:gd name="T8" fmla="*/ 0 w 234"/>
                <a:gd name="T9" fmla="*/ 1 h 223"/>
                <a:gd name="T10" fmla="*/ 0 w 234"/>
                <a:gd name="T11" fmla="*/ 1 h 223"/>
                <a:gd name="T12" fmla="*/ 0 w 234"/>
                <a:gd name="T13" fmla="*/ 1 h 223"/>
                <a:gd name="T14" fmla="*/ 0 w 234"/>
                <a:gd name="T15" fmla="*/ 1 h 223"/>
                <a:gd name="T16" fmla="*/ 0 w 234"/>
                <a:gd name="T17" fmla="*/ 1 h 223"/>
                <a:gd name="T18" fmla="*/ 0 w 234"/>
                <a:gd name="T19" fmla="*/ 1 h 223"/>
                <a:gd name="T20" fmla="*/ 0 w 234"/>
                <a:gd name="T21" fmla="*/ 1 h 223"/>
                <a:gd name="T22" fmla="*/ 0 w 234"/>
                <a:gd name="T23" fmla="*/ 1 h 223"/>
                <a:gd name="T24" fmla="*/ 0 w 234"/>
                <a:gd name="T25" fmla="*/ 1 h 223"/>
                <a:gd name="T26" fmla="*/ 0 w 234"/>
                <a:gd name="T27" fmla="*/ 1 h 223"/>
                <a:gd name="T28" fmla="*/ 0 w 234"/>
                <a:gd name="T29" fmla="*/ 1 h 223"/>
                <a:gd name="T30" fmla="*/ 0 w 234"/>
                <a:gd name="T31" fmla="*/ 1 h 223"/>
                <a:gd name="T32" fmla="*/ 0 w 234"/>
                <a:gd name="T33" fmla="*/ 1 h 223"/>
                <a:gd name="T34" fmla="*/ 0 w 234"/>
                <a:gd name="T35" fmla="*/ 1 h 223"/>
                <a:gd name="T36" fmla="*/ 0 w 234"/>
                <a:gd name="T37" fmla="*/ 1 h 223"/>
                <a:gd name="T38" fmla="*/ 0 w 234"/>
                <a:gd name="T39" fmla="*/ 1 h 223"/>
                <a:gd name="T40" fmla="*/ 0 w 234"/>
                <a:gd name="T41" fmla="*/ 1 h 2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4"/>
                <a:gd name="T64" fmla="*/ 0 h 223"/>
                <a:gd name="T65" fmla="*/ 234 w 234"/>
                <a:gd name="T66" fmla="*/ 223 h 2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4" h="223">
                  <a:moveTo>
                    <a:pt x="0" y="174"/>
                  </a:moveTo>
                  <a:lnTo>
                    <a:pt x="95" y="11"/>
                  </a:lnTo>
                  <a:lnTo>
                    <a:pt x="133" y="0"/>
                  </a:lnTo>
                  <a:lnTo>
                    <a:pt x="89" y="87"/>
                  </a:lnTo>
                  <a:lnTo>
                    <a:pt x="119" y="68"/>
                  </a:lnTo>
                  <a:lnTo>
                    <a:pt x="138" y="104"/>
                  </a:lnTo>
                  <a:lnTo>
                    <a:pt x="201" y="104"/>
                  </a:lnTo>
                  <a:lnTo>
                    <a:pt x="187" y="139"/>
                  </a:lnTo>
                  <a:lnTo>
                    <a:pt x="219" y="136"/>
                  </a:lnTo>
                  <a:lnTo>
                    <a:pt x="197" y="172"/>
                  </a:lnTo>
                  <a:lnTo>
                    <a:pt x="226" y="151"/>
                  </a:lnTo>
                  <a:lnTo>
                    <a:pt x="234" y="185"/>
                  </a:lnTo>
                  <a:lnTo>
                    <a:pt x="203" y="223"/>
                  </a:lnTo>
                  <a:lnTo>
                    <a:pt x="201" y="196"/>
                  </a:lnTo>
                  <a:lnTo>
                    <a:pt x="186" y="210"/>
                  </a:lnTo>
                  <a:lnTo>
                    <a:pt x="186" y="167"/>
                  </a:lnTo>
                  <a:lnTo>
                    <a:pt x="128" y="210"/>
                  </a:lnTo>
                  <a:lnTo>
                    <a:pt x="161" y="181"/>
                  </a:lnTo>
                  <a:lnTo>
                    <a:pt x="115" y="185"/>
                  </a:lnTo>
                  <a:lnTo>
                    <a:pt x="126" y="168"/>
                  </a:lnTo>
                  <a:lnTo>
                    <a:pt x="0" y="174"/>
                  </a:lnTo>
                  <a:close/>
                </a:path>
              </a:pathLst>
            </a:custGeom>
            <a:solidFill>
              <a:srgbClr val="BFBFBF"/>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60" name="Freeform 44"/>
            <p:cNvSpPr>
              <a:spLocks noChangeAspect="1"/>
            </p:cNvSpPr>
            <p:nvPr/>
          </p:nvSpPr>
          <p:spPr bwMode="gray">
            <a:xfrm>
              <a:off x="6039850" y="4285208"/>
              <a:ext cx="38263" cy="106174"/>
            </a:xfrm>
            <a:custGeom>
              <a:avLst/>
              <a:gdLst>
                <a:gd name="T0" fmla="*/ 0 w 65"/>
                <a:gd name="T1" fmla="*/ 0 h 130"/>
                <a:gd name="T2" fmla="*/ 0 w 65"/>
                <a:gd name="T3" fmla="*/ 1 h 130"/>
                <a:gd name="T4" fmla="*/ 0 w 65"/>
                <a:gd name="T5" fmla="*/ 1 h 130"/>
                <a:gd name="T6" fmla="*/ 0 w 65"/>
                <a:gd name="T7" fmla="*/ 1 h 130"/>
                <a:gd name="T8" fmla="*/ 0 w 65"/>
                <a:gd name="T9" fmla="*/ 0 h 130"/>
                <a:gd name="T10" fmla="*/ 0 60000 65536"/>
                <a:gd name="T11" fmla="*/ 0 60000 65536"/>
                <a:gd name="T12" fmla="*/ 0 60000 65536"/>
                <a:gd name="T13" fmla="*/ 0 60000 65536"/>
                <a:gd name="T14" fmla="*/ 0 60000 65536"/>
                <a:gd name="T15" fmla="*/ 0 w 65"/>
                <a:gd name="T16" fmla="*/ 0 h 130"/>
                <a:gd name="T17" fmla="*/ 65 w 65"/>
                <a:gd name="T18" fmla="*/ 130 h 130"/>
              </a:gdLst>
              <a:ahLst/>
              <a:cxnLst>
                <a:cxn ang="T10">
                  <a:pos x="T0" y="T1"/>
                </a:cxn>
                <a:cxn ang="T11">
                  <a:pos x="T2" y="T3"/>
                </a:cxn>
                <a:cxn ang="T12">
                  <a:pos x="T4" y="T5"/>
                </a:cxn>
                <a:cxn ang="T13">
                  <a:pos x="T6" y="T7"/>
                </a:cxn>
                <a:cxn ang="T14">
                  <a:pos x="T8" y="T9"/>
                </a:cxn>
              </a:cxnLst>
              <a:rect l="T15" t="T16" r="T17" b="T18"/>
              <a:pathLst>
                <a:path w="65" h="130">
                  <a:moveTo>
                    <a:pt x="0" y="0"/>
                  </a:moveTo>
                  <a:lnTo>
                    <a:pt x="11" y="130"/>
                  </a:lnTo>
                  <a:lnTo>
                    <a:pt x="65" y="107"/>
                  </a:lnTo>
                  <a:lnTo>
                    <a:pt x="39" y="31"/>
                  </a:lnTo>
                  <a:lnTo>
                    <a:pt x="0" y="0"/>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61" name="Freeform 45"/>
            <p:cNvSpPr>
              <a:spLocks noChangeAspect="1"/>
            </p:cNvSpPr>
            <p:nvPr/>
          </p:nvSpPr>
          <p:spPr bwMode="gray">
            <a:xfrm>
              <a:off x="2691173" y="5056528"/>
              <a:ext cx="176802" cy="1180401"/>
            </a:xfrm>
            <a:custGeom>
              <a:avLst/>
              <a:gdLst>
                <a:gd name="T0" fmla="*/ 0 w 289"/>
                <a:gd name="T1" fmla="*/ 1 h 1450"/>
                <a:gd name="T2" fmla="*/ 0 w 289"/>
                <a:gd name="T3" fmla="*/ 1 h 1450"/>
                <a:gd name="T4" fmla="*/ 0 w 289"/>
                <a:gd name="T5" fmla="*/ 1 h 1450"/>
                <a:gd name="T6" fmla="*/ 0 w 289"/>
                <a:gd name="T7" fmla="*/ 1 h 1450"/>
                <a:gd name="T8" fmla="*/ 0 w 289"/>
                <a:gd name="T9" fmla="*/ 1 h 1450"/>
                <a:gd name="T10" fmla="*/ 0 w 289"/>
                <a:gd name="T11" fmla="*/ 1 h 1450"/>
                <a:gd name="T12" fmla="*/ 0 w 289"/>
                <a:gd name="T13" fmla="*/ 1 h 1450"/>
                <a:gd name="T14" fmla="*/ 0 w 289"/>
                <a:gd name="T15" fmla="*/ 1 h 1450"/>
                <a:gd name="T16" fmla="*/ 0 w 289"/>
                <a:gd name="T17" fmla="*/ 1 h 1450"/>
                <a:gd name="T18" fmla="*/ 0 w 289"/>
                <a:gd name="T19" fmla="*/ 1 h 1450"/>
                <a:gd name="T20" fmla="*/ 0 w 289"/>
                <a:gd name="T21" fmla="*/ 1 h 1450"/>
                <a:gd name="T22" fmla="*/ 0 w 289"/>
                <a:gd name="T23" fmla="*/ 1 h 1450"/>
                <a:gd name="T24" fmla="*/ 0 w 289"/>
                <a:gd name="T25" fmla="*/ 0 h 1450"/>
                <a:gd name="T26" fmla="*/ 0 w 289"/>
                <a:gd name="T27" fmla="*/ 1 h 1450"/>
                <a:gd name="T28" fmla="*/ 0 w 289"/>
                <a:gd name="T29" fmla="*/ 1 h 1450"/>
                <a:gd name="T30" fmla="*/ 0 w 289"/>
                <a:gd name="T31" fmla="*/ 1 h 1450"/>
                <a:gd name="T32" fmla="*/ 0 w 289"/>
                <a:gd name="T33" fmla="*/ 1 h 1450"/>
                <a:gd name="T34" fmla="*/ 0 w 289"/>
                <a:gd name="T35" fmla="*/ 1 h 1450"/>
                <a:gd name="T36" fmla="*/ 0 w 289"/>
                <a:gd name="T37" fmla="*/ 1 h 1450"/>
                <a:gd name="T38" fmla="*/ 0 w 289"/>
                <a:gd name="T39" fmla="*/ 1 h 1450"/>
                <a:gd name="T40" fmla="*/ 0 w 289"/>
                <a:gd name="T41" fmla="*/ 1 h 1450"/>
                <a:gd name="T42" fmla="*/ 0 w 289"/>
                <a:gd name="T43" fmla="*/ 1 h 1450"/>
                <a:gd name="T44" fmla="*/ 0 w 289"/>
                <a:gd name="T45" fmla="*/ 1 h 1450"/>
                <a:gd name="T46" fmla="*/ 0 w 289"/>
                <a:gd name="T47" fmla="*/ 1 h 1450"/>
                <a:gd name="T48" fmla="*/ 0 w 289"/>
                <a:gd name="T49" fmla="*/ 1 h 1450"/>
                <a:gd name="T50" fmla="*/ 0 w 289"/>
                <a:gd name="T51" fmla="*/ 1 h 1450"/>
                <a:gd name="T52" fmla="*/ 0 w 289"/>
                <a:gd name="T53" fmla="*/ 1 h 1450"/>
                <a:gd name="T54" fmla="*/ 0 w 289"/>
                <a:gd name="T55" fmla="*/ 1 h 1450"/>
                <a:gd name="T56" fmla="*/ 0 w 289"/>
                <a:gd name="T57" fmla="*/ 1 h 1450"/>
                <a:gd name="T58" fmla="*/ 0 w 289"/>
                <a:gd name="T59" fmla="*/ 1 h 1450"/>
                <a:gd name="T60" fmla="*/ 0 w 289"/>
                <a:gd name="T61" fmla="*/ 1 h 1450"/>
                <a:gd name="T62" fmla="*/ 0 w 289"/>
                <a:gd name="T63" fmla="*/ 1 h 1450"/>
                <a:gd name="T64" fmla="*/ 0 w 289"/>
                <a:gd name="T65" fmla="*/ 1 h 1450"/>
                <a:gd name="T66" fmla="*/ 0 w 289"/>
                <a:gd name="T67" fmla="*/ 1 h 1450"/>
                <a:gd name="T68" fmla="*/ 0 w 289"/>
                <a:gd name="T69" fmla="*/ 1 h 1450"/>
                <a:gd name="T70" fmla="*/ 0 w 289"/>
                <a:gd name="T71" fmla="*/ 1 h 1450"/>
                <a:gd name="T72" fmla="*/ 0 w 289"/>
                <a:gd name="T73" fmla="*/ 1 h 1450"/>
                <a:gd name="T74" fmla="*/ 0 w 289"/>
                <a:gd name="T75" fmla="*/ 1 h 1450"/>
                <a:gd name="T76" fmla="*/ 0 w 289"/>
                <a:gd name="T77" fmla="*/ 1 h 1450"/>
                <a:gd name="T78" fmla="*/ 0 w 289"/>
                <a:gd name="T79" fmla="*/ 1 h 1450"/>
                <a:gd name="T80" fmla="*/ 0 w 289"/>
                <a:gd name="T81" fmla="*/ 1 h 1450"/>
                <a:gd name="T82" fmla="*/ 0 w 289"/>
                <a:gd name="T83" fmla="*/ 1 h 1450"/>
                <a:gd name="T84" fmla="*/ 0 w 289"/>
                <a:gd name="T85" fmla="*/ 1 h 1450"/>
                <a:gd name="T86" fmla="*/ 0 w 289"/>
                <a:gd name="T87" fmla="*/ 1 h 1450"/>
                <a:gd name="T88" fmla="*/ 0 w 289"/>
                <a:gd name="T89" fmla="*/ 1 h 1450"/>
                <a:gd name="T90" fmla="*/ 0 w 289"/>
                <a:gd name="T91" fmla="*/ 1 h 1450"/>
                <a:gd name="T92" fmla="*/ 0 w 289"/>
                <a:gd name="T93" fmla="*/ 1 h 1450"/>
                <a:gd name="T94" fmla="*/ 0 w 289"/>
                <a:gd name="T95" fmla="*/ 1 h 14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9"/>
                <a:gd name="T145" fmla="*/ 0 h 1450"/>
                <a:gd name="T146" fmla="*/ 289 w 289"/>
                <a:gd name="T147" fmla="*/ 1450 h 14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9" h="1450">
                  <a:moveTo>
                    <a:pt x="0" y="1133"/>
                  </a:moveTo>
                  <a:lnTo>
                    <a:pt x="22" y="1094"/>
                  </a:lnTo>
                  <a:lnTo>
                    <a:pt x="62" y="1122"/>
                  </a:lnTo>
                  <a:lnTo>
                    <a:pt x="98" y="1047"/>
                  </a:lnTo>
                  <a:lnTo>
                    <a:pt x="85" y="1019"/>
                  </a:lnTo>
                  <a:lnTo>
                    <a:pt x="114" y="916"/>
                  </a:lnTo>
                  <a:lnTo>
                    <a:pt x="60" y="908"/>
                  </a:lnTo>
                  <a:lnTo>
                    <a:pt x="69" y="742"/>
                  </a:lnTo>
                  <a:lnTo>
                    <a:pt x="140" y="569"/>
                  </a:lnTo>
                  <a:lnTo>
                    <a:pt x="139" y="424"/>
                  </a:lnTo>
                  <a:lnTo>
                    <a:pt x="189" y="147"/>
                  </a:lnTo>
                  <a:lnTo>
                    <a:pt x="173" y="25"/>
                  </a:lnTo>
                  <a:lnTo>
                    <a:pt x="207" y="0"/>
                  </a:lnTo>
                  <a:lnTo>
                    <a:pt x="243" y="63"/>
                  </a:lnTo>
                  <a:lnTo>
                    <a:pt x="265" y="191"/>
                  </a:lnTo>
                  <a:lnTo>
                    <a:pt x="289" y="195"/>
                  </a:lnTo>
                  <a:lnTo>
                    <a:pt x="285" y="238"/>
                  </a:lnTo>
                  <a:lnTo>
                    <a:pt x="247" y="256"/>
                  </a:lnTo>
                  <a:lnTo>
                    <a:pt x="249" y="340"/>
                  </a:lnTo>
                  <a:lnTo>
                    <a:pt x="207" y="387"/>
                  </a:lnTo>
                  <a:lnTo>
                    <a:pt x="174" y="506"/>
                  </a:lnTo>
                  <a:lnTo>
                    <a:pt x="199" y="619"/>
                  </a:lnTo>
                  <a:lnTo>
                    <a:pt x="154" y="715"/>
                  </a:lnTo>
                  <a:lnTo>
                    <a:pt x="123" y="953"/>
                  </a:lnTo>
                  <a:lnTo>
                    <a:pt x="147" y="1040"/>
                  </a:lnTo>
                  <a:lnTo>
                    <a:pt x="124" y="1047"/>
                  </a:lnTo>
                  <a:lnTo>
                    <a:pt x="136" y="1124"/>
                  </a:lnTo>
                  <a:lnTo>
                    <a:pt x="77" y="1286"/>
                  </a:lnTo>
                  <a:lnTo>
                    <a:pt x="82" y="1313"/>
                  </a:lnTo>
                  <a:lnTo>
                    <a:pt x="112" y="1303"/>
                  </a:lnTo>
                  <a:lnTo>
                    <a:pt x="123" y="1365"/>
                  </a:lnTo>
                  <a:lnTo>
                    <a:pt x="249" y="1378"/>
                  </a:lnTo>
                  <a:lnTo>
                    <a:pt x="164" y="1402"/>
                  </a:lnTo>
                  <a:lnTo>
                    <a:pt x="154" y="1450"/>
                  </a:lnTo>
                  <a:lnTo>
                    <a:pt x="118" y="1436"/>
                  </a:lnTo>
                  <a:lnTo>
                    <a:pt x="158" y="1407"/>
                  </a:lnTo>
                  <a:lnTo>
                    <a:pt x="97" y="1393"/>
                  </a:lnTo>
                  <a:lnTo>
                    <a:pt x="90" y="1342"/>
                  </a:lnTo>
                  <a:lnTo>
                    <a:pt x="74" y="1367"/>
                  </a:lnTo>
                  <a:lnTo>
                    <a:pt x="52" y="1319"/>
                  </a:lnTo>
                  <a:lnTo>
                    <a:pt x="63" y="1305"/>
                  </a:lnTo>
                  <a:lnTo>
                    <a:pt x="36" y="1283"/>
                  </a:lnTo>
                  <a:lnTo>
                    <a:pt x="60" y="1256"/>
                  </a:lnTo>
                  <a:lnTo>
                    <a:pt x="37" y="1187"/>
                  </a:lnTo>
                  <a:lnTo>
                    <a:pt x="81" y="1194"/>
                  </a:lnTo>
                  <a:lnTo>
                    <a:pt x="37" y="1157"/>
                  </a:lnTo>
                  <a:lnTo>
                    <a:pt x="47" y="1130"/>
                  </a:lnTo>
                  <a:lnTo>
                    <a:pt x="0" y="1133"/>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62" name="Freeform 46"/>
            <p:cNvSpPr>
              <a:spLocks noChangeAspect="1"/>
            </p:cNvSpPr>
            <p:nvPr/>
          </p:nvSpPr>
          <p:spPr bwMode="gray">
            <a:xfrm>
              <a:off x="2701729" y="6046440"/>
              <a:ext cx="11875" cy="45280"/>
            </a:xfrm>
            <a:custGeom>
              <a:avLst/>
              <a:gdLst>
                <a:gd name="T0" fmla="*/ 0 w 22"/>
                <a:gd name="T1" fmla="*/ 1 h 53"/>
                <a:gd name="T2" fmla="*/ 0 w 22"/>
                <a:gd name="T3" fmla="*/ 0 h 53"/>
                <a:gd name="T4" fmla="*/ 0 w 22"/>
                <a:gd name="T5" fmla="*/ 1 h 53"/>
                <a:gd name="T6" fmla="*/ 0 w 22"/>
                <a:gd name="T7" fmla="*/ 1 h 53"/>
                <a:gd name="T8" fmla="*/ 0 60000 65536"/>
                <a:gd name="T9" fmla="*/ 0 60000 65536"/>
                <a:gd name="T10" fmla="*/ 0 60000 65536"/>
                <a:gd name="T11" fmla="*/ 0 60000 65536"/>
                <a:gd name="T12" fmla="*/ 0 w 22"/>
                <a:gd name="T13" fmla="*/ 0 h 53"/>
                <a:gd name="T14" fmla="*/ 22 w 22"/>
                <a:gd name="T15" fmla="*/ 53 h 53"/>
              </a:gdLst>
              <a:ahLst/>
              <a:cxnLst>
                <a:cxn ang="T8">
                  <a:pos x="T0" y="T1"/>
                </a:cxn>
                <a:cxn ang="T9">
                  <a:pos x="T2" y="T3"/>
                </a:cxn>
                <a:cxn ang="T10">
                  <a:pos x="T4" y="T5"/>
                </a:cxn>
                <a:cxn ang="T11">
                  <a:pos x="T6" y="T7"/>
                </a:cxn>
              </a:cxnLst>
              <a:rect l="T12" t="T13" r="T14" b="T15"/>
              <a:pathLst>
                <a:path w="22" h="53">
                  <a:moveTo>
                    <a:pt x="0" y="25"/>
                  </a:moveTo>
                  <a:lnTo>
                    <a:pt x="9" y="0"/>
                  </a:lnTo>
                  <a:lnTo>
                    <a:pt x="22" y="53"/>
                  </a:lnTo>
                  <a:lnTo>
                    <a:pt x="0" y="25"/>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63" name="Freeform 47"/>
            <p:cNvSpPr>
              <a:spLocks noChangeAspect="1"/>
            </p:cNvSpPr>
            <p:nvPr/>
          </p:nvSpPr>
          <p:spPr bwMode="gray">
            <a:xfrm>
              <a:off x="2713603" y="5805988"/>
              <a:ext cx="15833" cy="54648"/>
            </a:xfrm>
            <a:custGeom>
              <a:avLst/>
              <a:gdLst>
                <a:gd name="T0" fmla="*/ 0 w 20"/>
                <a:gd name="T1" fmla="*/ 1 h 70"/>
                <a:gd name="T2" fmla="*/ 1 w 20"/>
                <a:gd name="T3" fmla="*/ 0 h 70"/>
                <a:gd name="T4" fmla="*/ 1 w 20"/>
                <a:gd name="T5" fmla="*/ 1 h 70"/>
                <a:gd name="T6" fmla="*/ 0 w 20"/>
                <a:gd name="T7" fmla="*/ 1 h 70"/>
                <a:gd name="T8" fmla="*/ 0 60000 65536"/>
                <a:gd name="T9" fmla="*/ 0 60000 65536"/>
                <a:gd name="T10" fmla="*/ 0 60000 65536"/>
                <a:gd name="T11" fmla="*/ 0 60000 65536"/>
                <a:gd name="T12" fmla="*/ 0 w 20"/>
                <a:gd name="T13" fmla="*/ 0 h 70"/>
                <a:gd name="T14" fmla="*/ 20 w 20"/>
                <a:gd name="T15" fmla="*/ 70 h 70"/>
              </a:gdLst>
              <a:ahLst/>
              <a:cxnLst>
                <a:cxn ang="T8">
                  <a:pos x="T0" y="T1"/>
                </a:cxn>
                <a:cxn ang="T9">
                  <a:pos x="T2" y="T3"/>
                </a:cxn>
                <a:cxn ang="T10">
                  <a:pos x="T4" y="T5"/>
                </a:cxn>
                <a:cxn ang="T11">
                  <a:pos x="T6" y="T7"/>
                </a:cxn>
              </a:cxnLst>
              <a:rect l="T12" t="T13" r="T14" b="T15"/>
              <a:pathLst>
                <a:path w="20" h="70">
                  <a:moveTo>
                    <a:pt x="0" y="59"/>
                  </a:moveTo>
                  <a:lnTo>
                    <a:pt x="20" y="0"/>
                  </a:lnTo>
                  <a:lnTo>
                    <a:pt x="20" y="70"/>
                  </a:lnTo>
                  <a:lnTo>
                    <a:pt x="0" y="59"/>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64" name="Freeform 48"/>
            <p:cNvSpPr>
              <a:spLocks noChangeAspect="1"/>
            </p:cNvSpPr>
            <p:nvPr/>
          </p:nvSpPr>
          <p:spPr bwMode="gray">
            <a:xfrm>
              <a:off x="2730756" y="6224437"/>
              <a:ext cx="30347" cy="21859"/>
            </a:xfrm>
            <a:custGeom>
              <a:avLst/>
              <a:gdLst>
                <a:gd name="T0" fmla="*/ 0 w 46"/>
                <a:gd name="T1" fmla="*/ 0 h 29"/>
                <a:gd name="T2" fmla="*/ 1 w 46"/>
                <a:gd name="T3" fmla="*/ 0 h 29"/>
                <a:gd name="T4" fmla="*/ 1 w 46"/>
                <a:gd name="T5" fmla="*/ 0 h 29"/>
                <a:gd name="T6" fmla="*/ 0 w 46"/>
                <a:gd name="T7" fmla="*/ 0 h 29"/>
                <a:gd name="T8" fmla="*/ 0 60000 65536"/>
                <a:gd name="T9" fmla="*/ 0 60000 65536"/>
                <a:gd name="T10" fmla="*/ 0 60000 65536"/>
                <a:gd name="T11" fmla="*/ 0 60000 65536"/>
                <a:gd name="T12" fmla="*/ 0 w 46"/>
                <a:gd name="T13" fmla="*/ 0 h 29"/>
                <a:gd name="T14" fmla="*/ 46 w 46"/>
                <a:gd name="T15" fmla="*/ 29 h 29"/>
              </a:gdLst>
              <a:ahLst/>
              <a:cxnLst>
                <a:cxn ang="T8">
                  <a:pos x="T0" y="T1"/>
                </a:cxn>
                <a:cxn ang="T9">
                  <a:pos x="T2" y="T3"/>
                </a:cxn>
                <a:cxn ang="T10">
                  <a:pos x="T4" y="T5"/>
                </a:cxn>
                <a:cxn ang="T11">
                  <a:pos x="T6" y="T7"/>
                </a:cxn>
              </a:cxnLst>
              <a:rect l="T12" t="T13" r="T14" b="T15"/>
              <a:pathLst>
                <a:path w="46" h="29">
                  <a:moveTo>
                    <a:pt x="0" y="0"/>
                  </a:moveTo>
                  <a:lnTo>
                    <a:pt x="44" y="7"/>
                  </a:lnTo>
                  <a:lnTo>
                    <a:pt x="46" y="29"/>
                  </a:lnTo>
                  <a:lnTo>
                    <a:pt x="0" y="0"/>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65" name="Freeform 49"/>
            <p:cNvSpPr>
              <a:spLocks noChangeAspect="1"/>
            </p:cNvSpPr>
            <p:nvPr/>
          </p:nvSpPr>
          <p:spPr bwMode="gray">
            <a:xfrm>
              <a:off x="2736034" y="6166666"/>
              <a:ext cx="44860" cy="57771"/>
            </a:xfrm>
            <a:custGeom>
              <a:avLst/>
              <a:gdLst>
                <a:gd name="T0" fmla="*/ 0 w 68"/>
                <a:gd name="T1" fmla="*/ 1 h 69"/>
                <a:gd name="T2" fmla="*/ 1 w 68"/>
                <a:gd name="T3" fmla="*/ 0 h 69"/>
                <a:gd name="T4" fmla="*/ 1 w 68"/>
                <a:gd name="T5" fmla="*/ 1 h 69"/>
                <a:gd name="T6" fmla="*/ 1 w 68"/>
                <a:gd name="T7" fmla="*/ 1 h 69"/>
                <a:gd name="T8" fmla="*/ 1 w 68"/>
                <a:gd name="T9" fmla="*/ 1 h 69"/>
                <a:gd name="T10" fmla="*/ 0 w 68"/>
                <a:gd name="T11" fmla="*/ 1 h 69"/>
                <a:gd name="T12" fmla="*/ 0 60000 65536"/>
                <a:gd name="T13" fmla="*/ 0 60000 65536"/>
                <a:gd name="T14" fmla="*/ 0 60000 65536"/>
                <a:gd name="T15" fmla="*/ 0 60000 65536"/>
                <a:gd name="T16" fmla="*/ 0 60000 65536"/>
                <a:gd name="T17" fmla="*/ 0 60000 65536"/>
                <a:gd name="T18" fmla="*/ 0 w 68"/>
                <a:gd name="T19" fmla="*/ 0 h 69"/>
                <a:gd name="T20" fmla="*/ 68 w 68"/>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68" h="69">
                  <a:moveTo>
                    <a:pt x="0" y="11"/>
                  </a:moveTo>
                  <a:lnTo>
                    <a:pt x="18" y="0"/>
                  </a:lnTo>
                  <a:lnTo>
                    <a:pt x="17" y="31"/>
                  </a:lnTo>
                  <a:lnTo>
                    <a:pt x="68" y="43"/>
                  </a:lnTo>
                  <a:lnTo>
                    <a:pt x="35" y="69"/>
                  </a:lnTo>
                  <a:lnTo>
                    <a:pt x="0" y="11"/>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66" name="Freeform 50"/>
            <p:cNvSpPr>
              <a:spLocks noChangeAspect="1"/>
            </p:cNvSpPr>
            <p:nvPr/>
          </p:nvSpPr>
          <p:spPr bwMode="gray">
            <a:xfrm>
              <a:off x="2766380" y="6241612"/>
              <a:ext cx="25069" cy="14052"/>
            </a:xfrm>
            <a:custGeom>
              <a:avLst/>
              <a:gdLst>
                <a:gd name="T0" fmla="*/ 0 w 38"/>
                <a:gd name="T1" fmla="*/ 1 h 17"/>
                <a:gd name="T2" fmla="*/ 1 w 38"/>
                <a:gd name="T3" fmla="*/ 0 h 17"/>
                <a:gd name="T4" fmla="*/ 1 w 38"/>
                <a:gd name="T5" fmla="*/ 1 h 17"/>
                <a:gd name="T6" fmla="*/ 0 w 38"/>
                <a:gd name="T7" fmla="*/ 1 h 17"/>
                <a:gd name="T8" fmla="*/ 0 60000 65536"/>
                <a:gd name="T9" fmla="*/ 0 60000 65536"/>
                <a:gd name="T10" fmla="*/ 0 60000 65536"/>
                <a:gd name="T11" fmla="*/ 0 60000 65536"/>
                <a:gd name="T12" fmla="*/ 0 w 38"/>
                <a:gd name="T13" fmla="*/ 0 h 17"/>
                <a:gd name="T14" fmla="*/ 38 w 38"/>
                <a:gd name="T15" fmla="*/ 17 h 17"/>
              </a:gdLst>
              <a:ahLst/>
              <a:cxnLst>
                <a:cxn ang="T8">
                  <a:pos x="T0" y="T1"/>
                </a:cxn>
                <a:cxn ang="T9">
                  <a:pos x="T2" y="T3"/>
                </a:cxn>
                <a:cxn ang="T10">
                  <a:pos x="T4" y="T5"/>
                </a:cxn>
                <a:cxn ang="T11">
                  <a:pos x="T6" y="T7"/>
                </a:cxn>
              </a:cxnLst>
              <a:rect l="T12" t="T13" r="T14" b="T15"/>
              <a:pathLst>
                <a:path w="38" h="17">
                  <a:moveTo>
                    <a:pt x="0" y="13"/>
                  </a:moveTo>
                  <a:lnTo>
                    <a:pt x="9" y="0"/>
                  </a:lnTo>
                  <a:lnTo>
                    <a:pt x="38" y="17"/>
                  </a:lnTo>
                  <a:lnTo>
                    <a:pt x="0" y="13"/>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67" name="Freeform 51"/>
            <p:cNvSpPr>
              <a:spLocks noChangeAspect="1"/>
            </p:cNvSpPr>
            <p:nvPr/>
          </p:nvSpPr>
          <p:spPr bwMode="gray">
            <a:xfrm>
              <a:off x="2783533" y="6193210"/>
              <a:ext cx="55415" cy="87437"/>
            </a:xfrm>
            <a:custGeom>
              <a:avLst/>
              <a:gdLst>
                <a:gd name="T0" fmla="*/ 0 w 96"/>
                <a:gd name="T1" fmla="*/ 1 h 106"/>
                <a:gd name="T2" fmla="*/ 0 w 96"/>
                <a:gd name="T3" fmla="*/ 1 h 106"/>
                <a:gd name="T4" fmla="*/ 0 w 96"/>
                <a:gd name="T5" fmla="*/ 1 h 106"/>
                <a:gd name="T6" fmla="*/ 0 w 96"/>
                <a:gd name="T7" fmla="*/ 1 h 106"/>
                <a:gd name="T8" fmla="*/ 0 w 96"/>
                <a:gd name="T9" fmla="*/ 1 h 106"/>
                <a:gd name="T10" fmla="*/ 0 w 96"/>
                <a:gd name="T11" fmla="*/ 1 h 106"/>
                <a:gd name="T12" fmla="*/ 0 w 96"/>
                <a:gd name="T13" fmla="*/ 1 h 106"/>
                <a:gd name="T14" fmla="*/ 0 w 96"/>
                <a:gd name="T15" fmla="*/ 0 h 106"/>
                <a:gd name="T16" fmla="*/ 0 w 96"/>
                <a:gd name="T17" fmla="*/ 1 h 106"/>
                <a:gd name="T18" fmla="*/ 0 w 96"/>
                <a:gd name="T19" fmla="*/ 1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
                <a:gd name="T31" fmla="*/ 0 h 106"/>
                <a:gd name="T32" fmla="*/ 96 w 96"/>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 h="106">
                  <a:moveTo>
                    <a:pt x="0" y="87"/>
                  </a:moveTo>
                  <a:lnTo>
                    <a:pt x="16" y="71"/>
                  </a:lnTo>
                  <a:lnTo>
                    <a:pt x="67" y="81"/>
                  </a:lnTo>
                  <a:lnTo>
                    <a:pt x="44" y="54"/>
                  </a:lnTo>
                  <a:lnTo>
                    <a:pt x="69" y="37"/>
                  </a:lnTo>
                  <a:lnTo>
                    <a:pt x="32" y="32"/>
                  </a:lnTo>
                  <a:lnTo>
                    <a:pt x="32" y="6"/>
                  </a:lnTo>
                  <a:lnTo>
                    <a:pt x="93" y="0"/>
                  </a:lnTo>
                  <a:lnTo>
                    <a:pt x="96" y="106"/>
                  </a:lnTo>
                  <a:lnTo>
                    <a:pt x="0" y="87"/>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68" name="Freeform 52"/>
            <p:cNvSpPr>
              <a:spLocks noChangeAspect="1"/>
            </p:cNvSpPr>
            <p:nvPr/>
          </p:nvSpPr>
          <p:spPr bwMode="gray">
            <a:xfrm>
              <a:off x="2811240" y="6293138"/>
              <a:ext cx="44860" cy="17175"/>
            </a:xfrm>
            <a:custGeom>
              <a:avLst/>
              <a:gdLst>
                <a:gd name="T0" fmla="*/ 0 w 71"/>
                <a:gd name="T1" fmla="*/ 0 h 21"/>
                <a:gd name="T2" fmla="*/ 0 w 71"/>
                <a:gd name="T3" fmla="*/ 1 h 21"/>
                <a:gd name="T4" fmla="*/ 0 w 71"/>
                <a:gd name="T5" fmla="*/ 1 h 21"/>
                <a:gd name="T6" fmla="*/ 0 w 71"/>
                <a:gd name="T7" fmla="*/ 0 h 21"/>
                <a:gd name="T8" fmla="*/ 0 60000 65536"/>
                <a:gd name="T9" fmla="*/ 0 60000 65536"/>
                <a:gd name="T10" fmla="*/ 0 60000 65536"/>
                <a:gd name="T11" fmla="*/ 0 60000 65536"/>
                <a:gd name="T12" fmla="*/ 0 w 71"/>
                <a:gd name="T13" fmla="*/ 0 h 21"/>
                <a:gd name="T14" fmla="*/ 71 w 71"/>
                <a:gd name="T15" fmla="*/ 21 h 21"/>
              </a:gdLst>
              <a:ahLst/>
              <a:cxnLst>
                <a:cxn ang="T8">
                  <a:pos x="T0" y="T1"/>
                </a:cxn>
                <a:cxn ang="T9">
                  <a:pos x="T2" y="T3"/>
                </a:cxn>
                <a:cxn ang="T10">
                  <a:pos x="T4" y="T5"/>
                </a:cxn>
                <a:cxn ang="T11">
                  <a:pos x="T6" y="T7"/>
                </a:cxn>
              </a:cxnLst>
              <a:rect l="T12" t="T13" r="T14" b="T15"/>
              <a:pathLst>
                <a:path w="71" h="21">
                  <a:moveTo>
                    <a:pt x="0" y="0"/>
                  </a:moveTo>
                  <a:lnTo>
                    <a:pt x="64" y="5"/>
                  </a:lnTo>
                  <a:lnTo>
                    <a:pt x="71" y="21"/>
                  </a:lnTo>
                  <a:lnTo>
                    <a:pt x="0" y="0"/>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69" name="Freeform 53"/>
            <p:cNvSpPr>
              <a:spLocks noChangeAspect="1"/>
            </p:cNvSpPr>
            <p:nvPr/>
          </p:nvSpPr>
          <p:spPr bwMode="gray">
            <a:xfrm>
              <a:off x="2853462" y="6280647"/>
              <a:ext cx="21111" cy="12491"/>
            </a:xfrm>
            <a:custGeom>
              <a:avLst/>
              <a:gdLst>
                <a:gd name="T0" fmla="*/ 0 w 33"/>
                <a:gd name="T1" fmla="*/ 1 h 15"/>
                <a:gd name="T2" fmla="*/ 0 w 33"/>
                <a:gd name="T3" fmla="*/ 0 h 15"/>
                <a:gd name="T4" fmla="*/ 0 w 33"/>
                <a:gd name="T5" fmla="*/ 1 h 15"/>
                <a:gd name="T6" fmla="*/ 0 w 33"/>
                <a:gd name="T7" fmla="*/ 1 h 15"/>
                <a:gd name="T8" fmla="*/ 0 60000 65536"/>
                <a:gd name="T9" fmla="*/ 0 60000 65536"/>
                <a:gd name="T10" fmla="*/ 0 60000 65536"/>
                <a:gd name="T11" fmla="*/ 0 60000 65536"/>
                <a:gd name="T12" fmla="*/ 0 w 33"/>
                <a:gd name="T13" fmla="*/ 0 h 15"/>
                <a:gd name="T14" fmla="*/ 33 w 33"/>
                <a:gd name="T15" fmla="*/ 15 h 15"/>
              </a:gdLst>
              <a:ahLst/>
              <a:cxnLst>
                <a:cxn ang="T8">
                  <a:pos x="T0" y="T1"/>
                </a:cxn>
                <a:cxn ang="T9">
                  <a:pos x="T2" y="T3"/>
                </a:cxn>
                <a:cxn ang="T10">
                  <a:pos x="T4" y="T5"/>
                </a:cxn>
                <a:cxn ang="T11">
                  <a:pos x="T6" y="T7"/>
                </a:cxn>
              </a:cxnLst>
              <a:rect l="T12" t="T13" r="T14" b="T15"/>
              <a:pathLst>
                <a:path w="33" h="15">
                  <a:moveTo>
                    <a:pt x="0" y="15"/>
                  </a:moveTo>
                  <a:lnTo>
                    <a:pt x="7" y="0"/>
                  </a:lnTo>
                  <a:lnTo>
                    <a:pt x="33" y="15"/>
                  </a:lnTo>
                  <a:lnTo>
                    <a:pt x="0" y="15"/>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70" name="Freeform 54"/>
            <p:cNvSpPr>
              <a:spLocks noChangeAspect="1"/>
            </p:cNvSpPr>
            <p:nvPr/>
          </p:nvSpPr>
          <p:spPr bwMode="gray">
            <a:xfrm>
              <a:off x="5905270" y="2894021"/>
              <a:ext cx="1319416" cy="1092964"/>
            </a:xfrm>
            <a:custGeom>
              <a:avLst/>
              <a:gdLst>
                <a:gd name="T0" fmla="*/ 0 w 2124"/>
                <a:gd name="T1" fmla="*/ 1 h 1337"/>
                <a:gd name="T2" fmla="*/ 0 w 2124"/>
                <a:gd name="T3" fmla="*/ 1 h 1337"/>
                <a:gd name="T4" fmla="*/ 0 w 2124"/>
                <a:gd name="T5" fmla="*/ 1 h 1337"/>
                <a:gd name="T6" fmla="*/ 0 w 2124"/>
                <a:gd name="T7" fmla="*/ 1 h 1337"/>
                <a:gd name="T8" fmla="*/ 0 w 2124"/>
                <a:gd name="T9" fmla="*/ 1 h 1337"/>
                <a:gd name="T10" fmla="*/ 0 w 2124"/>
                <a:gd name="T11" fmla="*/ 1 h 1337"/>
                <a:gd name="T12" fmla="*/ 0 w 2124"/>
                <a:gd name="T13" fmla="*/ 1 h 1337"/>
                <a:gd name="T14" fmla="*/ 0 w 2124"/>
                <a:gd name="T15" fmla="*/ 1 h 1337"/>
                <a:gd name="T16" fmla="*/ 0 w 2124"/>
                <a:gd name="T17" fmla="*/ 1 h 1337"/>
                <a:gd name="T18" fmla="*/ 0 w 2124"/>
                <a:gd name="T19" fmla="*/ 1 h 1337"/>
                <a:gd name="T20" fmla="*/ 0 w 2124"/>
                <a:gd name="T21" fmla="*/ 1 h 1337"/>
                <a:gd name="T22" fmla="*/ 0 w 2124"/>
                <a:gd name="T23" fmla="*/ 1 h 1337"/>
                <a:gd name="T24" fmla="*/ 0 w 2124"/>
                <a:gd name="T25" fmla="*/ 1 h 1337"/>
                <a:gd name="T26" fmla="*/ 0 w 2124"/>
                <a:gd name="T27" fmla="*/ 1 h 1337"/>
                <a:gd name="T28" fmla="*/ 0 w 2124"/>
                <a:gd name="T29" fmla="*/ 1 h 1337"/>
                <a:gd name="T30" fmla="*/ 0 w 2124"/>
                <a:gd name="T31" fmla="*/ 1 h 1337"/>
                <a:gd name="T32" fmla="*/ 0 w 2124"/>
                <a:gd name="T33" fmla="*/ 1 h 1337"/>
                <a:gd name="T34" fmla="*/ 0 w 2124"/>
                <a:gd name="T35" fmla="*/ 1 h 1337"/>
                <a:gd name="T36" fmla="*/ 0 w 2124"/>
                <a:gd name="T37" fmla="*/ 1 h 1337"/>
                <a:gd name="T38" fmla="*/ 0 w 2124"/>
                <a:gd name="T39" fmla="*/ 1 h 1337"/>
                <a:gd name="T40" fmla="*/ 0 w 2124"/>
                <a:gd name="T41" fmla="*/ 1 h 1337"/>
                <a:gd name="T42" fmla="*/ 0 w 2124"/>
                <a:gd name="T43" fmla="*/ 1 h 1337"/>
                <a:gd name="T44" fmla="*/ 0 w 2124"/>
                <a:gd name="T45" fmla="*/ 1 h 1337"/>
                <a:gd name="T46" fmla="*/ 0 w 2124"/>
                <a:gd name="T47" fmla="*/ 1 h 1337"/>
                <a:gd name="T48" fmla="*/ 0 w 2124"/>
                <a:gd name="T49" fmla="*/ 1 h 1337"/>
                <a:gd name="T50" fmla="*/ 0 w 2124"/>
                <a:gd name="T51" fmla="*/ 1 h 1337"/>
                <a:gd name="T52" fmla="*/ 0 w 2124"/>
                <a:gd name="T53" fmla="*/ 1 h 1337"/>
                <a:gd name="T54" fmla="*/ 0 w 2124"/>
                <a:gd name="T55" fmla="*/ 1 h 1337"/>
                <a:gd name="T56" fmla="*/ 0 w 2124"/>
                <a:gd name="T57" fmla="*/ 1 h 1337"/>
                <a:gd name="T58" fmla="*/ 0 w 2124"/>
                <a:gd name="T59" fmla="*/ 1 h 1337"/>
                <a:gd name="T60" fmla="*/ 0 w 2124"/>
                <a:gd name="T61" fmla="*/ 1 h 1337"/>
                <a:gd name="T62" fmla="*/ 0 w 2124"/>
                <a:gd name="T63" fmla="*/ 1 h 1337"/>
                <a:gd name="T64" fmla="*/ 0 w 2124"/>
                <a:gd name="T65" fmla="*/ 1 h 1337"/>
                <a:gd name="T66" fmla="*/ 0 w 2124"/>
                <a:gd name="T67" fmla="*/ 1 h 1337"/>
                <a:gd name="T68" fmla="*/ 0 w 2124"/>
                <a:gd name="T69" fmla="*/ 1 h 1337"/>
                <a:gd name="T70" fmla="*/ 0 w 2124"/>
                <a:gd name="T71" fmla="*/ 1 h 1337"/>
                <a:gd name="T72" fmla="*/ 0 w 2124"/>
                <a:gd name="T73" fmla="*/ 1 h 1337"/>
                <a:gd name="T74" fmla="*/ 0 w 2124"/>
                <a:gd name="T75" fmla="*/ 1 h 1337"/>
                <a:gd name="T76" fmla="*/ 0 w 2124"/>
                <a:gd name="T77" fmla="*/ 1 h 1337"/>
                <a:gd name="T78" fmla="*/ 0 w 2124"/>
                <a:gd name="T79" fmla="*/ 1 h 1337"/>
                <a:gd name="T80" fmla="*/ 0 w 2124"/>
                <a:gd name="T81" fmla="*/ 1 h 1337"/>
                <a:gd name="T82" fmla="*/ 0 w 2124"/>
                <a:gd name="T83" fmla="*/ 1 h 1337"/>
                <a:gd name="T84" fmla="*/ 0 w 2124"/>
                <a:gd name="T85" fmla="*/ 1 h 1337"/>
                <a:gd name="T86" fmla="*/ 0 w 2124"/>
                <a:gd name="T87" fmla="*/ 1 h 1337"/>
                <a:gd name="T88" fmla="*/ 0 w 2124"/>
                <a:gd name="T89" fmla="*/ 1 h 1337"/>
                <a:gd name="T90" fmla="*/ 0 w 2124"/>
                <a:gd name="T91" fmla="*/ 1 h 1337"/>
                <a:gd name="T92" fmla="*/ 0 w 2124"/>
                <a:gd name="T93" fmla="*/ 1 h 1337"/>
                <a:gd name="T94" fmla="*/ 0 w 2124"/>
                <a:gd name="T95" fmla="*/ 1 h 1337"/>
                <a:gd name="T96" fmla="*/ 0 w 2124"/>
                <a:gd name="T97" fmla="*/ 1 h 1337"/>
                <a:gd name="T98" fmla="*/ 0 w 2124"/>
                <a:gd name="T99" fmla="*/ 1 h 1337"/>
                <a:gd name="T100" fmla="*/ 0 w 2124"/>
                <a:gd name="T101" fmla="*/ 1 h 1337"/>
                <a:gd name="T102" fmla="*/ 0 w 2124"/>
                <a:gd name="T103" fmla="*/ 1 h 133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24"/>
                <a:gd name="T157" fmla="*/ 0 h 1337"/>
                <a:gd name="T158" fmla="*/ 2124 w 2124"/>
                <a:gd name="T159" fmla="*/ 1337 h 133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24" h="1337">
                  <a:moveTo>
                    <a:pt x="0" y="636"/>
                  </a:moveTo>
                  <a:lnTo>
                    <a:pt x="12" y="585"/>
                  </a:lnTo>
                  <a:lnTo>
                    <a:pt x="89" y="574"/>
                  </a:lnTo>
                  <a:lnTo>
                    <a:pt x="223" y="503"/>
                  </a:lnTo>
                  <a:lnTo>
                    <a:pt x="243" y="449"/>
                  </a:lnTo>
                  <a:lnTo>
                    <a:pt x="216" y="387"/>
                  </a:lnTo>
                  <a:lnTo>
                    <a:pt x="300" y="369"/>
                  </a:lnTo>
                  <a:lnTo>
                    <a:pt x="324" y="285"/>
                  </a:lnTo>
                  <a:lnTo>
                    <a:pt x="412" y="289"/>
                  </a:lnTo>
                  <a:lnTo>
                    <a:pt x="422" y="235"/>
                  </a:lnTo>
                  <a:lnTo>
                    <a:pt x="489" y="206"/>
                  </a:lnTo>
                  <a:lnTo>
                    <a:pt x="525" y="253"/>
                  </a:lnTo>
                  <a:lnTo>
                    <a:pt x="573" y="270"/>
                  </a:lnTo>
                  <a:lnTo>
                    <a:pt x="594" y="369"/>
                  </a:lnTo>
                  <a:lnTo>
                    <a:pt x="747" y="407"/>
                  </a:lnTo>
                  <a:lnTo>
                    <a:pt x="810" y="475"/>
                  </a:lnTo>
                  <a:lnTo>
                    <a:pt x="936" y="471"/>
                  </a:lnTo>
                  <a:lnTo>
                    <a:pt x="1080" y="524"/>
                  </a:lnTo>
                  <a:lnTo>
                    <a:pt x="1269" y="475"/>
                  </a:lnTo>
                  <a:lnTo>
                    <a:pt x="1328" y="437"/>
                  </a:lnTo>
                  <a:lnTo>
                    <a:pt x="1328" y="383"/>
                  </a:lnTo>
                  <a:lnTo>
                    <a:pt x="1380" y="389"/>
                  </a:lnTo>
                  <a:lnTo>
                    <a:pt x="1497" y="312"/>
                  </a:lnTo>
                  <a:lnTo>
                    <a:pt x="1590" y="307"/>
                  </a:lnTo>
                  <a:lnTo>
                    <a:pt x="1546" y="248"/>
                  </a:lnTo>
                  <a:lnTo>
                    <a:pt x="1456" y="264"/>
                  </a:lnTo>
                  <a:lnTo>
                    <a:pt x="1455" y="199"/>
                  </a:lnTo>
                  <a:lnTo>
                    <a:pt x="1478" y="163"/>
                  </a:lnTo>
                  <a:lnTo>
                    <a:pt x="1531" y="184"/>
                  </a:lnTo>
                  <a:lnTo>
                    <a:pt x="1581" y="160"/>
                  </a:lnTo>
                  <a:lnTo>
                    <a:pt x="1632" y="72"/>
                  </a:lnTo>
                  <a:lnTo>
                    <a:pt x="1608" y="41"/>
                  </a:lnTo>
                  <a:lnTo>
                    <a:pt x="1734" y="0"/>
                  </a:lnTo>
                  <a:lnTo>
                    <a:pt x="1804" y="27"/>
                  </a:lnTo>
                  <a:lnTo>
                    <a:pt x="1868" y="176"/>
                  </a:lnTo>
                  <a:lnTo>
                    <a:pt x="1974" y="209"/>
                  </a:lnTo>
                  <a:lnTo>
                    <a:pt x="1994" y="263"/>
                  </a:lnTo>
                  <a:lnTo>
                    <a:pt x="2124" y="229"/>
                  </a:lnTo>
                  <a:lnTo>
                    <a:pt x="2064" y="373"/>
                  </a:lnTo>
                  <a:lnTo>
                    <a:pt x="1988" y="395"/>
                  </a:lnTo>
                  <a:lnTo>
                    <a:pt x="1998" y="449"/>
                  </a:lnTo>
                  <a:lnTo>
                    <a:pt x="1974" y="482"/>
                  </a:lnTo>
                  <a:lnTo>
                    <a:pt x="1960" y="471"/>
                  </a:lnTo>
                  <a:lnTo>
                    <a:pt x="1894" y="510"/>
                  </a:lnTo>
                  <a:lnTo>
                    <a:pt x="1894" y="533"/>
                  </a:lnTo>
                  <a:lnTo>
                    <a:pt x="1846" y="526"/>
                  </a:lnTo>
                  <a:lnTo>
                    <a:pt x="1758" y="591"/>
                  </a:lnTo>
                  <a:lnTo>
                    <a:pt x="1656" y="642"/>
                  </a:lnTo>
                  <a:lnTo>
                    <a:pt x="1686" y="574"/>
                  </a:lnTo>
                  <a:lnTo>
                    <a:pt x="1672" y="549"/>
                  </a:lnTo>
                  <a:lnTo>
                    <a:pt x="1531" y="628"/>
                  </a:lnTo>
                  <a:lnTo>
                    <a:pt x="1527" y="650"/>
                  </a:lnTo>
                  <a:lnTo>
                    <a:pt x="1574" y="701"/>
                  </a:lnTo>
                  <a:lnTo>
                    <a:pt x="1635" y="679"/>
                  </a:lnTo>
                  <a:lnTo>
                    <a:pt x="1700" y="697"/>
                  </a:lnTo>
                  <a:lnTo>
                    <a:pt x="1614" y="738"/>
                  </a:lnTo>
                  <a:lnTo>
                    <a:pt x="1582" y="794"/>
                  </a:lnTo>
                  <a:lnTo>
                    <a:pt x="1674" y="915"/>
                  </a:lnTo>
                  <a:lnTo>
                    <a:pt x="1612" y="904"/>
                  </a:lnTo>
                  <a:lnTo>
                    <a:pt x="1674" y="945"/>
                  </a:lnTo>
                  <a:lnTo>
                    <a:pt x="1613" y="972"/>
                  </a:lnTo>
                  <a:lnTo>
                    <a:pt x="1676" y="983"/>
                  </a:lnTo>
                  <a:lnTo>
                    <a:pt x="1559" y="1178"/>
                  </a:lnTo>
                  <a:lnTo>
                    <a:pt x="1481" y="1235"/>
                  </a:lnTo>
                  <a:lnTo>
                    <a:pt x="1405" y="1254"/>
                  </a:lnTo>
                  <a:lnTo>
                    <a:pt x="1400" y="1255"/>
                  </a:lnTo>
                  <a:lnTo>
                    <a:pt x="1380" y="1244"/>
                  </a:lnTo>
                  <a:lnTo>
                    <a:pt x="1361" y="1277"/>
                  </a:lnTo>
                  <a:lnTo>
                    <a:pt x="1270" y="1296"/>
                  </a:lnTo>
                  <a:lnTo>
                    <a:pt x="1264" y="1337"/>
                  </a:lnTo>
                  <a:lnTo>
                    <a:pt x="1248" y="1288"/>
                  </a:lnTo>
                  <a:lnTo>
                    <a:pt x="1187" y="1290"/>
                  </a:lnTo>
                  <a:lnTo>
                    <a:pt x="1092" y="1230"/>
                  </a:lnTo>
                  <a:lnTo>
                    <a:pt x="989" y="1256"/>
                  </a:lnTo>
                  <a:lnTo>
                    <a:pt x="968" y="1257"/>
                  </a:lnTo>
                  <a:lnTo>
                    <a:pt x="971" y="1296"/>
                  </a:lnTo>
                  <a:lnTo>
                    <a:pt x="955" y="1287"/>
                  </a:lnTo>
                  <a:lnTo>
                    <a:pt x="889" y="1268"/>
                  </a:lnTo>
                  <a:lnTo>
                    <a:pt x="869" y="1197"/>
                  </a:lnTo>
                  <a:lnTo>
                    <a:pt x="829" y="1206"/>
                  </a:lnTo>
                  <a:lnTo>
                    <a:pt x="867" y="1103"/>
                  </a:lnTo>
                  <a:lnTo>
                    <a:pt x="866" y="1070"/>
                  </a:lnTo>
                  <a:lnTo>
                    <a:pt x="823" y="1049"/>
                  </a:lnTo>
                  <a:lnTo>
                    <a:pt x="786" y="1035"/>
                  </a:lnTo>
                  <a:lnTo>
                    <a:pt x="775" y="998"/>
                  </a:lnTo>
                  <a:lnTo>
                    <a:pt x="626" y="1060"/>
                  </a:lnTo>
                  <a:lnTo>
                    <a:pt x="561" y="1043"/>
                  </a:lnTo>
                  <a:lnTo>
                    <a:pt x="527" y="1079"/>
                  </a:lnTo>
                  <a:lnTo>
                    <a:pt x="522" y="1053"/>
                  </a:lnTo>
                  <a:lnTo>
                    <a:pt x="499" y="1059"/>
                  </a:lnTo>
                  <a:lnTo>
                    <a:pt x="424" y="1059"/>
                  </a:lnTo>
                  <a:lnTo>
                    <a:pt x="365" y="1005"/>
                  </a:lnTo>
                  <a:lnTo>
                    <a:pt x="255" y="969"/>
                  </a:lnTo>
                  <a:lnTo>
                    <a:pt x="183" y="943"/>
                  </a:lnTo>
                  <a:lnTo>
                    <a:pt x="166" y="883"/>
                  </a:lnTo>
                  <a:lnTo>
                    <a:pt x="204" y="876"/>
                  </a:lnTo>
                  <a:lnTo>
                    <a:pt x="181" y="828"/>
                  </a:lnTo>
                  <a:lnTo>
                    <a:pt x="230" y="769"/>
                  </a:lnTo>
                  <a:lnTo>
                    <a:pt x="192" y="749"/>
                  </a:lnTo>
                  <a:lnTo>
                    <a:pt x="138" y="771"/>
                  </a:lnTo>
                  <a:lnTo>
                    <a:pt x="31" y="706"/>
                  </a:lnTo>
                  <a:lnTo>
                    <a:pt x="35" y="697"/>
                  </a:lnTo>
                  <a:lnTo>
                    <a:pt x="36" y="651"/>
                  </a:lnTo>
                  <a:lnTo>
                    <a:pt x="0" y="636"/>
                  </a:lnTo>
                  <a:close/>
                </a:path>
              </a:pathLst>
            </a:custGeom>
            <a:solidFill>
              <a:srgbClr val="BFBFBF"/>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71" name="Freeform 55"/>
            <p:cNvSpPr>
              <a:spLocks noChangeAspect="1"/>
            </p:cNvSpPr>
            <p:nvPr/>
          </p:nvSpPr>
          <p:spPr bwMode="gray">
            <a:xfrm>
              <a:off x="6659976" y="3994792"/>
              <a:ext cx="46180" cy="48403"/>
            </a:xfrm>
            <a:custGeom>
              <a:avLst/>
              <a:gdLst>
                <a:gd name="T0" fmla="*/ 0 w 75"/>
                <a:gd name="T1" fmla="*/ 0 h 64"/>
                <a:gd name="T2" fmla="*/ 0 w 75"/>
                <a:gd name="T3" fmla="*/ 0 h 64"/>
                <a:gd name="T4" fmla="*/ 0 w 75"/>
                <a:gd name="T5" fmla="*/ 0 h 64"/>
                <a:gd name="T6" fmla="*/ 0 w 75"/>
                <a:gd name="T7" fmla="*/ 0 h 64"/>
                <a:gd name="T8" fmla="*/ 0 w 75"/>
                <a:gd name="T9" fmla="*/ 0 h 64"/>
                <a:gd name="T10" fmla="*/ 0 60000 65536"/>
                <a:gd name="T11" fmla="*/ 0 60000 65536"/>
                <a:gd name="T12" fmla="*/ 0 60000 65536"/>
                <a:gd name="T13" fmla="*/ 0 60000 65536"/>
                <a:gd name="T14" fmla="*/ 0 60000 65536"/>
                <a:gd name="T15" fmla="*/ 0 w 75"/>
                <a:gd name="T16" fmla="*/ 0 h 64"/>
                <a:gd name="T17" fmla="*/ 75 w 75"/>
                <a:gd name="T18" fmla="*/ 64 h 64"/>
              </a:gdLst>
              <a:ahLst/>
              <a:cxnLst>
                <a:cxn ang="T10">
                  <a:pos x="T0" y="T1"/>
                </a:cxn>
                <a:cxn ang="T11">
                  <a:pos x="T2" y="T3"/>
                </a:cxn>
                <a:cxn ang="T12">
                  <a:pos x="T4" y="T5"/>
                </a:cxn>
                <a:cxn ang="T13">
                  <a:pos x="T6" y="T7"/>
                </a:cxn>
                <a:cxn ang="T14">
                  <a:pos x="T8" y="T9"/>
                </a:cxn>
              </a:cxnLst>
              <a:rect l="T15" t="T16" r="T17" b="T18"/>
              <a:pathLst>
                <a:path w="75" h="64">
                  <a:moveTo>
                    <a:pt x="0" y="51"/>
                  </a:moveTo>
                  <a:lnTo>
                    <a:pt x="24" y="0"/>
                  </a:lnTo>
                  <a:lnTo>
                    <a:pt x="75" y="11"/>
                  </a:lnTo>
                  <a:lnTo>
                    <a:pt x="34" y="64"/>
                  </a:lnTo>
                  <a:lnTo>
                    <a:pt x="0" y="51"/>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72" name="Freeform 56"/>
            <p:cNvSpPr>
              <a:spLocks noChangeAspect="1"/>
            </p:cNvSpPr>
            <p:nvPr/>
          </p:nvSpPr>
          <p:spPr bwMode="gray">
            <a:xfrm>
              <a:off x="6905387" y="3844899"/>
              <a:ext cx="39582" cy="92121"/>
            </a:xfrm>
            <a:custGeom>
              <a:avLst/>
              <a:gdLst>
                <a:gd name="T0" fmla="*/ 0 w 63"/>
                <a:gd name="T1" fmla="*/ 1 h 114"/>
                <a:gd name="T2" fmla="*/ 0 w 63"/>
                <a:gd name="T3" fmla="*/ 1 h 114"/>
                <a:gd name="T4" fmla="*/ 0 w 63"/>
                <a:gd name="T5" fmla="*/ 0 h 114"/>
                <a:gd name="T6" fmla="*/ 0 w 63"/>
                <a:gd name="T7" fmla="*/ 1 h 114"/>
                <a:gd name="T8" fmla="*/ 0 w 63"/>
                <a:gd name="T9" fmla="*/ 1 h 114"/>
                <a:gd name="T10" fmla="*/ 0 60000 65536"/>
                <a:gd name="T11" fmla="*/ 0 60000 65536"/>
                <a:gd name="T12" fmla="*/ 0 60000 65536"/>
                <a:gd name="T13" fmla="*/ 0 60000 65536"/>
                <a:gd name="T14" fmla="*/ 0 60000 65536"/>
                <a:gd name="T15" fmla="*/ 0 w 63"/>
                <a:gd name="T16" fmla="*/ 0 h 114"/>
                <a:gd name="T17" fmla="*/ 63 w 63"/>
                <a:gd name="T18" fmla="*/ 114 h 114"/>
              </a:gdLst>
              <a:ahLst/>
              <a:cxnLst>
                <a:cxn ang="T10">
                  <a:pos x="T0" y="T1"/>
                </a:cxn>
                <a:cxn ang="T11">
                  <a:pos x="T2" y="T3"/>
                </a:cxn>
                <a:cxn ang="T12">
                  <a:pos x="T4" y="T5"/>
                </a:cxn>
                <a:cxn ang="T13">
                  <a:pos x="T6" y="T7"/>
                </a:cxn>
                <a:cxn ang="T14">
                  <a:pos x="T8" y="T9"/>
                </a:cxn>
              </a:cxnLst>
              <a:rect l="T15" t="T16" r="T17" b="T18"/>
              <a:pathLst>
                <a:path w="63" h="114">
                  <a:moveTo>
                    <a:pt x="0" y="47"/>
                  </a:moveTo>
                  <a:lnTo>
                    <a:pt x="25" y="114"/>
                  </a:lnTo>
                  <a:lnTo>
                    <a:pt x="63" y="0"/>
                  </a:lnTo>
                  <a:lnTo>
                    <a:pt x="30" y="1"/>
                  </a:lnTo>
                  <a:lnTo>
                    <a:pt x="0" y="47"/>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73" name="Freeform 57"/>
            <p:cNvSpPr>
              <a:spLocks noChangeAspect="1"/>
            </p:cNvSpPr>
            <p:nvPr/>
          </p:nvSpPr>
          <p:spPr bwMode="gray">
            <a:xfrm>
              <a:off x="2617287" y="4211823"/>
              <a:ext cx="262564" cy="469973"/>
            </a:xfrm>
            <a:custGeom>
              <a:avLst/>
              <a:gdLst>
                <a:gd name="T0" fmla="*/ 0 w 415"/>
                <a:gd name="T1" fmla="*/ 1 h 572"/>
                <a:gd name="T2" fmla="*/ 0 w 415"/>
                <a:gd name="T3" fmla="*/ 1 h 572"/>
                <a:gd name="T4" fmla="*/ 0 w 415"/>
                <a:gd name="T5" fmla="*/ 1 h 572"/>
                <a:gd name="T6" fmla="*/ 0 w 415"/>
                <a:gd name="T7" fmla="*/ 1 h 572"/>
                <a:gd name="T8" fmla="*/ 0 w 415"/>
                <a:gd name="T9" fmla="*/ 1 h 572"/>
                <a:gd name="T10" fmla="*/ 0 w 415"/>
                <a:gd name="T11" fmla="*/ 1 h 572"/>
                <a:gd name="T12" fmla="*/ 0 w 415"/>
                <a:gd name="T13" fmla="*/ 1 h 572"/>
                <a:gd name="T14" fmla="*/ 0 w 415"/>
                <a:gd name="T15" fmla="*/ 1 h 572"/>
                <a:gd name="T16" fmla="*/ 0 w 415"/>
                <a:gd name="T17" fmla="*/ 1 h 572"/>
                <a:gd name="T18" fmla="*/ 0 w 415"/>
                <a:gd name="T19" fmla="*/ 1 h 572"/>
                <a:gd name="T20" fmla="*/ 0 w 415"/>
                <a:gd name="T21" fmla="*/ 1 h 572"/>
                <a:gd name="T22" fmla="*/ 0 w 415"/>
                <a:gd name="T23" fmla="*/ 1 h 572"/>
                <a:gd name="T24" fmla="*/ 0 w 415"/>
                <a:gd name="T25" fmla="*/ 1 h 572"/>
                <a:gd name="T26" fmla="*/ 0 w 415"/>
                <a:gd name="T27" fmla="*/ 1 h 572"/>
                <a:gd name="T28" fmla="*/ 0 w 415"/>
                <a:gd name="T29" fmla="*/ 1 h 572"/>
                <a:gd name="T30" fmla="*/ 0 w 415"/>
                <a:gd name="T31" fmla="*/ 1 h 572"/>
                <a:gd name="T32" fmla="*/ 0 w 415"/>
                <a:gd name="T33" fmla="*/ 1 h 572"/>
                <a:gd name="T34" fmla="*/ 0 w 415"/>
                <a:gd name="T35" fmla="*/ 1 h 572"/>
                <a:gd name="T36" fmla="*/ 0 w 415"/>
                <a:gd name="T37" fmla="*/ 1 h 572"/>
                <a:gd name="T38" fmla="*/ 0 w 415"/>
                <a:gd name="T39" fmla="*/ 1 h 572"/>
                <a:gd name="T40" fmla="*/ 0 w 415"/>
                <a:gd name="T41" fmla="*/ 0 h 572"/>
                <a:gd name="T42" fmla="*/ 0 w 415"/>
                <a:gd name="T43" fmla="*/ 1 h 572"/>
                <a:gd name="T44" fmla="*/ 0 w 415"/>
                <a:gd name="T45" fmla="*/ 1 h 572"/>
                <a:gd name="T46" fmla="*/ 0 w 415"/>
                <a:gd name="T47" fmla="*/ 1 h 572"/>
                <a:gd name="T48" fmla="*/ 0 w 415"/>
                <a:gd name="T49" fmla="*/ 1 h 572"/>
                <a:gd name="T50" fmla="*/ 0 w 415"/>
                <a:gd name="T51" fmla="*/ 1 h 572"/>
                <a:gd name="T52" fmla="*/ 0 w 415"/>
                <a:gd name="T53" fmla="*/ 1 h 572"/>
                <a:gd name="T54" fmla="*/ 0 w 415"/>
                <a:gd name="T55" fmla="*/ 1 h 5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5"/>
                <a:gd name="T85" fmla="*/ 0 h 572"/>
                <a:gd name="T86" fmla="*/ 415 w 415"/>
                <a:gd name="T87" fmla="*/ 572 h 5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5" h="572">
                  <a:moveTo>
                    <a:pt x="0" y="381"/>
                  </a:moveTo>
                  <a:lnTo>
                    <a:pt x="51" y="422"/>
                  </a:lnTo>
                  <a:lnTo>
                    <a:pt x="124" y="433"/>
                  </a:lnTo>
                  <a:lnTo>
                    <a:pt x="200" y="510"/>
                  </a:lnTo>
                  <a:lnTo>
                    <a:pt x="299" y="517"/>
                  </a:lnTo>
                  <a:lnTo>
                    <a:pt x="285" y="557"/>
                  </a:lnTo>
                  <a:lnTo>
                    <a:pt x="309" y="572"/>
                  </a:lnTo>
                  <a:lnTo>
                    <a:pt x="325" y="472"/>
                  </a:lnTo>
                  <a:lnTo>
                    <a:pt x="305" y="411"/>
                  </a:lnTo>
                  <a:lnTo>
                    <a:pt x="338" y="408"/>
                  </a:lnTo>
                  <a:lnTo>
                    <a:pt x="313" y="373"/>
                  </a:lnTo>
                  <a:lnTo>
                    <a:pt x="396" y="359"/>
                  </a:lnTo>
                  <a:lnTo>
                    <a:pt x="415" y="384"/>
                  </a:lnTo>
                  <a:lnTo>
                    <a:pt x="385" y="334"/>
                  </a:lnTo>
                  <a:lnTo>
                    <a:pt x="395" y="214"/>
                  </a:lnTo>
                  <a:lnTo>
                    <a:pt x="327" y="217"/>
                  </a:lnTo>
                  <a:lnTo>
                    <a:pt x="305" y="189"/>
                  </a:lnTo>
                  <a:lnTo>
                    <a:pt x="237" y="181"/>
                  </a:lnTo>
                  <a:lnTo>
                    <a:pt x="194" y="112"/>
                  </a:lnTo>
                  <a:lnTo>
                    <a:pt x="260" y="20"/>
                  </a:lnTo>
                  <a:lnTo>
                    <a:pt x="252" y="0"/>
                  </a:lnTo>
                  <a:lnTo>
                    <a:pt x="134" y="49"/>
                  </a:lnTo>
                  <a:lnTo>
                    <a:pt x="71" y="153"/>
                  </a:lnTo>
                  <a:lnTo>
                    <a:pt x="50" y="128"/>
                  </a:lnTo>
                  <a:lnTo>
                    <a:pt x="33" y="178"/>
                  </a:lnTo>
                  <a:lnTo>
                    <a:pt x="50" y="292"/>
                  </a:lnTo>
                  <a:lnTo>
                    <a:pt x="64" y="292"/>
                  </a:lnTo>
                  <a:lnTo>
                    <a:pt x="0" y="381"/>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74" name="Freeform 58"/>
            <p:cNvSpPr>
              <a:spLocks noChangeAspect="1"/>
            </p:cNvSpPr>
            <p:nvPr/>
          </p:nvSpPr>
          <p:spPr bwMode="gray">
            <a:xfrm>
              <a:off x="2474789" y="4252419"/>
              <a:ext cx="64651" cy="78069"/>
            </a:xfrm>
            <a:custGeom>
              <a:avLst/>
              <a:gdLst>
                <a:gd name="T0" fmla="*/ 0 w 109"/>
                <a:gd name="T1" fmla="*/ 0 h 93"/>
                <a:gd name="T2" fmla="*/ 0 w 109"/>
                <a:gd name="T3" fmla="*/ 1 h 93"/>
                <a:gd name="T4" fmla="*/ 0 w 109"/>
                <a:gd name="T5" fmla="*/ 1 h 93"/>
                <a:gd name="T6" fmla="*/ 0 w 109"/>
                <a:gd name="T7" fmla="*/ 1 h 93"/>
                <a:gd name="T8" fmla="*/ 0 w 109"/>
                <a:gd name="T9" fmla="*/ 1 h 93"/>
                <a:gd name="T10" fmla="*/ 0 w 109"/>
                <a:gd name="T11" fmla="*/ 1 h 93"/>
                <a:gd name="T12" fmla="*/ 0 w 109"/>
                <a:gd name="T13" fmla="*/ 0 h 93"/>
                <a:gd name="T14" fmla="*/ 0 60000 65536"/>
                <a:gd name="T15" fmla="*/ 0 60000 65536"/>
                <a:gd name="T16" fmla="*/ 0 60000 65536"/>
                <a:gd name="T17" fmla="*/ 0 60000 65536"/>
                <a:gd name="T18" fmla="*/ 0 60000 65536"/>
                <a:gd name="T19" fmla="*/ 0 60000 65536"/>
                <a:gd name="T20" fmla="*/ 0 60000 65536"/>
                <a:gd name="T21" fmla="*/ 0 w 109"/>
                <a:gd name="T22" fmla="*/ 0 h 93"/>
                <a:gd name="T23" fmla="*/ 109 w 109"/>
                <a:gd name="T24" fmla="*/ 93 h 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93">
                  <a:moveTo>
                    <a:pt x="0" y="0"/>
                  </a:moveTo>
                  <a:lnTo>
                    <a:pt x="1" y="37"/>
                  </a:lnTo>
                  <a:lnTo>
                    <a:pt x="25" y="31"/>
                  </a:lnTo>
                  <a:lnTo>
                    <a:pt x="93" y="93"/>
                  </a:lnTo>
                  <a:lnTo>
                    <a:pt x="109" y="47"/>
                  </a:lnTo>
                  <a:lnTo>
                    <a:pt x="72" y="4"/>
                  </a:lnTo>
                  <a:lnTo>
                    <a:pt x="0" y="0"/>
                  </a:lnTo>
                  <a:close/>
                </a:path>
              </a:pathLst>
            </a:custGeom>
            <a:solidFill>
              <a:srgbClr val="BFBFBF"/>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75" name="Freeform 59"/>
            <p:cNvSpPr>
              <a:spLocks noChangeAspect="1"/>
            </p:cNvSpPr>
            <p:nvPr/>
          </p:nvSpPr>
          <p:spPr bwMode="gray">
            <a:xfrm>
              <a:off x="2489303" y="3904232"/>
              <a:ext cx="230898" cy="92121"/>
            </a:xfrm>
            <a:custGeom>
              <a:avLst/>
              <a:gdLst>
                <a:gd name="T0" fmla="*/ 0 w 373"/>
                <a:gd name="T1" fmla="*/ 1 h 116"/>
                <a:gd name="T2" fmla="*/ 0 w 373"/>
                <a:gd name="T3" fmla="*/ 1 h 116"/>
                <a:gd name="T4" fmla="*/ 0 w 373"/>
                <a:gd name="T5" fmla="*/ 0 h 116"/>
                <a:gd name="T6" fmla="*/ 0 w 373"/>
                <a:gd name="T7" fmla="*/ 1 h 116"/>
                <a:gd name="T8" fmla="*/ 0 w 373"/>
                <a:gd name="T9" fmla="*/ 1 h 116"/>
                <a:gd name="T10" fmla="*/ 0 w 373"/>
                <a:gd name="T11" fmla="*/ 1 h 116"/>
                <a:gd name="T12" fmla="*/ 0 w 373"/>
                <a:gd name="T13" fmla="*/ 1 h 116"/>
                <a:gd name="T14" fmla="*/ 0 w 373"/>
                <a:gd name="T15" fmla="*/ 1 h 116"/>
                <a:gd name="T16" fmla="*/ 0 w 373"/>
                <a:gd name="T17" fmla="*/ 1 h 116"/>
                <a:gd name="T18" fmla="*/ 0 w 373"/>
                <a:gd name="T19" fmla="*/ 1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3"/>
                <a:gd name="T31" fmla="*/ 0 h 116"/>
                <a:gd name="T32" fmla="*/ 373 w 373"/>
                <a:gd name="T33" fmla="*/ 116 h 1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3" h="116">
                  <a:moveTo>
                    <a:pt x="0" y="45"/>
                  </a:moveTo>
                  <a:lnTo>
                    <a:pt x="50" y="5"/>
                  </a:lnTo>
                  <a:lnTo>
                    <a:pt x="145" y="0"/>
                  </a:lnTo>
                  <a:lnTo>
                    <a:pt x="373" y="99"/>
                  </a:lnTo>
                  <a:lnTo>
                    <a:pt x="252" y="116"/>
                  </a:lnTo>
                  <a:lnTo>
                    <a:pt x="273" y="94"/>
                  </a:lnTo>
                  <a:lnTo>
                    <a:pt x="215" y="56"/>
                  </a:lnTo>
                  <a:lnTo>
                    <a:pt x="101" y="36"/>
                  </a:lnTo>
                  <a:lnTo>
                    <a:pt x="107" y="18"/>
                  </a:lnTo>
                  <a:lnTo>
                    <a:pt x="0" y="45"/>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76" name="Freeform 60"/>
            <p:cNvSpPr>
              <a:spLocks noChangeAspect="1"/>
            </p:cNvSpPr>
            <p:nvPr/>
          </p:nvSpPr>
          <p:spPr bwMode="gray">
            <a:xfrm>
              <a:off x="4575299" y="2984581"/>
              <a:ext cx="225620" cy="124910"/>
            </a:xfrm>
            <a:custGeom>
              <a:avLst/>
              <a:gdLst>
                <a:gd name="T0" fmla="*/ 0 w 365"/>
                <a:gd name="T1" fmla="*/ 1 h 151"/>
                <a:gd name="T2" fmla="*/ 0 w 365"/>
                <a:gd name="T3" fmla="*/ 1 h 151"/>
                <a:gd name="T4" fmla="*/ 0 w 365"/>
                <a:gd name="T5" fmla="*/ 1 h 151"/>
                <a:gd name="T6" fmla="*/ 0 w 365"/>
                <a:gd name="T7" fmla="*/ 1 h 151"/>
                <a:gd name="T8" fmla="*/ 0 w 365"/>
                <a:gd name="T9" fmla="*/ 1 h 151"/>
                <a:gd name="T10" fmla="*/ 0 w 365"/>
                <a:gd name="T11" fmla="*/ 1 h 151"/>
                <a:gd name="T12" fmla="*/ 0 w 365"/>
                <a:gd name="T13" fmla="*/ 1 h 151"/>
                <a:gd name="T14" fmla="*/ 0 w 365"/>
                <a:gd name="T15" fmla="*/ 1 h 151"/>
                <a:gd name="T16" fmla="*/ 0 w 365"/>
                <a:gd name="T17" fmla="*/ 1 h 151"/>
                <a:gd name="T18" fmla="*/ 0 w 365"/>
                <a:gd name="T19" fmla="*/ 1 h 151"/>
                <a:gd name="T20" fmla="*/ 0 w 365"/>
                <a:gd name="T21" fmla="*/ 0 h 151"/>
                <a:gd name="T22" fmla="*/ 0 w 365"/>
                <a:gd name="T23" fmla="*/ 1 h 1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5"/>
                <a:gd name="T37" fmla="*/ 0 h 151"/>
                <a:gd name="T38" fmla="*/ 365 w 365"/>
                <a:gd name="T39" fmla="*/ 151 h 1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5" h="151">
                  <a:moveTo>
                    <a:pt x="0" y="37"/>
                  </a:moveTo>
                  <a:lnTo>
                    <a:pt x="63" y="107"/>
                  </a:lnTo>
                  <a:lnTo>
                    <a:pt x="165" y="104"/>
                  </a:lnTo>
                  <a:lnTo>
                    <a:pt x="180" y="136"/>
                  </a:lnTo>
                  <a:lnTo>
                    <a:pt x="227" y="151"/>
                  </a:lnTo>
                  <a:lnTo>
                    <a:pt x="307" y="116"/>
                  </a:lnTo>
                  <a:lnTo>
                    <a:pt x="354" y="124"/>
                  </a:lnTo>
                  <a:lnTo>
                    <a:pt x="365" y="92"/>
                  </a:lnTo>
                  <a:lnTo>
                    <a:pt x="277" y="83"/>
                  </a:lnTo>
                  <a:lnTo>
                    <a:pt x="96" y="15"/>
                  </a:lnTo>
                  <a:lnTo>
                    <a:pt x="77" y="0"/>
                  </a:lnTo>
                  <a:lnTo>
                    <a:pt x="0" y="37"/>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77" name="Freeform 61"/>
            <p:cNvSpPr>
              <a:spLocks noChangeAspect="1"/>
            </p:cNvSpPr>
            <p:nvPr/>
          </p:nvSpPr>
          <p:spPr bwMode="gray">
            <a:xfrm>
              <a:off x="4493495" y="2731638"/>
              <a:ext cx="56735" cy="110858"/>
            </a:xfrm>
            <a:custGeom>
              <a:avLst/>
              <a:gdLst>
                <a:gd name="T0" fmla="*/ 0 w 92"/>
                <a:gd name="T1" fmla="*/ 1 h 139"/>
                <a:gd name="T2" fmla="*/ 0 w 92"/>
                <a:gd name="T3" fmla="*/ 1 h 139"/>
                <a:gd name="T4" fmla="*/ 0 w 92"/>
                <a:gd name="T5" fmla="*/ 0 h 139"/>
                <a:gd name="T6" fmla="*/ 0 w 92"/>
                <a:gd name="T7" fmla="*/ 1 h 139"/>
                <a:gd name="T8" fmla="*/ 0 w 92"/>
                <a:gd name="T9" fmla="*/ 1 h 139"/>
                <a:gd name="T10" fmla="*/ 0 w 92"/>
                <a:gd name="T11" fmla="*/ 1 h 139"/>
                <a:gd name="T12" fmla="*/ 0 w 92"/>
                <a:gd name="T13" fmla="*/ 1 h 139"/>
                <a:gd name="T14" fmla="*/ 0 w 92"/>
                <a:gd name="T15" fmla="*/ 1 h 139"/>
                <a:gd name="T16" fmla="*/ 0 w 92"/>
                <a:gd name="T17" fmla="*/ 1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139"/>
                <a:gd name="T29" fmla="*/ 92 w 92"/>
                <a:gd name="T30" fmla="*/ 139 h 1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139">
                  <a:moveTo>
                    <a:pt x="0" y="106"/>
                  </a:moveTo>
                  <a:lnTo>
                    <a:pt x="7" y="38"/>
                  </a:lnTo>
                  <a:lnTo>
                    <a:pt x="80" y="0"/>
                  </a:lnTo>
                  <a:lnTo>
                    <a:pt x="66" y="54"/>
                  </a:lnTo>
                  <a:lnTo>
                    <a:pt x="92" y="69"/>
                  </a:lnTo>
                  <a:lnTo>
                    <a:pt x="47" y="99"/>
                  </a:lnTo>
                  <a:lnTo>
                    <a:pt x="46" y="139"/>
                  </a:lnTo>
                  <a:lnTo>
                    <a:pt x="18" y="139"/>
                  </a:lnTo>
                  <a:lnTo>
                    <a:pt x="0" y="106"/>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78" name="Freeform 62"/>
            <p:cNvSpPr>
              <a:spLocks noChangeAspect="1"/>
            </p:cNvSpPr>
            <p:nvPr/>
          </p:nvSpPr>
          <p:spPr bwMode="gray">
            <a:xfrm>
              <a:off x="4558147" y="2792532"/>
              <a:ext cx="32985" cy="45280"/>
            </a:xfrm>
            <a:custGeom>
              <a:avLst/>
              <a:gdLst>
                <a:gd name="T0" fmla="*/ 0 w 55"/>
                <a:gd name="T1" fmla="*/ 1 h 58"/>
                <a:gd name="T2" fmla="*/ 0 w 55"/>
                <a:gd name="T3" fmla="*/ 1 h 58"/>
                <a:gd name="T4" fmla="*/ 0 w 55"/>
                <a:gd name="T5" fmla="*/ 1 h 58"/>
                <a:gd name="T6" fmla="*/ 0 w 55"/>
                <a:gd name="T7" fmla="*/ 0 h 58"/>
                <a:gd name="T8" fmla="*/ 0 w 55"/>
                <a:gd name="T9" fmla="*/ 1 h 58"/>
                <a:gd name="T10" fmla="*/ 0 60000 65536"/>
                <a:gd name="T11" fmla="*/ 0 60000 65536"/>
                <a:gd name="T12" fmla="*/ 0 60000 65536"/>
                <a:gd name="T13" fmla="*/ 0 60000 65536"/>
                <a:gd name="T14" fmla="*/ 0 60000 65536"/>
                <a:gd name="T15" fmla="*/ 0 w 55"/>
                <a:gd name="T16" fmla="*/ 0 h 58"/>
                <a:gd name="T17" fmla="*/ 55 w 55"/>
                <a:gd name="T18" fmla="*/ 58 h 58"/>
              </a:gdLst>
              <a:ahLst/>
              <a:cxnLst>
                <a:cxn ang="T10">
                  <a:pos x="T0" y="T1"/>
                </a:cxn>
                <a:cxn ang="T11">
                  <a:pos x="T2" y="T3"/>
                </a:cxn>
                <a:cxn ang="T12">
                  <a:pos x="T4" y="T5"/>
                </a:cxn>
                <a:cxn ang="T13">
                  <a:pos x="T6" y="T7"/>
                </a:cxn>
                <a:cxn ang="T14">
                  <a:pos x="T8" y="T9"/>
                </a:cxn>
              </a:cxnLst>
              <a:rect l="T15" t="T16" r="T17" b="T18"/>
              <a:pathLst>
                <a:path w="55" h="58">
                  <a:moveTo>
                    <a:pt x="0" y="29"/>
                  </a:moveTo>
                  <a:lnTo>
                    <a:pt x="41" y="58"/>
                  </a:lnTo>
                  <a:lnTo>
                    <a:pt x="55" y="28"/>
                  </a:lnTo>
                  <a:lnTo>
                    <a:pt x="45" y="0"/>
                  </a:lnTo>
                  <a:lnTo>
                    <a:pt x="0" y="29"/>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79" name="Freeform 63"/>
            <p:cNvSpPr>
              <a:spLocks noChangeAspect="1"/>
            </p:cNvSpPr>
            <p:nvPr/>
          </p:nvSpPr>
          <p:spPr bwMode="gray">
            <a:xfrm>
              <a:off x="2770338" y="3996353"/>
              <a:ext cx="69929" cy="53087"/>
            </a:xfrm>
            <a:custGeom>
              <a:avLst/>
              <a:gdLst>
                <a:gd name="T0" fmla="*/ 0 w 117"/>
                <a:gd name="T1" fmla="*/ 0 h 66"/>
                <a:gd name="T2" fmla="*/ 0 w 117"/>
                <a:gd name="T3" fmla="*/ 1 h 66"/>
                <a:gd name="T4" fmla="*/ 0 w 117"/>
                <a:gd name="T5" fmla="*/ 1 h 66"/>
                <a:gd name="T6" fmla="*/ 0 w 117"/>
                <a:gd name="T7" fmla="*/ 1 h 66"/>
                <a:gd name="T8" fmla="*/ 0 w 117"/>
                <a:gd name="T9" fmla="*/ 0 h 66"/>
                <a:gd name="T10" fmla="*/ 0 60000 65536"/>
                <a:gd name="T11" fmla="*/ 0 60000 65536"/>
                <a:gd name="T12" fmla="*/ 0 60000 65536"/>
                <a:gd name="T13" fmla="*/ 0 60000 65536"/>
                <a:gd name="T14" fmla="*/ 0 60000 65536"/>
                <a:gd name="T15" fmla="*/ 0 w 117"/>
                <a:gd name="T16" fmla="*/ 0 h 66"/>
                <a:gd name="T17" fmla="*/ 117 w 117"/>
                <a:gd name="T18" fmla="*/ 66 h 66"/>
              </a:gdLst>
              <a:ahLst/>
              <a:cxnLst>
                <a:cxn ang="T10">
                  <a:pos x="T0" y="T1"/>
                </a:cxn>
                <a:cxn ang="T11">
                  <a:pos x="T2" y="T3"/>
                </a:cxn>
                <a:cxn ang="T12">
                  <a:pos x="T4" y="T5"/>
                </a:cxn>
                <a:cxn ang="T13">
                  <a:pos x="T6" y="T7"/>
                </a:cxn>
                <a:cxn ang="T14">
                  <a:pos x="T8" y="T9"/>
                </a:cxn>
              </a:cxnLst>
              <a:rect l="T15" t="T16" r="T17" b="T18"/>
              <a:pathLst>
                <a:path w="117" h="66">
                  <a:moveTo>
                    <a:pt x="0" y="0"/>
                  </a:moveTo>
                  <a:lnTo>
                    <a:pt x="0" y="66"/>
                  </a:lnTo>
                  <a:lnTo>
                    <a:pt x="117" y="46"/>
                  </a:lnTo>
                  <a:lnTo>
                    <a:pt x="66" y="8"/>
                  </a:lnTo>
                  <a:lnTo>
                    <a:pt x="0" y="0"/>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80" name="Freeform 64"/>
            <p:cNvSpPr>
              <a:spLocks noChangeAspect="1"/>
            </p:cNvSpPr>
            <p:nvPr/>
          </p:nvSpPr>
          <p:spPr bwMode="gray">
            <a:xfrm>
              <a:off x="2576384" y="4522537"/>
              <a:ext cx="122706" cy="176436"/>
            </a:xfrm>
            <a:custGeom>
              <a:avLst/>
              <a:gdLst>
                <a:gd name="T0" fmla="*/ 0 w 193"/>
                <a:gd name="T1" fmla="*/ 1 h 215"/>
                <a:gd name="T2" fmla="*/ 0 w 193"/>
                <a:gd name="T3" fmla="*/ 1 h 215"/>
                <a:gd name="T4" fmla="*/ 0 w 193"/>
                <a:gd name="T5" fmla="*/ 1 h 215"/>
                <a:gd name="T6" fmla="*/ 0 w 193"/>
                <a:gd name="T7" fmla="*/ 1 h 215"/>
                <a:gd name="T8" fmla="*/ 0 w 193"/>
                <a:gd name="T9" fmla="*/ 1 h 215"/>
                <a:gd name="T10" fmla="*/ 0 w 193"/>
                <a:gd name="T11" fmla="*/ 1 h 215"/>
                <a:gd name="T12" fmla="*/ 0 w 193"/>
                <a:gd name="T13" fmla="*/ 1 h 215"/>
                <a:gd name="T14" fmla="*/ 0 w 193"/>
                <a:gd name="T15" fmla="*/ 1 h 215"/>
                <a:gd name="T16" fmla="*/ 0 w 193"/>
                <a:gd name="T17" fmla="*/ 1 h 215"/>
                <a:gd name="T18" fmla="*/ 0 w 193"/>
                <a:gd name="T19" fmla="*/ 1 h 215"/>
                <a:gd name="T20" fmla="*/ 0 w 193"/>
                <a:gd name="T21" fmla="*/ 0 h 215"/>
                <a:gd name="T22" fmla="*/ 0 w 193"/>
                <a:gd name="T23" fmla="*/ 1 h 215"/>
                <a:gd name="T24" fmla="*/ 0 w 193"/>
                <a:gd name="T25" fmla="*/ 1 h 2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3"/>
                <a:gd name="T40" fmla="*/ 0 h 215"/>
                <a:gd name="T41" fmla="*/ 193 w 193"/>
                <a:gd name="T42" fmla="*/ 215 h 2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3" h="215">
                  <a:moveTo>
                    <a:pt x="0" y="82"/>
                  </a:moveTo>
                  <a:lnTo>
                    <a:pt x="1" y="125"/>
                  </a:lnTo>
                  <a:lnTo>
                    <a:pt x="37" y="136"/>
                  </a:lnTo>
                  <a:lnTo>
                    <a:pt x="17" y="170"/>
                  </a:lnTo>
                  <a:lnTo>
                    <a:pt x="12" y="206"/>
                  </a:lnTo>
                  <a:lnTo>
                    <a:pt x="58" y="215"/>
                  </a:lnTo>
                  <a:lnTo>
                    <a:pt x="98" y="156"/>
                  </a:lnTo>
                  <a:lnTo>
                    <a:pt x="176" y="108"/>
                  </a:lnTo>
                  <a:lnTo>
                    <a:pt x="193" y="52"/>
                  </a:lnTo>
                  <a:lnTo>
                    <a:pt x="120" y="41"/>
                  </a:lnTo>
                  <a:lnTo>
                    <a:pt x="69" y="0"/>
                  </a:lnTo>
                  <a:lnTo>
                    <a:pt x="25" y="21"/>
                  </a:lnTo>
                  <a:lnTo>
                    <a:pt x="0" y="82"/>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81" name="Freeform 65"/>
            <p:cNvSpPr>
              <a:spLocks noChangeAspect="1"/>
            </p:cNvSpPr>
            <p:nvPr/>
          </p:nvSpPr>
          <p:spPr bwMode="gray">
            <a:xfrm>
              <a:off x="2377152" y="4150929"/>
              <a:ext cx="51457" cy="31228"/>
            </a:xfrm>
            <a:custGeom>
              <a:avLst/>
              <a:gdLst>
                <a:gd name="T0" fmla="*/ 0 w 81"/>
                <a:gd name="T1" fmla="*/ 1 h 36"/>
                <a:gd name="T2" fmla="*/ 0 w 81"/>
                <a:gd name="T3" fmla="*/ 0 h 36"/>
                <a:gd name="T4" fmla="*/ 0 w 81"/>
                <a:gd name="T5" fmla="*/ 1 h 36"/>
                <a:gd name="T6" fmla="*/ 0 w 81"/>
                <a:gd name="T7" fmla="*/ 1 h 36"/>
                <a:gd name="T8" fmla="*/ 0 60000 65536"/>
                <a:gd name="T9" fmla="*/ 0 60000 65536"/>
                <a:gd name="T10" fmla="*/ 0 60000 65536"/>
                <a:gd name="T11" fmla="*/ 0 60000 65536"/>
                <a:gd name="T12" fmla="*/ 0 w 81"/>
                <a:gd name="T13" fmla="*/ 0 h 36"/>
                <a:gd name="T14" fmla="*/ 81 w 81"/>
                <a:gd name="T15" fmla="*/ 36 h 36"/>
              </a:gdLst>
              <a:ahLst/>
              <a:cxnLst>
                <a:cxn ang="T8">
                  <a:pos x="T0" y="T1"/>
                </a:cxn>
                <a:cxn ang="T9">
                  <a:pos x="T2" y="T3"/>
                </a:cxn>
                <a:cxn ang="T10">
                  <a:pos x="T4" y="T5"/>
                </a:cxn>
                <a:cxn ang="T11">
                  <a:pos x="T6" y="T7"/>
                </a:cxn>
              </a:cxnLst>
              <a:rect l="T12" t="T13" r="T14" b="T15"/>
              <a:pathLst>
                <a:path w="81" h="36">
                  <a:moveTo>
                    <a:pt x="0" y="27"/>
                  </a:moveTo>
                  <a:lnTo>
                    <a:pt x="24" y="0"/>
                  </a:lnTo>
                  <a:lnTo>
                    <a:pt x="81" y="36"/>
                  </a:lnTo>
                  <a:lnTo>
                    <a:pt x="0" y="27"/>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82" name="Freeform 66"/>
            <p:cNvSpPr>
              <a:spLocks noChangeAspect="1"/>
            </p:cNvSpPr>
            <p:nvPr/>
          </p:nvSpPr>
          <p:spPr bwMode="gray">
            <a:xfrm>
              <a:off x="3006514" y="6147930"/>
              <a:ext cx="34305" cy="21859"/>
            </a:xfrm>
            <a:custGeom>
              <a:avLst/>
              <a:gdLst>
                <a:gd name="T0" fmla="*/ 0 w 53"/>
                <a:gd name="T1" fmla="*/ 0 h 30"/>
                <a:gd name="T2" fmla="*/ 0 w 53"/>
                <a:gd name="T3" fmla="*/ 0 h 30"/>
                <a:gd name="T4" fmla="*/ 0 w 53"/>
                <a:gd name="T5" fmla="*/ 0 h 30"/>
                <a:gd name="T6" fmla="*/ 0 w 53"/>
                <a:gd name="T7" fmla="*/ 0 h 30"/>
                <a:gd name="T8" fmla="*/ 0 w 53"/>
                <a:gd name="T9" fmla="*/ 0 h 30"/>
                <a:gd name="T10" fmla="*/ 0 60000 65536"/>
                <a:gd name="T11" fmla="*/ 0 60000 65536"/>
                <a:gd name="T12" fmla="*/ 0 60000 65536"/>
                <a:gd name="T13" fmla="*/ 0 60000 65536"/>
                <a:gd name="T14" fmla="*/ 0 60000 65536"/>
                <a:gd name="T15" fmla="*/ 0 w 53"/>
                <a:gd name="T16" fmla="*/ 0 h 30"/>
                <a:gd name="T17" fmla="*/ 53 w 53"/>
                <a:gd name="T18" fmla="*/ 30 h 30"/>
              </a:gdLst>
              <a:ahLst/>
              <a:cxnLst>
                <a:cxn ang="T10">
                  <a:pos x="T0" y="T1"/>
                </a:cxn>
                <a:cxn ang="T11">
                  <a:pos x="T2" y="T3"/>
                </a:cxn>
                <a:cxn ang="T12">
                  <a:pos x="T4" y="T5"/>
                </a:cxn>
                <a:cxn ang="T13">
                  <a:pos x="T6" y="T7"/>
                </a:cxn>
                <a:cxn ang="T14">
                  <a:pos x="T8" y="T9"/>
                </a:cxn>
              </a:cxnLst>
              <a:rect l="T15" t="T16" r="T17" b="T18"/>
              <a:pathLst>
                <a:path w="53" h="30">
                  <a:moveTo>
                    <a:pt x="0" y="30"/>
                  </a:moveTo>
                  <a:lnTo>
                    <a:pt x="32" y="14"/>
                  </a:lnTo>
                  <a:lnTo>
                    <a:pt x="16" y="0"/>
                  </a:lnTo>
                  <a:lnTo>
                    <a:pt x="53" y="3"/>
                  </a:lnTo>
                  <a:lnTo>
                    <a:pt x="0" y="30"/>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83" name="Freeform 67"/>
            <p:cNvSpPr>
              <a:spLocks noChangeAspect="1"/>
            </p:cNvSpPr>
            <p:nvPr/>
          </p:nvSpPr>
          <p:spPr bwMode="gray">
            <a:xfrm>
              <a:off x="3032902" y="6140123"/>
              <a:ext cx="39582" cy="32789"/>
            </a:xfrm>
            <a:custGeom>
              <a:avLst/>
              <a:gdLst>
                <a:gd name="T0" fmla="*/ 0 w 63"/>
                <a:gd name="T1" fmla="*/ 1 h 37"/>
                <a:gd name="T2" fmla="*/ 0 w 63"/>
                <a:gd name="T3" fmla="*/ 0 h 37"/>
                <a:gd name="T4" fmla="*/ 0 w 63"/>
                <a:gd name="T5" fmla="*/ 1 h 37"/>
                <a:gd name="T6" fmla="*/ 0 w 63"/>
                <a:gd name="T7" fmla="*/ 1 h 37"/>
                <a:gd name="T8" fmla="*/ 0 60000 65536"/>
                <a:gd name="T9" fmla="*/ 0 60000 65536"/>
                <a:gd name="T10" fmla="*/ 0 60000 65536"/>
                <a:gd name="T11" fmla="*/ 0 60000 65536"/>
                <a:gd name="T12" fmla="*/ 0 w 63"/>
                <a:gd name="T13" fmla="*/ 0 h 37"/>
                <a:gd name="T14" fmla="*/ 63 w 63"/>
                <a:gd name="T15" fmla="*/ 37 h 37"/>
              </a:gdLst>
              <a:ahLst/>
              <a:cxnLst>
                <a:cxn ang="T8">
                  <a:pos x="T0" y="T1"/>
                </a:cxn>
                <a:cxn ang="T9">
                  <a:pos x="T2" y="T3"/>
                </a:cxn>
                <a:cxn ang="T10">
                  <a:pos x="T4" y="T5"/>
                </a:cxn>
                <a:cxn ang="T11">
                  <a:pos x="T6" y="T7"/>
                </a:cxn>
              </a:cxnLst>
              <a:rect l="T12" t="T13" r="T14" b="T15"/>
              <a:pathLst>
                <a:path w="63" h="37">
                  <a:moveTo>
                    <a:pt x="0" y="37"/>
                  </a:moveTo>
                  <a:lnTo>
                    <a:pt x="28" y="0"/>
                  </a:lnTo>
                  <a:lnTo>
                    <a:pt x="63" y="14"/>
                  </a:lnTo>
                  <a:lnTo>
                    <a:pt x="0" y="37"/>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84" name="Freeform 68"/>
            <p:cNvSpPr>
              <a:spLocks noChangeAspect="1"/>
            </p:cNvSpPr>
            <p:nvPr/>
          </p:nvSpPr>
          <p:spPr bwMode="gray">
            <a:xfrm>
              <a:off x="4762656" y="2178911"/>
              <a:ext cx="232217" cy="462167"/>
            </a:xfrm>
            <a:custGeom>
              <a:avLst/>
              <a:gdLst>
                <a:gd name="T0" fmla="*/ 0 w 378"/>
                <a:gd name="T1" fmla="*/ 1 h 567"/>
                <a:gd name="T2" fmla="*/ 0 w 378"/>
                <a:gd name="T3" fmla="*/ 1 h 567"/>
                <a:gd name="T4" fmla="*/ 0 w 378"/>
                <a:gd name="T5" fmla="*/ 1 h 567"/>
                <a:gd name="T6" fmla="*/ 0 w 378"/>
                <a:gd name="T7" fmla="*/ 1 h 567"/>
                <a:gd name="T8" fmla="*/ 0 w 378"/>
                <a:gd name="T9" fmla="*/ 1 h 567"/>
                <a:gd name="T10" fmla="*/ 0 w 378"/>
                <a:gd name="T11" fmla="*/ 1 h 567"/>
                <a:gd name="T12" fmla="*/ 0 w 378"/>
                <a:gd name="T13" fmla="*/ 0 h 567"/>
                <a:gd name="T14" fmla="*/ 0 w 378"/>
                <a:gd name="T15" fmla="*/ 1 h 567"/>
                <a:gd name="T16" fmla="*/ 0 w 378"/>
                <a:gd name="T17" fmla="*/ 1 h 567"/>
                <a:gd name="T18" fmla="*/ 0 w 378"/>
                <a:gd name="T19" fmla="*/ 1 h 567"/>
                <a:gd name="T20" fmla="*/ 0 w 378"/>
                <a:gd name="T21" fmla="*/ 1 h 567"/>
                <a:gd name="T22" fmla="*/ 0 w 378"/>
                <a:gd name="T23" fmla="*/ 1 h 567"/>
                <a:gd name="T24" fmla="*/ 0 w 378"/>
                <a:gd name="T25" fmla="*/ 1 h 567"/>
                <a:gd name="T26" fmla="*/ 0 w 378"/>
                <a:gd name="T27" fmla="*/ 1 h 567"/>
                <a:gd name="T28" fmla="*/ 0 w 378"/>
                <a:gd name="T29" fmla="*/ 1 h 567"/>
                <a:gd name="T30" fmla="*/ 0 w 378"/>
                <a:gd name="T31" fmla="*/ 1 h 567"/>
                <a:gd name="T32" fmla="*/ 0 w 378"/>
                <a:gd name="T33" fmla="*/ 1 h 567"/>
                <a:gd name="T34" fmla="*/ 0 w 378"/>
                <a:gd name="T35" fmla="*/ 1 h 567"/>
                <a:gd name="T36" fmla="*/ 0 w 378"/>
                <a:gd name="T37" fmla="*/ 1 h 567"/>
                <a:gd name="T38" fmla="*/ 0 w 378"/>
                <a:gd name="T39" fmla="*/ 1 h 567"/>
                <a:gd name="T40" fmla="*/ 0 w 378"/>
                <a:gd name="T41" fmla="*/ 1 h 567"/>
                <a:gd name="T42" fmla="*/ 0 w 378"/>
                <a:gd name="T43" fmla="*/ 1 h 567"/>
                <a:gd name="T44" fmla="*/ 0 w 378"/>
                <a:gd name="T45" fmla="*/ 1 h 567"/>
                <a:gd name="T46" fmla="*/ 0 w 378"/>
                <a:gd name="T47" fmla="*/ 1 h 56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78"/>
                <a:gd name="T73" fmla="*/ 0 h 567"/>
                <a:gd name="T74" fmla="*/ 378 w 378"/>
                <a:gd name="T75" fmla="*/ 567 h 56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78" h="567">
                  <a:moveTo>
                    <a:pt x="0" y="58"/>
                  </a:moveTo>
                  <a:lnTo>
                    <a:pt x="25" y="41"/>
                  </a:lnTo>
                  <a:lnTo>
                    <a:pt x="65" y="75"/>
                  </a:lnTo>
                  <a:lnTo>
                    <a:pt x="137" y="82"/>
                  </a:lnTo>
                  <a:lnTo>
                    <a:pt x="179" y="60"/>
                  </a:lnTo>
                  <a:lnTo>
                    <a:pt x="191" y="13"/>
                  </a:lnTo>
                  <a:lnTo>
                    <a:pt x="259" y="0"/>
                  </a:lnTo>
                  <a:lnTo>
                    <a:pt x="296" y="18"/>
                  </a:lnTo>
                  <a:lnTo>
                    <a:pt x="292" y="58"/>
                  </a:lnTo>
                  <a:lnTo>
                    <a:pt x="278" y="99"/>
                  </a:lnTo>
                  <a:lnTo>
                    <a:pt x="327" y="148"/>
                  </a:lnTo>
                  <a:lnTo>
                    <a:pt x="297" y="183"/>
                  </a:lnTo>
                  <a:lnTo>
                    <a:pt x="333" y="245"/>
                  </a:lnTo>
                  <a:lnTo>
                    <a:pt x="319" y="302"/>
                  </a:lnTo>
                  <a:lnTo>
                    <a:pt x="378" y="420"/>
                  </a:lnTo>
                  <a:lnTo>
                    <a:pt x="245" y="532"/>
                  </a:lnTo>
                  <a:lnTo>
                    <a:pt x="85" y="567"/>
                  </a:lnTo>
                  <a:lnTo>
                    <a:pt x="76" y="545"/>
                  </a:lnTo>
                  <a:lnTo>
                    <a:pt x="25" y="527"/>
                  </a:lnTo>
                  <a:lnTo>
                    <a:pt x="17" y="418"/>
                  </a:lnTo>
                  <a:lnTo>
                    <a:pt x="170" y="297"/>
                  </a:lnTo>
                  <a:lnTo>
                    <a:pt x="120" y="238"/>
                  </a:lnTo>
                  <a:lnTo>
                    <a:pt x="102" y="119"/>
                  </a:lnTo>
                  <a:lnTo>
                    <a:pt x="0" y="58"/>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85" name="Freeform 69"/>
            <p:cNvSpPr>
              <a:spLocks noChangeAspect="1"/>
            </p:cNvSpPr>
            <p:nvPr/>
          </p:nvSpPr>
          <p:spPr bwMode="gray">
            <a:xfrm>
              <a:off x="4220376" y="2984581"/>
              <a:ext cx="271800" cy="310714"/>
            </a:xfrm>
            <a:custGeom>
              <a:avLst/>
              <a:gdLst>
                <a:gd name="T0" fmla="*/ 0 w 438"/>
                <a:gd name="T1" fmla="*/ 1 h 380"/>
                <a:gd name="T2" fmla="*/ 0 w 438"/>
                <a:gd name="T3" fmla="*/ 1 h 380"/>
                <a:gd name="T4" fmla="*/ 0 w 438"/>
                <a:gd name="T5" fmla="*/ 1 h 380"/>
                <a:gd name="T6" fmla="*/ 0 w 438"/>
                <a:gd name="T7" fmla="*/ 1 h 380"/>
                <a:gd name="T8" fmla="*/ 0 w 438"/>
                <a:gd name="T9" fmla="*/ 1 h 380"/>
                <a:gd name="T10" fmla="*/ 0 w 438"/>
                <a:gd name="T11" fmla="*/ 1 h 380"/>
                <a:gd name="T12" fmla="*/ 0 w 438"/>
                <a:gd name="T13" fmla="*/ 1 h 380"/>
                <a:gd name="T14" fmla="*/ 0 w 438"/>
                <a:gd name="T15" fmla="*/ 1 h 380"/>
                <a:gd name="T16" fmla="*/ 0 w 438"/>
                <a:gd name="T17" fmla="*/ 1 h 380"/>
                <a:gd name="T18" fmla="*/ 0 w 438"/>
                <a:gd name="T19" fmla="*/ 1 h 380"/>
                <a:gd name="T20" fmla="*/ 0 w 438"/>
                <a:gd name="T21" fmla="*/ 1 h 380"/>
                <a:gd name="T22" fmla="*/ 0 w 438"/>
                <a:gd name="T23" fmla="*/ 1 h 380"/>
                <a:gd name="T24" fmla="*/ 0 w 438"/>
                <a:gd name="T25" fmla="*/ 1 h 380"/>
                <a:gd name="T26" fmla="*/ 0 w 438"/>
                <a:gd name="T27" fmla="*/ 1 h 380"/>
                <a:gd name="T28" fmla="*/ 0 w 438"/>
                <a:gd name="T29" fmla="*/ 1 h 380"/>
                <a:gd name="T30" fmla="*/ 0 w 438"/>
                <a:gd name="T31" fmla="*/ 1 h 380"/>
                <a:gd name="T32" fmla="*/ 0 w 438"/>
                <a:gd name="T33" fmla="*/ 1 h 380"/>
                <a:gd name="T34" fmla="*/ 0 w 438"/>
                <a:gd name="T35" fmla="*/ 1 h 380"/>
                <a:gd name="T36" fmla="*/ 0 w 438"/>
                <a:gd name="T37" fmla="*/ 1 h 380"/>
                <a:gd name="T38" fmla="*/ 0 w 438"/>
                <a:gd name="T39" fmla="*/ 1 h 380"/>
                <a:gd name="T40" fmla="*/ 0 w 438"/>
                <a:gd name="T41" fmla="*/ 1 h 380"/>
                <a:gd name="T42" fmla="*/ 0 w 438"/>
                <a:gd name="T43" fmla="*/ 0 h 380"/>
                <a:gd name="T44" fmla="*/ 0 w 438"/>
                <a:gd name="T45" fmla="*/ 1 h 380"/>
                <a:gd name="T46" fmla="*/ 0 w 438"/>
                <a:gd name="T47" fmla="*/ 1 h 380"/>
                <a:gd name="T48" fmla="*/ 0 w 438"/>
                <a:gd name="T49" fmla="*/ 1 h 380"/>
                <a:gd name="T50" fmla="*/ 0 w 438"/>
                <a:gd name="T51" fmla="*/ 1 h 380"/>
                <a:gd name="T52" fmla="*/ 0 w 438"/>
                <a:gd name="T53" fmla="*/ 1 h 3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8"/>
                <a:gd name="T82" fmla="*/ 0 h 380"/>
                <a:gd name="T83" fmla="*/ 438 w 438"/>
                <a:gd name="T84" fmla="*/ 380 h 3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8" h="380">
                  <a:moveTo>
                    <a:pt x="0" y="117"/>
                  </a:moveTo>
                  <a:lnTo>
                    <a:pt x="15" y="150"/>
                  </a:lnTo>
                  <a:lnTo>
                    <a:pt x="105" y="173"/>
                  </a:lnTo>
                  <a:lnTo>
                    <a:pt x="91" y="191"/>
                  </a:lnTo>
                  <a:lnTo>
                    <a:pt x="124" y="216"/>
                  </a:lnTo>
                  <a:lnTo>
                    <a:pt x="138" y="258"/>
                  </a:lnTo>
                  <a:lnTo>
                    <a:pt x="99" y="338"/>
                  </a:lnTo>
                  <a:lnTo>
                    <a:pt x="208" y="370"/>
                  </a:lnTo>
                  <a:lnTo>
                    <a:pt x="219" y="373"/>
                  </a:lnTo>
                  <a:lnTo>
                    <a:pt x="270" y="380"/>
                  </a:lnTo>
                  <a:lnTo>
                    <a:pt x="270" y="348"/>
                  </a:lnTo>
                  <a:lnTo>
                    <a:pt x="300" y="331"/>
                  </a:lnTo>
                  <a:lnTo>
                    <a:pt x="372" y="351"/>
                  </a:lnTo>
                  <a:lnTo>
                    <a:pt x="418" y="320"/>
                  </a:lnTo>
                  <a:lnTo>
                    <a:pt x="390" y="273"/>
                  </a:lnTo>
                  <a:lnTo>
                    <a:pt x="401" y="229"/>
                  </a:lnTo>
                  <a:lnTo>
                    <a:pt x="367" y="205"/>
                  </a:lnTo>
                  <a:lnTo>
                    <a:pt x="418" y="153"/>
                  </a:lnTo>
                  <a:lnTo>
                    <a:pt x="438" y="97"/>
                  </a:lnTo>
                  <a:lnTo>
                    <a:pt x="373" y="73"/>
                  </a:lnTo>
                  <a:lnTo>
                    <a:pt x="356" y="66"/>
                  </a:lnTo>
                  <a:lnTo>
                    <a:pt x="257" y="0"/>
                  </a:lnTo>
                  <a:lnTo>
                    <a:pt x="223" y="13"/>
                  </a:lnTo>
                  <a:lnTo>
                    <a:pt x="182" y="75"/>
                  </a:lnTo>
                  <a:lnTo>
                    <a:pt x="98" y="64"/>
                  </a:lnTo>
                  <a:lnTo>
                    <a:pt x="110" y="114"/>
                  </a:lnTo>
                  <a:lnTo>
                    <a:pt x="0" y="117"/>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86" name="Freeform 70"/>
            <p:cNvSpPr>
              <a:spLocks noChangeAspect="1"/>
            </p:cNvSpPr>
            <p:nvPr/>
          </p:nvSpPr>
          <p:spPr bwMode="gray">
            <a:xfrm>
              <a:off x="4502731" y="3271874"/>
              <a:ext cx="17152" cy="59332"/>
            </a:xfrm>
            <a:custGeom>
              <a:avLst/>
              <a:gdLst>
                <a:gd name="T0" fmla="*/ 0 w 27"/>
                <a:gd name="T1" fmla="*/ 1 h 71"/>
                <a:gd name="T2" fmla="*/ 0 w 27"/>
                <a:gd name="T3" fmla="*/ 1 h 71"/>
                <a:gd name="T4" fmla="*/ 0 w 27"/>
                <a:gd name="T5" fmla="*/ 0 h 71"/>
                <a:gd name="T6" fmla="*/ 0 w 27"/>
                <a:gd name="T7" fmla="*/ 1 h 71"/>
                <a:gd name="T8" fmla="*/ 0 60000 65536"/>
                <a:gd name="T9" fmla="*/ 0 60000 65536"/>
                <a:gd name="T10" fmla="*/ 0 60000 65536"/>
                <a:gd name="T11" fmla="*/ 0 60000 65536"/>
                <a:gd name="T12" fmla="*/ 0 w 27"/>
                <a:gd name="T13" fmla="*/ 0 h 71"/>
                <a:gd name="T14" fmla="*/ 27 w 27"/>
                <a:gd name="T15" fmla="*/ 71 h 71"/>
              </a:gdLst>
              <a:ahLst/>
              <a:cxnLst>
                <a:cxn ang="T8">
                  <a:pos x="T0" y="T1"/>
                </a:cxn>
                <a:cxn ang="T9">
                  <a:pos x="T2" y="T3"/>
                </a:cxn>
                <a:cxn ang="T10">
                  <a:pos x="T4" y="T5"/>
                </a:cxn>
                <a:cxn ang="T11">
                  <a:pos x="T6" y="T7"/>
                </a:cxn>
              </a:cxnLst>
              <a:rect l="T12" t="T13" r="T14" b="T15"/>
              <a:pathLst>
                <a:path w="27" h="71">
                  <a:moveTo>
                    <a:pt x="0" y="36"/>
                  </a:moveTo>
                  <a:lnTo>
                    <a:pt x="25" y="71"/>
                  </a:lnTo>
                  <a:lnTo>
                    <a:pt x="27" y="0"/>
                  </a:lnTo>
                  <a:lnTo>
                    <a:pt x="0" y="36"/>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87" name="Freeform 71"/>
            <p:cNvSpPr>
              <a:spLocks noChangeAspect="1"/>
            </p:cNvSpPr>
            <p:nvPr/>
          </p:nvSpPr>
          <p:spPr bwMode="gray">
            <a:xfrm>
              <a:off x="3147691" y="4403872"/>
              <a:ext cx="62013" cy="98367"/>
            </a:xfrm>
            <a:custGeom>
              <a:avLst/>
              <a:gdLst>
                <a:gd name="T0" fmla="*/ 0 w 101"/>
                <a:gd name="T1" fmla="*/ 1 h 119"/>
                <a:gd name="T2" fmla="*/ 0 w 101"/>
                <a:gd name="T3" fmla="*/ 0 h 119"/>
                <a:gd name="T4" fmla="*/ 0 w 101"/>
                <a:gd name="T5" fmla="*/ 1 h 119"/>
                <a:gd name="T6" fmla="*/ 0 w 101"/>
                <a:gd name="T7" fmla="*/ 1 h 119"/>
                <a:gd name="T8" fmla="*/ 0 w 101"/>
                <a:gd name="T9" fmla="*/ 1 h 119"/>
                <a:gd name="T10" fmla="*/ 0 60000 65536"/>
                <a:gd name="T11" fmla="*/ 0 60000 65536"/>
                <a:gd name="T12" fmla="*/ 0 60000 65536"/>
                <a:gd name="T13" fmla="*/ 0 60000 65536"/>
                <a:gd name="T14" fmla="*/ 0 60000 65536"/>
                <a:gd name="T15" fmla="*/ 0 w 101"/>
                <a:gd name="T16" fmla="*/ 0 h 119"/>
                <a:gd name="T17" fmla="*/ 101 w 101"/>
                <a:gd name="T18" fmla="*/ 119 h 119"/>
              </a:gdLst>
              <a:ahLst/>
              <a:cxnLst>
                <a:cxn ang="T10">
                  <a:pos x="T0" y="T1"/>
                </a:cxn>
                <a:cxn ang="T11">
                  <a:pos x="T2" y="T3"/>
                </a:cxn>
                <a:cxn ang="T12">
                  <a:pos x="T4" y="T5"/>
                </a:cxn>
                <a:cxn ang="T13">
                  <a:pos x="T6" y="T7"/>
                </a:cxn>
                <a:cxn ang="T14">
                  <a:pos x="T8" y="T9"/>
                </a:cxn>
              </a:cxnLst>
              <a:rect l="T15" t="T16" r="T17" b="T18"/>
              <a:pathLst>
                <a:path w="101" h="119">
                  <a:moveTo>
                    <a:pt x="0" y="114"/>
                  </a:moveTo>
                  <a:lnTo>
                    <a:pt x="15" y="0"/>
                  </a:lnTo>
                  <a:lnTo>
                    <a:pt x="101" y="51"/>
                  </a:lnTo>
                  <a:lnTo>
                    <a:pt x="49" y="119"/>
                  </a:lnTo>
                  <a:lnTo>
                    <a:pt x="0" y="114"/>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88" name="Freeform 72"/>
            <p:cNvSpPr>
              <a:spLocks noChangeAspect="1"/>
            </p:cNvSpPr>
            <p:nvPr/>
          </p:nvSpPr>
          <p:spPr bwMode="gray">
            <a:xfrm>
              <a:off x="4444677" y="2842496"/>
              <a:ext cx="187357" cy="274802"/>
            </a:xfrm>
            <a:custGeom>
              <a:avLst/>
              <a:gdLst>
                <a:gd name="T0" fmla="*/ 0 w 302"/>
                <a:gd name="T1" fmla="*/ 1 h 335"/>
                <a:gd name="T2" fmla="*/ 0 w 302"/>
                <a:gd name="T3" fmla="*/ 1 h 335"/>
                <a:gd name="T4" fmla="*/ 0 w 302"/>
                <a:gd name="T5" fmla="*/ 1 h 335"/>
                <a:gd name="T6" fmla="*/ 0 w 302"/>
                <a:gd name="T7" fmla="*/ 1 h 335"/>
                <a:gd name="T8" fmla="*/ 0 w 302"/>
                <a:gd name="T9" fmla="*/ 1 h 335"/>
                <a:gd name="T10" fmla="*/ 0 w 302"/>
                <a:gd name="T11" fmla="*/ 1 h 335"/>
                <a:gd name="T12" fmla="*/ 0 w 302"/>
                <a:gd name="T13" fmla="*/ 1 h 335"/>
                <a:gd name="T14" fmla="*/ 0 w 302"/>
                <a:gd name="T15" fmla="*/ 1 h 335"/>
                <a:gd name="T16" fmla="*/ 0 w 302"/>
                <a:gd name="T17" fmla="*/ 1 h 335"/>
                <a:gd name="T18" fmla="*/ 0 w 302"/>
                <a:gd name="T19" fmla="*/ 1 h 335"/>
                <a:gd name="T20" fmla="*/ 0 w 302"/>
                <a:gd name="T21" fmla="*/ 1 h 335"/>
                <a:gd name="T22" fmla="*/ 0 w 302"/>
                <a:gd name="T23" fmla="*/ 1 h 335"/>
                <a:gd name="T24" fmla="*/ 0 w 302"/>
                <a:gd name="T25" fmla="*/ 1 h 335"/>
                <a:gd name="T26" fmla="*/ 0 w 302"/>
                <a:gd name="T27" fmla="*/ 1 h 335"/>
                <a:gd name="T28" fmla="*/ 0 w 302"/>
                <a:gd name="T29" fmla="*/ 1 h 335"/>
                <a:gd name="T30" fmla="*/ 0 w 302"/>
                <a:gd name="T31" fmla="*/ 1 h 335"/>
                <a:gd name="T32" fmla="*/ 0 w 302"/>
                <a:gd name="T33" fmla="*/ 0 h 335"/>
                <a:gd name="T34" fmla="*/ 0 w 302"/>
                <a:gd name="T35" fmla="*/ 0 h 335"/>
                <a:gd name="T36" fmla="*/ 0 w 302"/>
                <a:gd name="T37" fmla="*/ 1 h 335"/>
                <a:gd name="T38" fmla="*/ 0 w 302"/>
                <a:gd name="T39" fmla="*/ 1 h 335"/>
                <a:gd name="T40" fmla="*/ 0 w 302"/>
                <a:gd name="T41" fmla="*/ 1 h 335"/>
                <a:gd name="T42" fmla="*/ 0 w 302"/>
                <a:gd name="T43" fmla="*/ 1 h 335"/>
                <a:gd name="T44" fmla="*/ 0 w 302"/>
                <a:gd name="T45" fmla="*/ 1 h 3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2"/>
                <a:gd name="T70" fmla="*/ 0 h 335"/>
                <a:gd name="T71" fmla="*/ 302 w 302"/>
                <a:gd name="T72" fmla="*/ 335 h 33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2" h="335">
                  <a:moveTo>
                    <a:pt x="0" y="138"/>
                  </a:moveTo>
                  <a:lnTo>
                    <a:pt x="2" y="192"/>
                  </a:lnTo>
                  <a:lnTo>
                    <a:pt x="4" y="217"/>
                  </a:lnTo>
                  <a:lnTo>
                    <a:pt x="8" y="247"/>
                  </a:lnTo>
                  <a:lnTo>
                    <a:pt x="73" y="271"/>
                  </a:lnTo>
                  <a:lnTo>
                    <a:pt x="53" y="327"/>
                  </a:lnTo>
                  <a:lnTo>
                    <a:pt x="121" y="335"/>
                  </a:lnTo>
                  <a:lnTo>
                    <a:pt x="237" y="333"/>
                  </a:lnTo>
                  <a:lnTo>
                    <a:pt x="269" y="280"/>
                  </a:lnTo>
                  <a:lnTo>
                    <a:pt x="206" y="210"/>
                  </a:lnTo>
                  <a:lnTo>
                    <a:pt x="282" y="173"/>
                  </a:lnTo>
                  <a:lnTo>
                    <a:pt x="302" y="184"/>
                  </a:lnTo>
                  <a:lnTo>
                    <a:pt x="282" y="51"/>
                  </a:lnTo>
                  <a:lnTo>
                    <a:pt x="226" y="18"/>
                  </a:lnTo>
                  <a:lnTo>
                    <a:pt x="165" y="40"/>
                  </a:lnTo>
                  <a:lnTo>
                    <a:pt x="173" y="25"/>
                  </a:lnTo>
                  <a:lnTo>
                    <a:pt x="121" y="0"/>
                  </a:lnTo>
                  <a:lnTo>
                    <a:pt x="93" y="0"/>
                  </a:lnTo>
                  <a:lnTo>
                    <a:pt x="91" y="73"/>
                  </a:lnTo>
                  <a:lnTo>
                    <a:pt x="60" y="53"/>
                  </a:lnTo>
                  <a:lnTo>
                    <a:pt x="41" y="77"/>
                  </a:lnTo>
                  <a:lnTo>
                    <a:pt x="36" y="121"/>
                  </a:lnTo>
                  <a:lnTo>
                    <a:pt x="0" y="138"/>
                  </a:lnTo>
                  <a:close/>
                </a:path>
              </a:pathLst>
            </a:custGeom>
            <a:solidFill>
              <a:srgbClr val="BFBFBF"/>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BFBFBF"/>
                </a:solidFill>
                <a:effectLst/>
                <a:uLnTx/>
                <a:uFillTx/>
                <a:latin typeface="Verdana"/>
                <a:ea typeface="+mn-ea"/>
                <a:cs typeface="+mn-cs"/>
              </a:endParaRPr>
            </a:p>
          </p:txBody>
        </p:sp>
        <p:sp>
          <p:nvSpPr>
            <p:cNvPr id="89" name="Freeform 73"/>
            <p:cNvSpPr>
              <a:spLocks noChangeAspect="1"/>
            </p:cNvSpPr>
            <p:nvPr/>
          </p:nvSpPr>
          <p:spPr bwMode="gray">
            <a:xfrm>
              <a:off x="4750781" y="3315593"/>
              <a:ext cx="137219" cy="176436"/>
            </a:xfrm>
            <a:custGeom>
              <a:avLst/>
              <a:gdLst>
                <a:gd name="T0" fmla="*/ 0 w 216"/>
                <a:gd name="T1" fmla="*/ 1 h 216"/>
                <a:gd name="T2" fmla="*/ 0 w 216"/>
                <a:gd name="T3" fmla="*/ 1 h 216"/>
                <a:gd name="T4" fmla="*/ 0 w 216"/>
                <a:gd name="T5" fmla="*/ 1 h 216"/>
                <a:gd name="T6" fmla="*/ 0 w 216"/>
                <a:gd name="T7" fmla="*/ 1 h 216"/>
                <a:gd name="T8" fmla="*/ 0 w 216"/>
                <a:gd name="T9" fmla="*/ 0 h 216"/>
                <a:gd name="T10" fmla="*/ 0 w 216"/>
                <a:gd name="T11" fmla="*/ 1 h 216"/>
                <a:gd name="T12" fmla="*/ 0 w 216"/>
                <a:gd name="T13" fmla="*/ 1 h 216"/>
                <a:gd name="T14" fmla="*/ 0 w 216"/>
                <a:gd name="T15" fmla="*/ 1 h 216"/>
                <a:gd name="T16" fmla="*/ 0 w 216"/>
                <a:gd name="T17" fmla="*/ 1 h 216"/>
                <a:gd name="T18" fmla="*/ 0 w 216"/>
                <a:gd name="T19" fmla="*/ 1 h 216"/>
                <a:gd name="T20" fmla="*/ 0 w 216"/>
                <a:gd name="T21" fmla="*/ 1 h 216"/>
                <a:gd name="T22" fmla="*/ 0 w 216"/>
                <a:gd name="T23" fmla="*/ 1 h 216"/>
                <a:gd name="T24" fmla="*/ 0 w 216"/>
                <a:gd name="T25" fmla="*/ 1 h 216"/>
                <a:gd name="T26" fmla="*/ 0 w 216"/>
                <a:gd name="T27" fmla="*/ 1 h 216"/>
                <a:gd name="T28" fmla="*/ 0 w 216"/>
                <a:gd name="T29" fmla="*/ 1 h 216"/>
                <a:gd name="T30" fmla="*/ 0 w 216"/>
                <a:gd name="T31" fmla="*/ 1 h 216"/>
                <a:gd name="T32" fmla="*/ 0 w 216"/>
                <a:gd name="T33" fmla="*/ 1 h 216"/>
                <a:gd name="T34" fmla="*/ 0 w 216"/>
                <a:gd name="T35" fmla="*/ 1 h 216"/>
                <a:gd name="T36" fmla="*/ 0 w 216"/>
                <a:gd name="T37" fmla="*/ 1 h 216"/>
                <a:gd name="T38" fmla="*/ 0 w 216"/>
                <a:gd name="T39" fmla="*/ 1 h 2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6"/>
                <a:gd name="T61" fmla="*/ 0 h 216"/>
                <a:gd name="T62" fmla="*/ 216 w 216"/>
                <a:gd name="T63" fmla="*/ 216 h 2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6" h="216">
                  <a:moveTo>
                    <a:pt x="0" y="87"/>
                  </a:moveTo>
                  <a:lnTo>
                    <a:pt x="29" y="38"/>
                  </a:lnTo>
                  <a:lnTo>
                    <a:pt x="98" y="19"/>
                  </a:lnTo>
                  <a:lnTo>
                    <a:pt x="183" y="21"/>
                  </a:lnTo>
                  <a:lnTo>
                    <a:pt x="216" y="0"/>
                  </a:lnTo>
                  <a:lnTo>
                    <a:pt x="205" y="45"/>
                  </a:lnTo>
                  <a:lnTo>
                    <a:pt x="146" y="35"/>
                  </a:lnTo>
                  <a:lnTo>
                    <a:pt x="116" y="73"/>
                  </a:lnTo>
                  <a:lnTo>
                    <a:pt x="85" y="52"/>
                  </a:lnTo>
                  <a:lnTo>
                    <a:pt x="107" y="110"/>
                  </a:lnTo>
                  <a:lnTo>
                    <a:pt x="79" y="121"/>
                  </a:lnTo>
                  <a:lnTo>
                    <a:pt x="133" y="145"/>
                  </a:lnTo>
                  <a:lnTo>
                    <a:pt x="133" y="169"/>
                  </a:lnTo>
                  <a:lnTo>
                    <a:pt x="89" y="175"/>
                  </a:lnTo>
                  <a:lnTo>
                    <a:pt x="104" y="216"/>
                  </a:lnTo>
                  <a:lnTo>
                    <a:pt x="51" y="203"/>
                  </a:lnTo>
                  <a:lnTo>
                    <a:pt x="35" y="164"/>
                  </a:lnTo>
                  <a:lnTo>
                    <a:pt x="105" y="148"/>
                  </a:lnTo>
                  <a:lnTo>
                    <a:pt x="35" y="142"/>
                  </a:lnTo>
                  <a:lnTo>
                    <a:pt x="0" y="87"/>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90" name="Freeform 74"/>
            <p:cNvSpPr>
              <a:spLocks noChangeAspect="1"/>
            </p:cNvSpPr>
            <p:nvPr/>
          </p:nvSpPr>
          <p:spPr bwMode="gray">
            <a:xfrm>
              <a:off x="4825988" y="3521694"/>
              <a:ext cx="62013" cy="9368"/>
            </a:xfrm>
            <a:custGeom>
              <a:avLst/>
              <a:gdLst>
                <a:gd name="T0" fmla="*/ 0 w 101"/>
                <a:gd name="T1" fmla="*/ 0 h 14"/>
                <a:gd name="T2" fmla="*/ 0 w 101"/>
                <a:gd name="T3" fmla="*/ 0 h 14"/>
                <a:gd name="T4" fmla="*/ 0 w 101"/>
                <a:gd name="T5" fmla="*/ 0 h 14"/>
                <a:gd name="T6" fmla="*/ 0 w 101"/>
                <a:gd name="T7" fmla="*/ 0 h 14"/>
                <a:gd name="T8" fmla="*/ 0 w 101"/>
                <a:gd name="T9" fmla="*/ 0 h 14"/>
                <a:gd name="T10" fmla="*/ 0 60000 65536"/>
                <a:gd name="T11" fmla="*/ 0 60000 65536"/>
                <a:gd name="T12" fmla="*/ 0 60000 65536"/>
                <a:gd name="T13" fmla="*/ 0 60000 65536"/>
                <a:gd name="T14" fmla="*/ 0 60000 65536"/>
                <a:gd name="T15" fmla="*/ 0 w 101"/>
                <a:gd name="T16" fmla="*/ 0 h 14"/>
                <a:gd name="T17" fmla="*/ 101 w 101"/>
                <a:gd name="T18" fmla="*/ 14 h 14"/>
              </a:gdLst>
              <a:ahLst/>
              <a:cxnLst>
                <a:cxn ang="T10">
                  <a:pos x="T0" y="T1"/>
                </a:cxn>
                <a:cxn ang="T11">
                  <a:pos x="T2" y="T3"/>
                </a:cxn>
                <a:cxn ang="T12">
                  <a:pos x="T4" y="T5"/>
                </a:cxn>
                <a:cxn ang="T13">
                  <a:pos x="T6" y="T7"/>
                </a:cxn>
                <a:cxn ang="T14">
                  <a:pos x="T8" y="T9"/>
                </a:cxn>
              </a:cxnLst>
              <a:rect l="T15" t="T16" r="T17" b="T18"/>
              <a:pathLst>
                <a:path w="101" h="14">
                  <a:moveTo>
                    <a:pt x="0" y="14"/>
                  </a:moveTo>
                  <a:lnTo>
                    <a:pt x="8" y="0"/>
                  </a:lnTo>
                  <a:lnTo>
                    <a:pt x="101" y="14"/>
                  </a:lnTo>
                  <a:lnTo>
                    <a:pt x="33" y="14"/>
                  </a:lnTo>
                  <a:lnTo>
                    <a:pt x="0" y="14"/>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91" name="Freeform 75"/>
            <p:cNvSpPr>
              <a:spLocks noChangeAspect="1"/>
            </p:cNvSpPr>
            <p:nvPr/>
          </p:nvSpPr>
          <p:spPr bwMode="gray">
            <a:xfrm>
              <a:off x="2745269" y="1376363"/>
              <a:ext cx="1311499" cy="1253785"/>
            </a:xfrm>
            <a:custGeom>
              <a:avLst/>
              <a:gdLst>
                <a:gd name="T0" fmla="*/ 0 w 2109"/>
                <a:gd name="T1" fmla="*/ 1 h 1540"/>
                <a:gd name="T2" fmla="*/ 0 w 2109"/>
                <a:gd name="T3" fmla="*/ 1 h 1540"/>
                <a:gd name="T4" fmla="*/ 0 w 2109"/>
                <a:gd name="T5" fmla="*/ 1 h 1540"/>
                <a:gd name="T6" fmla="*/ 0 w 2109"/>
                <a:gd name="T7" fmla="*/ 1 h 1540"/>
                <a:gd name="T8" fmla="*/ 0 w 2109"/>
                <a:gd name="T9" fmla="*/ 1 h 1540"/>
                <a:gd name="T10" fmla="*/ 0 w 2109"/>
                <a:gd name="T11" fmla="*/ 1 h 1540"/>
                <a:gd name="T12" fmla="*/ 0 w 2109"/>
                <a:gd name="T13" fmla="*/ 1 h 1540"/>
                <a:gd name="T14" fmla="*/ 0 w 2109"/>
                <a:gd name="T15" fmla="*/ 1 h 1540"/>
                <a:gd name="T16" fmla="*/ 0 w 2109"/>
                <a:gd name="T17" fmla="*/ 1 h 1540"/>
                <a:gd name="T18" fmla="*/ 0 w 2109"/>
                <a:gd name="T19" fmla="*/ 1 h 1540"/>
                <a:gd name="T20" fmla="*/ 0 w 2109"/>
                <a:gd name="T21" fmla="*/ 1 h 1540"/>
                <a:gd name="T22" fmla="*/ 0 w 2109"/>
                <a:gd name="T23" fmla="*/ 1 h 1540"/>
                <a:gd name="T24" fmla="*/ 0 w 2109"/>
                <a:gd name="T25" fmla="*/ 1 h 1540"/>
                <a:gd name="T26" fmla="*/ 0 w 2109"/>
                <a:gd name="T27" fmla="*/ 1 h 1540"/>
                <a:gd name="T28" fmla="*/ 0 w 2109"/>
                <a:gd name="T29" fmla="*/ 1 h 1540"/>
                <a:gd name="T30" fmla="*/ 0 w 2109"/>
                <a:gd name="T31" fmla="*/ 1 h 1540"/>
                <a:gd name="T32" fmla="*/ 0 w 2109"/>
                <a:gd name="T33" fmla="*/ 1 h 1540"/>
                <a:gd name="T34" fmla="*/ 0 w 2109"/>
                <a:gd name="T35" fmla="*/ 1 h 1540"/>
                <a:gd name="T36" fmla="*/ 0 w 2109"/>
                <a:gd name="T37" fmla="*/ 1 h 1540"/>
                <a:gd name="T38" fmla="*/ 0 w 2109"/>
                <a:gd name="T39" fmla="*/ 1 h 1540"/>
                <a:gd name="T40" fmla="*/ 0 w 2109"/>
                <a:gd name="T41" fmla="*/ 1 h 1540"/>
                <a:gd name="T42" fmla="*/ 0 w 2109"/>
                <a:gd name="T43" fmla="*/ 1 h 1540"/>
                <a:gd name="T44" fmla="*/ 0 w 2109"/>
                <a:gd name="T45" fmla="*/ 1 h 1540"/>
                <a:gd name="T46" fmla="*/ 0 w 2109"/>
                <a:gd name="T47" fmla="*/ 1 h 1540"/>
                <a:gd name="T48" fmla="*/ 0 w 2109"/>
                <a:gd name="T49" fmla="*/ 1 h 1540"/>
                <a:gd name="T50" fmla="*/ 0 w 2109"/>
                <a:gd name="T51" fmla="*/ 1 h 1540"/>
                <a:gd name="T52" fmla="*/ 0 w 2109"/>
                <a:gd name="T53" fmla="*/ 1 h 1540"/>
                <a:gd name="T54" fmla="*/ 0 w 2109"/>
                <a:gd name="T55" fmla="*/ 1 h 1540"/>
                <a:gd name="T56" fmla="*/ 0 w 2109"/>
                <a:gd name="T57" fmla="*/ 1 h 1540"/>
                <a:gd name="T58" fmla="*/ 0 w 2109"/>
                <a:gd name="T59" fmla="*/ 1 h 1540"/>
                <a:gd name="T60" fmla="*/ 0 w 2109"/>
                <a:gd name="T61" fmla="*/ 1 h 1540"/>
                <a:gd name="T62" fmla="*/ 0 w 2109"/>
                <a:gd name="T63" fmla="*/ 1 h 1540"/>
                <a:gd name="T64" fmla="*/ 0 w 2109"/>
                <a:gd name="T65" fmla="*/ 1 h 1540"/>
                <a:gd name="T66" fmla="*/ 0 w 2109"/>
                <a:gd name="T67" fmla="*/ 1 h 1540"/>
                <a:gd name="T68" fmla="*/ 0 w 2109"/>
                <a:gd name="T69" fmla="*/ 1 h 1540"/>
                <a:gd name="T70" fmla="*/ 0 w 2109"/>
                <a:gd name="T71" fmla="*/ 1 h 1540"/>
                <a:gd name="T72" fmla="*/ 0 w 2109"/>
                <a:gd name="T73" fmla="*/ 1 h 1540"/>
                <a:gd name="T74" fmla="*/ 0 w 2109"/>
                <a:gd name="T75" fmla="*/ 1 h 1540"/>
                <a:gd name="T76" fmla="*/ 0 w 2109"/>
                <a:gd name="T77" fmla="*/ 1 h 1540"/>
                <a:gd name="T78" fmla="*/ 0 w 2109"/>
                <a:gd name="T79" fmla="*/ 1 h 1540"/>
                <a:gd name="T80" fmla="*/ 0 w 2109"/>
                <a:gd name="T81" fmla="*/ 1 h 1540"/>
                <a:gd name="T82" fmla="*/ 0 w 2109"/>
                <a:gd name="T83" fmla="*/ 1 h 1540"/>
                <a:gd name="T84" fmla="*/ 0 w 2109"/>
                <a:gd name="T85" fmla="*/ 1 h 1540"/>
                <a:gd name="T86" fmla="*/ 0 w 2109"/>
                <a:gd name="T87" fmla="*/ 1 h 1540"/>
                <a:gd name="T88" fmla="*/ 0 w 2109"/>
                <a:gd name="T89" fmla="*/ 1 h 1540"/>
                <a:gd name="T90" fmla="*/ 0 w 2109"/>
                <a:gd name="T91" fmla="*/ 1 h 1540"/>
                <a:gd name="T92" fmla="*/ 0 w 2109"/>
                <a:gd name="T93" fmla="*/ 1 h 1540"/>
                <a:gd name="T94" fmla="*/ 0 w 2109"/>
                <a:gd name="T95" fmla="*/ 1 h 1540"/>
                <a:gd name="T96" fmla="*/ 0 w 2109"/>
                <a:gd name="T97" fmla="*/ 1 h 1540"/>
                <a:gd name="T98" fmla="*/ 0 w 2109"/>
                <a:gd name="T99" fmla="*/ 1 h 1540"/>
                <a:gd name="T100" fmla="*/ 0 w 2109"/>
                <a:gd name="T101" fmla="*/ 1 h 1540"/>
                <a:gd name="T102" fmla="*/ 0 w 2109"/>
                <a:gd name="T103" fmla="*/ 1 h 1540"/>
                <a:gd name="T104" fmla="*/ 0 w 2109"/>
                <a:gd name="T105" fmla="*/ 1 h 1540"/>
                <a:gd name="T106" fmla="*/ 0 w 2109"/>
                <a:gd name="T107" fmla="*/ 1 h 1540"/>
                <a:gd name="T108" fmla="*/ 0 w 2109"/>
                <a:gd name="T109" fmla="*/ 1 h 1540"/>
                <a:gd name="T110" fmla="*/ 0 w 2109"/>
                <a:gd name="T111" fmla="*/ 1 h 1540"/>
                <a:gd name="T112" fmla="*/ 0 w 2109"/>
                <a:gd name="T113" fmla="*/ 1 h 1540"/>
                <a:gd name="T114" fmla="*/ 0 w 2109"/>
                <a:gd name="T115" fmla="*/ 1 h 15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09"/>
                <a:gd name="T175" fmla="*/ 0 h 1540"/>
                <a:gd name="T176" fmla="*/ 2109 w 2109"/>
                <a:gd name="T177" fmla="*/ 1540 h 154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09" h="1540">
                  <a:moveTo>
                    <a:pt x="0" y="432"/>
                  </a:moveTo>
                  <a:lnTo>
                    <a:pt x="12" y="409"/>
                  </a:lnTo>
                  <a:lnTo>
                    <a:pt x="149" y="365"/>
                  </a:lnTo>
                  <a:lnTo>
                    <a:pt x="236" y="365"/>
                  </a:lnTo>
                  <a:lnTo>
                    <a:pt x="285" y="330"/>
                  </a:lnTo>
                  <a:lnTo>
                    <a:pt x="270" y="319"/>
                  </a:lnTo>
                  <a:lnTo>
                    <a:pt x="301" y="307"/>
                  </a:lnTo>
                  <a:lnTo>
                    <a:pt x="275" y="299"/>
                  </a:lnTo>
                  <a:lnTo>
                    <a:pt x="321" y="285"/>
                  </a:lnTo>
                  <a:lnTo>
                    <a:pt x="304" y="273"/>
                  </a:lnTo>
                  <a:lnTo>
                    <a:pt x="243" y="296"/>
                  </a:lnTo>
                  <a:lnTo>
                    <a:pt x="183" y="267"/>
                  </a:lnTo>
                  <a:lnTo>
                    <a:pt x="260" y="250"/>
                  </a:lnTo>
                  <a:lnTo>
                    <a:pt x="303" y="201"/>
                  </a:lnTo>
                  <a:lnTo>
                    <a:pt x="397" y="199"/>
                  </a:lnTo>
                  <a:lnTo>
                    <a:pt x="393" y="146"/>
                  </a:lnTo>
                  <a:lnTo>
                    <a:pt x="463" y="144"/>
                  </a:lnTo>
                  <a:lnTo>
                    <a:pt x="534" y="182"/>
                  </a:lnTo>
                  <a:lnTo>
                    <a:pt x="450" y="133"/>
                  </a:lnTo>
                  <a:lnTo>
                    <a:pt x="609" y="100"/>
                  </a:lnTo>
                  <a:lnTo>
                    <a:pt x="648" y="124"/>
                  </a:lnTo>
                  <a:lnTo>
                    <a:pt x="653" y="170"/>
                  </a:lnTo>
                  <a:lnTo>
                    <a:pt x="674" y="131"/>
                  </a:lnTo>
                  <a:lnTo>
                    <a:pt x="776" y="159"/>
                  </a:lnTo>
                  <a:lnTo>
                    <a:pt x="741" y="136"/>
                  </a:lnTo>
                  <a:lnTo>
                    <a:pt x="790" y="140"/>
                  </a:lnTo>
                  <a:lnTo>
                    <a:pt x="747" y="113"/>
                  </a:lnTo>
                  <a:lnTo>
                    <a:pt x="735" y="92"/>
                  </a:lnTo>
                  <a:lnTo>
                    <a:pt x="758" y="87"/>
                  </a:lnTo>
                  <a:lnTo>
                    <a:pt x="961" y="152"/>
                  </a:lnTo>
                  <a:lnTo>
                    <a:pt x="945" y="131"/>
                  </a:lnTo>
                  <a:lnTo>
                    <a:pt x="989" y="127"/>
                  </a:lnTo>
                  <a:lnTo>
                    <a:pt x="961" y="109"/>
                  </a:lnTo>
                  <a:lnTo>
                    <a:pt x="1029" y="113"/>
                  </a:lnTo>
                  <a:lnTo>
                    <a:pt x="921" y="66"/>
                  </a:lnTo>
                  <a:lnTo>
                    <a:pt x="1118" y="92"/>
                  </a:lnTo>
                  <a:lnTo>
                    <a:pt x="1074" y="65"/>
                  </a:lnTo>
                  <a:lnTo>
                    <a:pt x="957" y="60"/>
                  </a:lnTo>
                  <a:lnTo>
                    <a:pt x="996" y="58"/>
                  </a:lnTo>
                  <a:lnTo>
                    <a:pt x="924" y="34"/>
                  </a:lnTo>
                  <a:lnTo>
                    <a:pt x="1009" y="41"/>
                  </a:lnTo>
                  <a:lnTo>
                    <a:pt x="974" y="31"/>
                  </a:lnTo>
                  <a:lnTo>
                    <a:pt x="1012" y="23"/>
                  </a:lnTo>
                  <a:lnTo>
                    <a:pt x="1157" y="66"/>
                  </a:lnTo>
                  <a:lnTo>
                    <a:pt x="1141" y="50"/>
                  </a:lnTo>
                  <a:lnTo>
                    <a:pt x="1204" y="34"/>
                  </a:lnTo>
                  <a:lnTo>
                    <a:pt x="1151" y="31"/>
                  </a:lnTo>
                  <a:lnTo>
                    <a:pt x="1149" y="9"/>
                  </a:lnTo>
                  <a:lnTo>
                    <a:pt x="1185" y="0"/>
                  </a:lnTo>
                  <a:lnTo>
                    <a:pt x="1574" y="10"/>
                  </a:lnTo>
                  <a:lnTo>
                    <a:pt x="1602" y="22"/>
                  </a:lnTo>
                  <a:lnTo>
                    <a:pt x="1591" y="31"/>
                  </a:lnTo>
                  <a:lnTo>
                    <a:pt x="1329" y="33"/>
                  </a:lnTo>
                  <a:lnTo>
                    <a:pt x="1360" y="44"/>
                  </a:lnTo>
                  <a:lnTo>
                    <a:pt x="1258" y="58"/>
                  </a:lnTo>
                  <a:lnTo>
                    <a:pt x="1626" y="34"/>
                  </a:lnTo>
                  <a:lnTo>
                    <a:pt x="1640" y="55"/>
                  </a:lnTo>
                  <a:lnTo>
                    <a:pt x="1591" y="67"/>
                  </a:lnTo>
                  <a:lnTo>
                    <a:pt x="1675" y="59"/>
                  </a:lnTo>
                  <a:lnTo>
                    <a:pt x="1772" y="83"/>
                  </a:lnTo>
                  <a:lnTo>
                    <a:pt x="1626" y="124"/>
                  </a:lnTo>
                  <a:lnTo>
                    <a:pt x="1392" y="120"/>
                  </a:lnTo>
                  <a:lnTo>
                    <a:pt x="1448" y="127"/>
                  </a:lnTo>
                  <a:lnTo>
                    <a:pt x="1349" y="144"/>
                  </a:lnTo>
                  <a:lnTo>
                    <a:pt x="1349" y="165"/>
                  </a:lnTo>
                  <a:lnTo>
                    <a:pt x="1607" y="133"/>
                  </a:lnTo>
                  <a:lnTo>
                    <a:pt x="1628" y="146"/>
                  </a:lnTo>
                  <a:lnTo>
                    <a:pt x="1574" y="177"/>
                  </a:lnTo>
                  <a:lnTo>
                    <a:pt x="1740" y="127"/>
                  </a:lnTo>
                  <a:lnTo>
                    <a:pt x="1749" y="175"/>
                  </a:lnTo>
                  <a:lnTo>
                    <a:pt x="1668" y="258"/>
                  </a:lnTo>
                  <a:lnTo>
                    <a:pt x="1827" y="163"/>
                  </a:lnTo>
                  <a:lnTo>
                    <a:pt x="1824" y="177"/>
                  </a:lnTo>
                  <a:lnTo>
                    <a:pt x="1900" y="176"/>
                  </a:lnTo>
                  <a:lnTo>
                    <a:pt x="1924" y="144"/>
                  </a:lnTo>
                  <a:lnTo>
                    <a:pt x="2007" y="140"/>
                  </a:lnTo>
                  <a:lnTo>
                    <a:pt x="2109" y="168"/>
                  </a:lnTo>
                  <a:lnTo>
                    <a:pt x="2009" y="209"/>
                  </a:lnTo>
                  <a:lnTo>
                    <a:pt x="2015" y="226"/>
                  </a:lnTo>
                  <a:lnTo>
                    <a:pt x="1787" y="250"/>
                  </a:lnTo>
                  <a:lnTo>
                    <a:pt x="1969" y="252"/>
                  </a:lnTo>
                  <a:lnTo>
                    <a:pt x="1820" y="286"/>
                  </a:lnTo>
                  <a:lnTo>
                    <a:pt x="1829" y="312"/>
                  </a:lnTo>
                  <a:lnTo>
                    <a:pt x="1930" y="286"/>
                  </a:lnTo>
                  <a:lnTo>
                    <a:pt x="1856" y="319"/>
                  </a:lnTo>
                  <a:lnTo>
                    <a:pt x="1847" y="361"/>
                  </a:lnTo>
                  <a:lnTo>
                    <a:pt x="1871" y="350"/>
                  </a:lnTo>
                  <a:lnTo>
                    <a:pt x="1801" y="388"/>
                  </a:lnTo>
                  <a:lnTo>
                    <a:pt x="1776" y="466"/>
                  </a:lnTo>
                  <a:lnTo>
                    <a:pt x="1813" y="449"/>
                  </a:lnTo>
                  <a:lnTo>
                    <a:pt x="1866" y="466"/>
                  </a:lnTo>
                  <a:lnTo>
                    <a:pt x="1818" y="466"/>
                  </a:lnTo>
                  <a:lnTo>
                    <a:pt x="1818" y="489"/>
                  </a:lnTo>
                  <a:lnTo>
                    <a:pt x="1898" y="499"/>
                  </a:lnTo>
                  <a:lnTo>
                    <a:pt x="1900" y="527"/>
                  </a:lnTo>
                  <a:lnTo>
                    <a:pt x="1780" y="522"/>
                  </a:lnTo>
                  <a:lnTo>
                    <a:pt x="1813" y="535"/>
                  </a:lnTo>
                  <a:lnTo>
                    <a:pt x="1746" y="543"/>
                  </a:lnTo>
                  <a:lnTo>
                    <a:pt x="1780" y="575"/>
                  </a:lnTo>
                  <a:lnTo>
                    <a:pt x="1842" y="576"/>
                  </a:lnTo>
                  <a:lnTo>
                    <a:pt x="1805" y="595"/>
                  </a:lnTo>
                  <a:lnTo>
                    <a:pt x="1854" y="612"/>
                  </a:lnTo>
                  <a:lnTo>
                    <a:pt x="1853" y="652"/>
                  </a:lnTo>
                  <a:lnTo>
                    <a:pt x="1763" y="628"/>
                  </a:lnTo>
                  <a:lnTo>
                    <a:pt x="1816" y="650"/>
                  </a:lnTo>
                  <a:lnTo>
                    <a:pt x="1784" y="663"/>
                  </a:lnTo>
                  <a:lnTo>
                    <a:pt x="1813" y="661"/>
                  </a:lnTo>
                  <a:lnTo>
                    <a:pt x="1805" y="686"/>
                  </a:lnTo>
                  <a:lnTo>
                    <a:pt x="1870" y="700"/>
                  </a:lnTo>
                  <a:lnTo>
                    <a:pt x="1768" y="692"/>
                  </a:lnTo>
                  <a:lnTo>
                    <a:pt x="1749" y="706"/>
                  </a:lnTo>
                  <a:lnTo>
                    <a:pt x="1827" y="738"/>
                  </a:lnTo>
                  <a:lnTo>
                    <a:pt x="1816" y="764"/>
                  </a:lnTo>
                  <a:lnTo>
                    <a:pt x="1754" y="780"/>
                  </a:lnTo>
                  <a:lnTo>
                    <a:pt x="1692" y="742"/>
                  </a:lnTo>
                  <a:lnTo>
                    <a:pt x="1599" y="776"/>
                  </a:lnTo>
                  <a:lnTo>
                    <a:pt x="1665" y="795"/>
                  </a:lnTo>
                  <a:lnTo>
                    <a:pt x="1602" y="813"/>
                  </a:lnTo>
                  <a:lnTo>
                    <a:pt x="1670" y="816"/>
                  </a:lnTo>
                  <a:lnTo>
                    <a:pt x="1648" y="855"/>
                  </a:lnTo>
                  <a:lnTo>
                    <a:pt x="1675" y="832"/>
                  </a:lnTo>
                  <a:lnTo>
                    <a:pt x="1749" y="864"/>
                  </a:lnTo>
                  <a:lnTo>
                    <a:pt x="1727" y="889"/>
                  </a:lnTo>
                  <a:lnTo>
                    <a:pt x="1768" y="879"/>
                  </a:lnTo>
                  <a:lnTo>
                    <a:pt x="1749" y="906"/>
                  </a:lnTo>
                  <a:lnTo>
                    <a:pt x="1778" y="894"/>
                  </a:lnTo>
                  <a:lnTo>
                    <a:pt x="1782" y="959"/>
                  </a:lnTo>
                  <a:lnTo>
                    <a:pt x="1749" y="934"/>
                  </a:lnTo>
                  <a:lnTo>
                    <a:pt x="1749" y="959"/>
                  </a:lnTo>
                  <a:lnTo>
                    <a:pt x="1717" y="958"/>
                  </a:lnTo>
                  <a:lnTo>
                    <a:pt x="1675" y="904"/>
                  </a:lnTo>
                  <a:lnTo>
                    <a:pt x="1575" y="873"/>
                  </a:lnTo>
                  <a:lnTo>
                    <a:pt x="1645" y="909"/>
                  </a:lnTo>
                  <a:lnTo>
                    <a:pt x="1552" y="928"/>
                  </a:lnTo>
                  <a:lnTo>
                    <a:pt x="1526" y="959"/>
                  </a:lnTo>
                  <a:lnTo>
                    <a:pt x="1612" y="966"/>
                  </a:lnTo>
                  <a:lnTo>
                    <a:pt x="1540" y="985"/>
                  </a:lnTo>
                  <a:lnTo>
                    <a:pt x="1650" y="963"/>
                  </a:lnTo>
                  <a:lnTo>
                    <a:pt x="1756" y="991"/>
                  </a:lnTo>
                  <a:lnTo>
                    <a:pt x="1618" y="1067"/>
                  </a:lnTo>
                  <a:lnTo>
                    <a:pt x="1483" y="1100"/>
                  </a:lnTo>
                  <a:lnTo>
                    <a:pt x="1434" y="1102"/>
                  </a:lnTo>
                  <a:lnTo>
                    <a:pt x="1404" y="1068"/>
                  </a:lnTo>
                  <a:lnTo>
                    <a:pt x="1420" y="1102"/>
                  </a:lnTo>
                  <a:lnTo>
                    <a:pt x="1379" y="1122"/>
                  </a:lnTo>
                  <a:lnTo>
                    <a:pt x="1329" y="1204"/>
                  </a:lnTo>
                  <a:lnTo>
                    <a:pt x="1288" y="1202"/>
                  </a:lnTo>
                  <a:lnTo>
                    <a:pt x="1279" y="1227"/>
                  </a:lnTo>
                  <a:lnTo>
                    <a:pt x="1239" y="1230"/>
                  </a:lnTo>
                  <a:lnTo>
                    <a:pt x="1219" y="1222"/>
                  </a:lnTo>
                  <a:lnTo>
                    <a:pt x="1246" y="1205"/>
                  </a:lnTo>
                  <a:lnTo>
                    <a:pt x="1218" y="1202"/>
                  </a:lnTo>
                  <a:lnTo>
                    <a:pt x="1203" y="1244"/>
                  </a:lnTo>
                  <a:lnTo>
                    <a:pt x="1140" y="1248"/>
                  </a:lnTo>
                  <a:lnTo>
                    <a:pt x="1141" y="1281"/>
                  </a:lnTo>
                  <a:lnTo>
                    <a:pt x="1102" y="1284"/>
                  </a:lnTo>
                  <a:lnTo>
                    <a:pt x="1136" y="1311"/>
                  </a:lnTo>
                  <a:lnTo>
                    <a:pt x="1091" y="1316"/>
                  </a:lnTo>
                  <a:lnTo>
                    <a:pt x="1126" y="1347"/>
                  </a:lnTo>
                  <a:lnTo>
                    <a:pt x="1094" y="1347"/>
                  </a:lnTo>
                  <a:lnTo>
                    <a:pt x="1119" y="1354"/>
                  </a:lnTo>
                  <a:lnTo>
                    <a:pt x="1094" y="1387"/>
                  </a:lnTo>
                  <a:lnTo>
                    <a:pt x="1074" y="1381"/>
                  </a:lnTo>
                  <a:lnTo>
                    <a:pt x="1091" y="1396"/>
                  </a:lnTo>
                  <a:lnTo>
                    <a:pt x="1048" y="1408"/>
                  </a:lnTo>
                  <a:lnTo>
                    <a:pt x="1074" y="1454"/>
                  </a:lnTo>
                  <a:lnTo>
                    <a:pt x="1048" y="1517"/>
                  </a:lnTo>
                  <a:lnTo>
                    <a:pt x="1016" y="1518"/>
                  </a:lnTo>
                  <a:lnTo>
                    <a:pt x="1040" y="1540"/>
                  </a:lnTo>
                  <a:lnTo>
                    <a:pt x="970" y="1540"/>
                  </a:lnTo>
                  <a:lnTo>
                    <a:pt x="961" y="1498"/>
                  </a:lnTo>
                  <a:lnTo>
                    <a:pt x="862" y="1503"/>
                  </a:lnTo>
                  <a:lnTo>
                    <a:pt x="885" y="1492"/>
                  </a:lnTo>
                  <a:lnTo>
                    <a:pt x="834" y="1475"/>
                  </a:lnTo>
                  <a:lnTo>
                    <a:pt x="859" y="1468"/>
                  </a:lnTo>
                  <a:lnTo>
                    <a:pt x="822" y="1468"/>
                  </a:lnTo>
                  <a:lnTo>
                    <a:pt x="835" y="1435"/>
                  </a:lnTo>
                  <a:lnTo>
                    <a:pt x="813" y="1442"/>
                  </a:lnTo>
                  <a:lnTo>
                    <a:pt x="747" y="1354"/>
                  </a:lnTo>
                  <a:lnTo>
                    <a:pt x="747" y="1327"/>
                  </a:lnTo>
                  <a:lnTo>
                    <a:pt x="796" y="1298"/>
                  </a:lnTo>
                  <a:lnTo>
                    <a:pt x="776" y="1289"/>
                  </a:lnTo>
                  <a:lnTo>
                    <a:pt x="726" y="1322"/>
                  </a:lnTo>
                  <a:lnTo>
                    <a:pt x="726" y="1256"/>
                  </a:lnTo>
                  <a:lnTo>
                    <a:pt x="680" y="1222"/>
                  </a:lnTo>
                  <a:lnTo>
                    <a:pt x="693" y="1169"/>
                  </a:lnTo>
                  <a:lnTo>
                    <a:pt x="665" y="1150"/>
                  </a:lnTo>
                  <a:lnTo>
                    <a:pt x="703" y="1104"/>
                  </a:lnTo>
                  <a:lnTo>
                    <a:pt x="680" y="1100"/>
                  </a:lnTo>
                  <a:lnTo>
                    <a:pt x="764" y="1100"/>
                  </a:lnTo>
                  <a:lnTo>
                    <a:pt x="756" y="1082"/>
                  </a:lnTo>
                  <a:lnTo>
                    <a:pt x="699" y="1084"/>
                  </a:lnTo>
                  <a:lnTo>
                    <a:pt x="785" y="1043"/>
                  </a:lnTo>
                  <a:lnTo>
                    <a:pt x="764" y="1030"/>
                  </a:lnTo>
                  <a:lnTo>
                    <a:pt x="785" y="985"/>
                  </a:lnTo>
                  <a:lnTo>
                    <a:pt x="715" y="983"/>
                  </a:lnTo>
                  <a:lnTo>
                    <a:pt x="637" y="947"/>
                  </a:lnTo>
                  <a:lnTo>
                    <a:pt x="776" y="966"/>
                  </a:lnTo>
                  <a:lnTo>
                    <a:pt x="752" y="950"/>
                  </a:lnTo>
                  <a:lnTo>
                    <a:pt x="776" y="943"/>
                  </a:lnTo>
                  <a:lnTo>
                    <a:pt x="721" y="916"/>
                  </a:lnTo>
                  <a:lnTo>
                    <a:pt x="741" y="904"/>
                  </a:lnTo>
                  <a:lnTo>
                    <a:pt x="711" y="914"/>
                  </a:lnTo>
                  <a:lnTo>
                    <a:pt x="730" y="895"/>
                  </a:lnTo>
                  <a:lnTo>
                    <a:pt x="694" y="897"/>
                  </a:lnTo>
                  <a:lnTo>
                    <a:pt x="735" y="882"/>
                  </a:lnTo>
                  <a:lnTo>
                    <a:pt x="674" y="861"/>
                  </a:lnTo>
                  <a:lnTo>
                    <a:pt x="660" y="895"/>
                  </a:lnTo>
                  <a:lnTo>
                    <a:pt x="609" y="897"/>
                  </a:lnTo>
                  <a:lnTo>
                    <a:pt x="599" y="882"/>
                  </a:lnTo>
                  <a:lnTo>
                    <a:pt x="633" y="861"/>
                  </a:lnTo>
                  <a:lnTo>
                    <a:pt x="606" y="861"/>
                  </a:lnTo>
                  <a:lnTo>
                    <a:pt x="637" y="804"/>
                  </a:lnTo>
                  <a:lnTo>
                    <a:pt x="601" y="794"/>
                  </a:lnTo>
                  <a:lnTo>
                    <a:pt x="619" y="768"/>
                  </a:lnTo>
                  <a:lnTo>
                    <a:pt x="562" y="697"/>
                  </a:lnTo>
                  <a:lnTo>
                    <a:pt x="581" y="696"/>
                  </a:lnTo>
                  <a:lnTo>
                    <a:pt x="504" y="635"/>
                  </a:lnTo>
                  <a:lnTo>
                    <a:pt x="504" y="612"/>
                  </a:lnTo>
                  <a:lnTo>
                    <a:pt x="419" y="582"/>
                  </a:lnTo>
                  <a:lnTo>
                    <a:pt x="340" y="565"/>
                  </a:lnTo>
                  <a:lnTo>
                    <a:pt x="269" y="593"/>
                  </a:lnTo>
                  <a:lnTo>
                    <a:pt x="210" y="575"/>
                  </a:lnTo>
                  <a:lnTo>
                    <a:pt x="232" y="598"/>
                  </a:lnTo>
                  <a:lnTo>
                    <a:pt x="170" y="587"/>
                  </a:lnTo>
                  <a:lnTo>
                    <a:pt x="117" y="564"/>
                  </a:lnTo>
                  <a:lnTo>
                    <a:pt x="170" y="543"/>
                  </a:lnTo>
                  <a:lnTo>
                    <a:pt x="53" y="522"/>
                  </a:lnTo>
                  <a:lnTo>
                    <a:pt x="96" y="502"/>
                  </a:lnTo>
                  <a:lnTo>
                    <a:pt x="236" y="508"/>
                  </a:lnTo>
                  <a:lnTo>
                    <a:pt x="253" y="500"/>
                  </a:lnTo>
                  <a:lnTo>
                    <a:pt x="228" y="488"/>
                  </a:lnTo>
                  <a:lnTo>
                    <a:pt x="252" y="476"/>
                  </a:lnTo>
                  <a:lnTo>
                    <a:pt x="126" y="484"/>
                  </a:lnTo>
                  <a:lnTo>
                    <a:pt x="0" y="432"/>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92" name="Freeform 76"/>
            <p:cNvSpPr>
              <a:spLocks noChangeAspect="1"/>
            </p:cNvSpPr>
            <p:nvPr/>
          </p:nvSpPr>
          <p:spPr bwMode="gray">
            <a:xfrm>
              <a:off x="2330973" y="4051001"/>
              <a:ext cx="84443" cy="121787"/>
            </a:xfrm>
            <a:custGeom>
              <a:avLst/>
              <a:gdLst>
                <a:gd name="T0" fmla="*/ 0 w 137"/>
                <a:gd name="T1" fmla="*/ 1 h 150"/>
                <a:gd name="T2" fmla="*/ 0 w 137"/>
                <a:gd name="T3" fmla="*/ 1 h 150"/>
                <a:gd name="T4" fmla="*/ 0 w 137"/>
                <a:gd name="T5" fmla="*/ 1 h 150"/>
                <a:gd name="T6" fmla="*/ 0 w 137"/>
                <a:gd name="T7" fmla="*/ 1 h 150"/>
                <a:gd name="T8" fmla="*/ 0 w 137"/>
                <a:gd name="T9" fmla="*/ 0 h 150"/>
                <a:gd name="T10" fmla="*/ 0 w 137"/>
                <a:gd name="T11" fmla="*/ 1 h 150"/>
                <a:gd name="T12" fmla="*/ 0 w 137"/>
                <a:gd name="T13" fmla="*/ 1 h 150"/>
                <a:gd name="T14" fmla="*/ 0 w 137"/>
                <a:gd name="T15" fmla="*/ 1 h 150"/>
                <a:gd name="T16" fmla="*/ 0 w 137"/>
                <a:gd name="T17" fmla="*/ 1 h 150"/>
                <a:gd name="T18" fmla="*/ 0 w 137"/>
                <a:gd name="T19" fmla="*/ 1 h 1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7"/>
                <a:gd name="T31" fmla="*/ 0 h 150"/>
                <a:gd name="T32" fmla="*/ 137 w 137"/>
                <a:gd name="T33" fmla="*/ 150 h 1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7" h="150">
                  <a:moveTo>
                    <a:pt x="0" y="121"/>
                  </a:moveTo>
                  <a:lnTo>
                    <a:pt x="30" y="66"/>
                  </a:lnTo>
                  <a:lnTo>
                    <a:pt x="65" y="65"/>
                  </a:lnTo>
                  <a:lnTo>
                    <a:pt x="27" y="19"/>
                  </a:lnTo>
                  <a:lnTo>
                    <a:pt x="108" y="0"/>
                  </a:lnTo>
                  <a:lnTo>
                    <a:pt x="119" y="72"/>
                  </a:lnTo>
                  <a:lnTo>
                    <a:pt x="137" y="78"/>
                  </a:lnTo>
                  <a:lnTo>
                    <a:pt x="101" y="123"/>
                  </a:lnTo>
                  <a:lnTo>
                    <a:pt x="77" y="150"/>
                  </a:lnTo>
                  <a:lnTo>
                    <a:pt x="0" y="121"/>
                  </a:lnTo>
                  <a:close/>
                </a:path>
              </a:pathLst>
            </a:custGeom>
            <a:solidFill>
              <a:srgbClr val="BFBFBF"/>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93" name="Freeform 77"/>
            <p:cNvSpPr>
              <a:spLocks noChangeAspect="1"/>
            </p:cNvSpPr>
            <p:nvPr/>
          </p:nvSpPr>
          <p:spPr bwMode="gray">
            <a:xfrm>
              <a:off x="3001236" y="4330487"/>
              <a:ext cx="101595" cy="185804"/>
            </a:xfrm>
            <a:custGeom>
              <a:avLst/>
              <a:gdLst>
                <a:gd name="T0" fmla="*/ 0 w 166"/>
                <a:gd name="T1" fmla="*/ 1 h 236"/>
                <a:gd name="T2" fmla="*/ 0 w 166"/>
                <a:gd name="T3" fmla="*/ 1 h 236"/>
                <a:gd name="T4" fmla="*/ 0 w 166"/>
                <a:gd name="T5" fmla="*/ 1 h 236"/>
                <a:gd name="T6" fmla="*/ 0 w 166"/>
                <a:gd name="T7" fmla="*/ 1 h 236"/>
                <a:gd name="T8" fmla="*/ 0 w 166"/>
                <a:gd name="T9" fmla="*/ 1 h 236"/>
                <a:gd name="T10" fmla="*/ 0 w 166"/>
                <a:gd name="T11" fmla="*/ 1 h 236"/>
                <a:gd name="T12" fmla="*/ 0 w 166"/>
                <a:gd name="T13" fmla="*/ 1 h 236"/>
                <a:gd name="T14" fmla="*/ 0 w 166"/>
                <a:gd name="T15" fmla="*/ 1 h 236"/>
                <a:gd name="T16" fmla="*/ 0 w 166"/>
                <a:gd name="T17" fmla="*/ 0 h 236"/>
                <a:gd name="T18" fmla="*/ 0 w 166"/>
                <a:gd name="T19" fmla="*/ 1 h 236"/>
                <a:gd name="T20" fmla="*/ 0 w 166"/>
                <a:gd name="T21" fmla="*/ 1 h 236"/>
                <a:gd name="T22" fmla="*/ 0 w 166"/>
                <a:gd name="T23" fmla="*/ 1 h 2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6"/>
                <a:gd name="T37" fmla="*/ 0 h 236"/>
                <a:gd name="T38" fmla="*/ 166 w 166"/>
                <a:gd name="T39" fmla="*/ 236 h 2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6" h="236">
                  <a:moveTo>
                    <a:pt x="0" y="77"/>
                  </a:moveTo>
                  <a:lnTo>
                    <a:pt x="24" y="110"/>
                  </a:lnTo>
                  <a:lnTo>
                    <a:pt x="56" y="135"/>
                  </a:lnTo>
                  <a:lnTo>
                    <a:pt x="49" y="201"/>
                  </a:lnTo>
                  <a:lnTo>
                    <a:pt x="67" y="236"/>
                  </a:lnTo>
                  <a:lnTo>
                    <a:pt x="166" y="222"/>
                  </a:lnTo>
                  <a:lnTo>
                    <a:pt x="110" y="149"/>
                  </a:lnTo>
                  <a:lnTo>
                    <a:pt x="149" y="86"/>
                  </a:lnTo>
                  <a:lnTo>
                    <a:pt x="50" y="0"/>
                  </a:lnTo>
                  <a:lnTo>
                    <a:pt x="17" y="25"/>
                  </a:lnTo>
                  <a:lnTo>
                    <a:pt x="31" y="48"/>
                  </a:lnTo>
                  <a:lnTo>
                    <a:pt x="0" y="77"/>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94" name="Freeform 78"/>
            <p:cNvSpPr>
              <a:spLocks noChangeAspect="1"/>
            </p:cNvSpPr>
            <p:nvPr/>
          </p:nvSpPr>
          <p:spPr bwMode="gray">
            <a:xfrm>
              <a:off x="2713603" y="3996353"/>
              <a:ext cx="56735" cy="53087"/>
            </a:xfrm>
            <a:custGeom>
              <a:avLst/>
              <a:gdLst>
                <a:gd name="T0" fmla="*/ 0 w 90"/>
                <a:gd name="T1" fmla="*/ 1 h 66"/>
                <a:gd name="T2" fmla="*/ 0 w 90"/>
                <a:gd name="T3" fmla="*/ 1 h 66"/>
                <a:gd name="T4" fmla="*/ 0 w 90"/>
                <a:gd name="T5" fmla="*/ 1 h 66"/>
                <a:gd name="T6" fmla="*/ 0 w 90"/>
                <a:gd name="T7" fmla="*/ 0 h 66"/>
                <a:gd name="T8" fmla="*/ 0 w 90"/>
                <a:gd name="T9" fmla="*/ 1 h 66"/>
                <a:gd name="T10" fmla="*/ 0 w 90"/>
                <a:gd name="T11" fmla="*/ 1 h 66"/>
                <a:gd name="T12" fmla="*/ 0 60000 65536"/>
                <a:gd name="T13" fmla="*/ 0 60000 65536"/>
                <a:gd name="T14" fmla="*/ 0 60000 65536"/>
                <a:gd name="T15" fmla="*/ 0 60000 65536"/>
                <a:gd name="T16" fmla="*/ 0 60000 65536"/>
                <a:gd name="T17" fmla="*/ 0 60000 65536"/>
                <a:gd name="T18" fmla="*/ 0 w 90"/>
                <a:gd name="T19" fmla="*/ 0 h 66"/>
                <a:gd name="T20" fmla="*/ 90 w 90"/>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90" h="66">
                  <a:moveTo>
                    <a:pt x="0" y="49"/>
                  </a:moveTo>
                  <a:lnTo>
                    <a:pt x="68" y="48"/>
                  </a:lnTo>
                  <a:lnTo>
                    <a:pt x="36" y="5"/>
                  </a:lnTo>
                  <a:lnTo>
                    <a:pt x="90" y="0"/>
                  </a:lnTo>
                  <a:lnTo>
                    <a:pt x="90" y="66"/>
                  </a:lnTo>
                  <a:lnTo>
                    <a:pt x="0" y="49"/>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95" name="Freeform 79"/>
            <p:cNvSpPr>
              <a:spLocks noChangeAspect="1"/>
            </p:cNvSpPr>
            <p:nvPr/>
          </p:nvSpPr>
          <p:spPr bwMode="gray">
            <a:xfrm>
              <a:off x="2392985" y="4108772"/>
              <a:ext cx="129303" cy="85876"/>
            </a:xfrm>
            <a:custGeom>
              <a:avLst/>
              <a:gdLst>
                <a:gd name="T0" fmla="*/ 0 w 211"/>
                <a:gd name="T1" fmla="*/ 1 h 104"/>
                <a:gd name="T2" fmla="*/ 0 w 211"/>
                <a:gd name="T3" fmla="*/ 1 h 104"/>
                <a:gd name="T4" fmla="*/ 0 w 211"/>
                <a:gd name="T5" fmla="*/ 0 h 104"/>
                <a:gd name="T6" fmla="*/ 0 w 211"/>
                <a:gd name="T7" fmla="*/ 1 h 104"/>
                <a:gd name="T8" fmla="*/ 0 w 211"/>
                <a:gd name="T9" fmla="*/ 1 h 104"/>
                <a:gd name="T10" fmla="*/ 0 w 211"/>
                <a:gd name="T11" fmla="*/ 1 h 104"/>
                <a:gd name="T12" fmla="*/ 0 w 211"/>
                <a:gd name="T13" fmla="*/ 1 h 104"/>
                <a:gd name="T14" fmla="*/ 0 w 211"/>
                <a:gd name="T15" fmla="*/ 1 h 104"/>
                <a:gd name="T16" fmla="*/ 0 60000 65536"/>
                <a:gd name="T17" fmla="*/ 0 60000 65536"/>
                <a:gd name="T18" fmla="*/ 0 60000 65536"/>
                <a:gd name="T19" fmla="*/ 0 60000 65536"/>
                <a:gd name="T20" fmla="*/ 0 60000 65536"/>
                <a:gd name="T21" fmla="*/ 0 60000 65536"/>
                <a:gd name="T22" fmla="*/ 0 60000 65536"/>
                <a:gd name="T23" fmla="*/ 0 60000 65536"/>
                <a:gd name="T24" fmla="*/ 0 w 211"/>
                <a:gd name="T25" fmla="*/ 0 h 104"/>
                <a:gd name="T26" fmla="*/ 211 w 211"/>
                <a:gd name="T27" fmla="*/ 104 h 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1" h="104">
                  <a:moveTo>
                    <a:pt x="0" y="51"/>
                  </a:moveTo>
                  <a:lnTo>
                    <a:pt x="36" y="6"/>
                  </a:lnTo>
                  <a:lnTo>
                    <a:pt x="151" y="0"/>
                  </a:lnTo>
                  <a:lnTo>
                    <a:pt x="211" y="32"/>
                  </a:lnTo>
                  <a:lnTo>
                    <a:pt x="161" y="38"/>
                  </a:lnTo>
                  <a:lnTo>
                    <a:pt x="73" y="104"/>
                  </a:lnTo>
                  <a:lnTo>
                    <a:pt x="57" y="87"/>
                  </a:lnTo>
                  <a:lnTo>
                    <a:pt x="0" y="51"/>
                  </a:lnTo>
                  <a:close/>
                </a:path>
              </a:pathLst>
            </a:custGeom>
            <a:solidFill>
              <a:srgbClr val="BFBFBF"/>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96" name="Freeform 80"/>
            <p:cNvSpPr>
              <a:spLocks noChangeAspect="1"/>
            </p:cNvSpPr>
            <p:nvPr/>
          </p:nvSpPr>
          <p:spPr bwMode="gray">
            <a:xfrm>
              <a:off x="4665019" y="3078263"/>
              <a:ext cx="141177" cy="99928"/>
            </a:xfrm>
            <a:custGeom>
              <a:avLst/>
              <a:gdLst>
                <a:gd name="T0" fmla="*/ 0 w 232"/>
                <a:gd name="T1" fmla="*/ 1 h 121"/>
                <a:gd name="T2" fmla="*/ 0 w 232"/>
                <a:gd name="T3" fmla="*/ 1 h 121"/>
                <a:gd name="T4" fmla="*/ 0 w 232"/>
                <a:gd name="T5" fmla="*/ 1 h 121"/>
                <a:gd name="T6" fmla="*/ 0 w 232"/>
                <a:gd name="T7" fmla="*/ 0 h 121"/>
                <a:gd name="T8" fmla="*/ 0 w 232"/>
                <a:gd name="T9" fmla="*/ 1 h 121"/>
                <a:gd name="T10" fmla="*/ 0 w 232"/>
                <a:gd name="T11" fmla="*/ 1 h 121"/>
                <a:gd name="T12" fmla="*/ 0 w 232"/>
                <a:gd name="T13" fmla="*/ 1 h 121"/>
                <a:gd name="T14" fmla="*/ 0 w 232"/>
                <a:gd name="T15" fmla="*/ 1 h 121"/>
                <a:gd name="T16" fmla="*/ 0 w 232"/>
                <a:gd name="T17" fmla="*/ 1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2"/>
                <a:gd name="T28" fmla="*/ 0 h 121"/>
                <a:gd name="T29" fmla="*/ 232 w 232"/>
                <a:gd name="T30" fmla="*/ 121 h 1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2" h="121">
                  <a:moveTo>
                    <a:pt x="0" y="71"/>
                  </a:moveTo>
                  <a:lnTo>
                    <a:pt x="35" y="20"/>
                  </a:lnTo>
                  <a:lnTo>
                    <a:pt x="82" y="35"/>
                  </a:lnTo>
                  <a:lnTo>
                    <a:pt x="162" y="0"/>
                  </a:lnTo>
                  <a:lnTo>
                    <a:pt x="209" y="8"/>
                  </a:lnTo>
                  <a:lnTo>
                    <a:pt x="232" y="26"/>
                  </a:lnTo>
                  <a:lnTo>
                    <a:pt x="143" y="107"/>
                  </a:lnTo>
                  <a:lnTo>
                    <a:pt x="67" y="121"/>
                  </a:lnTo>
                  <a:lnTo>
                    <a:pt x="0" y="71"/>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97" name="Freeform 81"/>
            <p:cNvSpPr>
              <a:spLocks noChangeAspect="1"/>
            </p:cNvSpPr>
            <p:nvPr/>
          </p:nvSpPr>
          <p:spPr bwMode="gray">
            <a:xfrm>
              <a:off x="3788927" y="2345978"/>
              <a:ext cx="238814" cy="142085"/>
            </a:xfrm>
            <a:custGeom>
              <a:avLst/>
              <a:gdLst>
                <a:gd name="T0" fmla="*/ 0 w 381"/>
                <a:gd name="T1" fmla="*/ 1 h 174"/>
                <a:gd name="T2" fmla="*/ 0 w 381"/>
                <a:gd name="T3" fmla="*/ 1 h 174"/>
                <a:gd name="T4" fmla="*/ 0 w 381"/>
                <a:gd name="T5" fmla="*/ 1 h 174"/>
                <a:gd name="T6" fmla="*/ 0 w 381"/>
                <a:gd name="T7" fmla="*/ 1 h 174"/>
                <a:gd name="T8" fmla="*/ 0 w 381"/>
                <a:gd name="T9" fmla="*/ 1 h 174"/>
                <a:gd name="T10" fmla="*/ 0 w 381"/>
                <a:gd name="T11" fmla="*/ 1 h 174"/>
                <a:gd name="T12" fmla="*/ 0 w 381"/>
                <a:gd name="T13" fmla="*/ 1 h 174"/>
                <a:gd name="T14" fmla="*/ 0 w 381"/>
                <a:gd name="T15" fmla="*/ 1 h 174"/>
                <a:gd name="T16" fmla="*/ 0 w 381"/>
                <a:gd name="T17" fmla="*/ 1 h 174"/>
                <a:gd name="T18" fmla="*/ 0 w 381"/>
                <a:gd name="T19" fmla="*/ 1 h 174"/>
                <a:gd name="T20" fmla="*/ 0 w 381"/>
                <a:gd name="T21" fmla="*/ 1 h 174"/>
                <a:gd name="T22" fmla="*/ 0 w 381"/>
                <a:gd name="T23" fmla="*/ 1 h 174"/>
                <a:gd name="T24" fmla="*/ 0 w 381"/>
                <a:gd name="T25" fmla="*/ 1 h 174"/>
                <a:gd name="T26" fmla="*/ 0 w 381"/>
                <a:gd name="T27" fmla="*/ 1 h 174"/>
                <a:gd name="T28" fmla="*/ 0 w 381"/>
                <a:gd name="T29" fmla="*/ 1 h 174"/>
                <a:gd name="T30" fmla="*/ 0 w 381"/>
                <a:gd name="T31" fmla="*/ 0 h 174"/>
                <a:gd name="T32" fmla="*/ 0 w 381"/>
                <a:gd name="T33" fmla="*/ 1 h 174"/>
                <a:gd name="T34" fmla="*/ 0 w 381"/>
                <a:gd name="T35" fmla="*/ 1 h 174"/>
                <a:gd name="T36" fmla="*/ 0 w 381"/>
                <a:gd name="T37" fmla="*/ 1 h 174"/>
                <a:gd name="T38" fmla="*/ 0 w 381"/>
                <a:gd name="T39" fmla="*/ 1 h 174"/>
                <a:gd name="T40" fmla="*/ 0 w 381"/>
                <a:gd name="T41" fmla="*/ 1 h 174"/>
                <a:gd name="T42" fmla="*/ 0 w 381"/>
                <a:gd name="T43" fmla="*/ 1 h 174"/>
                <a:gd name="T44" fmla="*/ 0 w 381"/>
                <a:gd name="T45" fmla="*/ 1 h 174"/>
                <a:gd name="T46" fmla="*/ 0 w 381"/>
                <a:gd name="T47" fmla="*/ 1 h 174"/>
                <a:gd name="T48" fmla="*/ 0 w 381"/>
                <a:gd name="T49" fmla="*/ 1 h 174"/>
                <a:gd name="T50" fmla="*/ 0 w 381"/>
                <a:gd name="T51" fmla="*/ 1 h 174"/>
                <a:gd name="T52" fmla="*/ 0 w 381"/>
                <a:gd name="T53" fmla="*/ 1 h 174"/>
                <a:gd name="T54" fmla="*/ 0 w 381"/>
                <a:gd name="T55" fmla="*/ 1 h 174"/>
                <a:gd name="T56" fmla="*/ 0 w 381"/>
                <a:gd name="T57" fmla="*/ 1 h 17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1"/>
                <a:gd name="T88" fmla="*/ 0 h 174"/>
                <a:gd name="T89" fmla="*/ 381 w 381"/>
                <a:gd name="T90" fmla="*/ 174 h 17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1" h="174">
                  <a:moveTo>
                    <a:pt x="0" y="62"/>
                  </a:moveTo>
                  <a:lnTo>
                    <a:pt x="24" y="53"/>
                  </a:lnTo>
                  <a:lnTo>
                    <a:pt x="10" y="37"/>
                  </a:lnTo>
                  <a:lnTo>
                    <a:pt x="43" y="47"/>
                  </a:lnTo>
                  <a:lnTo>
                    <a:pt x="28" y="19"/>
                  </a:lnTo>
                  <a:lnTo>
                    <a:pt x="65" y="36"/>
                  </a:lnTo>
                  <a:lnTo>
                    <a:pt x="46" y="2"/>
                  </a:lnTo>
                  <a:lnTo>
                    <a:pt x="106" y="29"/>
                  </a:lnTo>
                  <a:lnTo>
                    <a:pt x="111" y="74"/>
                  </a:lnTo>
                  <a:lnTo>
                    <a:pt x="143" y="24"/>
                  </a:lnTo>
                  <a:lnTo>
                    <a:pt x="174" y="42"/>
                  </a:lnTo>
                  <a:lnTo>
                    <a:pt x="198" y="18"/>
                  </a:lnTo>
                  <a:lnTo>
                    <a:pt x="220" y="50"/>
                  </a:lnTo>
                  <a:lnTo>
                    <a:pt x="214" y="19"/>
                  </a:lnTo>
                  <a:lnTo>
                    <a:pt x="276" y="19"/>
                  </a:lnTo>
                  <a:lnTo>
                    <a:pt x="285" y="0"/>
                  </a:lnTo>
                  <a:lnTo>
                    <a:pt x="313" y="18"/>
                  </a:lnTo>
                  <a:lnTo>
                    <a:pt x="347" y="11"/>
                  </a:lnTo>
                  <a:lnTo>
                    <a:pt x="323" y="24"/>
                  </a:lnTo>
                  <a:lnTo>
                    <a:pt x="381" y="79"/>
                  </a:lnTo>
                  <a:lnTo>
                    <a:pt x="331" y="128"/>
                  </a:lnTo>
                  <a:lnTo>
                    <a:pt x="189" y="174"/>
                  </a:lnTo>
                  <a:lnTo>
                    <a:pt x="63" y="154"/>
                  </a:lnTo>
                  <a:lnTo>
                    <a:pt x="94" y="108"/>
                  </a:lnTo>
                  <a:lnTo>
                    <a:pt x="19" y="92"/>
                  </a:lnTo>
                  <a:lnTo>
                    <a:pt x="92" y="88"/>
                  </a:lnTo>
                  <a:lnTo>
                    <a:pt x="65" y="75"/>
                  </a:lnTo>
                  <a:lnTo>
                    <a:pt x="93" y="62"/>
                  </a:lnTo>
                  <a:lnTo>
                    <a:pt x="0" y="62"/>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98" name="Freeform 82"/>
            <p:cNvSpPr>
              <a:spLocks noChangeAspect="1"/>
            </p:cNvSpPr>
            <p:nvPr/>
          </p:nvSpPr>
          <p:spPr bwMode="gray">
            <a:xfrm>
              <a:off x="5783884" y="3504519"/>
              <a:ext cx="630681" cy="827530"/>
            </a:xfrm>
            <a:custGeom>
              <a:avLst/>
              <a:gdLst>
                <a:gd name="T0" fmla="*/ 0 w 1020"/>
                <a:gd name="T1" fmla="*/ 1 h 1015"/>
                <a:gd name="T2" fmla="*/ 0 w 1020"/>
                <a:gd name="T3" fmla="*/ 1 h 1015"/>
                <a:gd name="T4" fmla="*/ 0 w 1020"/>
                <a:gd name="T5" fmla="*/ 1 h 1015"/>
                <a:gd name="T6" fmla="*/ 0 w 1020"/>
                <a:gd name="T7" fmla="*/ 1 h 1015"/>
                <a:gd name="T8" fmla="*/ 0 w 1020"/>
                <a:gd name="T9" fmla="*/ 1 h 1015"/>
                <a:gd name="T10" fmla="*/ 0 w 1020"/>
                <a:gd name="T11" fmla="*/ 1 h 1015"/>
                <a:gd name="T12" fmla="*/ 0 w 1020"/>
                <a:gd name="T13" fmla="*/ 1 h 1015"/>
                <a:gd name="T14" fmla="*/ 0 w 1020"/>
                <a:gd name="T15" fmla="*/ 1 h 1015"/>
                <a:gd name="T16" fmla="*/ 0 w 1020"/>
                <a:gd name="T17" fmla="*/ 1 h 1015"/>
                <a:gd name="T18" fmla="*/ 0 w 1020"/>
                <a:gd name="T19" fmla="*/ 1 h 1015"/>
                <a:gd name="T20" fmla="*/ 0 w 1020"/>
                <a:gd name="T21" fmla="*/ 1 h 1015"/>
                <a:gd name="T22" fmla="*/ 0 w 1020"/>
                <a:gd name="T23" fmla="*/ 1 h 1015"/>
                <a:gd name="T24" fmla="*/ 0 w 1020"/>
                <a:gd name="T25" fmla="*/ 1 h 1015"/>
                <a:gd name="T26" fmla="*/ 0 w 1020"/>
                <a:gd name="T27" fmla="*/ 0 h 1015"/>
                <a:gd name="T28" fmla="*/ 0 w 1020"/>
                <a:gd name="T29" fmla="*/ 1 h 1015"/>
                <a:gd name="T30" fmla="*/ 0 w 1020"/>
                <a:gd name="T31" fmla="*/ 1 h 1015"/>
                <a:gd name="T32" fmla="*/ 0 w 1020"/>
                <a:gd name="T33" fmla="*/ 1 h 1015"/>
                <a:gd name="T34" fmla="*/ 0 w 1020"/>
                <a:gd name="T35" fmla="*/ 1 h 1015"/>
                <a:gd name="T36" fmla="*/ 0 w 1020"/>
                <a:gd name="T37" fmla="*/ 1 h 1015"/>
                <a:gd name="T38" fmla="*/ 0 w 1020"/>
                <a:gd name="T39" fmla="*/ 1 h 1015"/>
                <a:gd name="T40" fmla="*/ 0 w 1020"/>
                <a:gd name="T41" fmla="*/ 1 h 1015"/>
                <a:gd name="T42" fmla="*/ 0 w 1020"/>
                <a:gd name="T43" fmla="*/ 1 h 1015"/>
                <a:gd name="T44" fmla="*/ 0 w 1020"/>
                <a:gd name="T45" fmla="*/ 1 h 1015"/>
                <a:gd name="T46" fmla="*/ 0 w 1020"/>
                <a:gd name="T47" fmla="*/ 1 h 1015"/>
                <a:gd name="T48" fmla="*/ 0 w 1020"/>
                <a:gd name="T49" fmla="*/ 1 h 1015"/>
                <a:gd name="T50" fmla="*/ 0 w 1020"/>
                <a:gd name="T51" fmla="*/ 1 h 1015"/>
                <a:gd name="T52" fmla="*/ 0 w 1020"/>
                <a:gd name="T53" fmla="*/ 1 h 1015"/>
                <a:gd name="T54" fmla="*/ 0 w 1020"/>
                <a:gd name="T55" fmla="*/ 1 h 1015"/>
                <a:gd name="T56" fmla="*/ 0 w 1020"/>
                <a:gd name="T57" fmla="*/ 1 h 1015"/>
                <a:gd name="T58" fmla="*/ 0 w 1020"/>
                <a:gd name="T59" fmla="*/ 1 h 1015"/>
                <a:gd name="T60" fmla="*/ 0 w 1020"/>
                <a:gd name="T61" fmla="*/ 1 h 1015"/>
                <a:gd name="T62" fmla="*/ 0 w 1020"/>
                <a:gd name="T63" fmla="*/ 1 h 1015"/>
                <a:gd name="T64" fmla="*/ 0 w 1020"/>
                <a:gd name="T65" fmla="*/ 1 h 1015"/>
                <a:gd name="T66" fmla="*/ 0 w 1020"/>
                <a:gd name="T67" fmla="*/ 1 h 1015"/>
                <a:gd name="T68" fmla="*/ 0 w 1020"/>
                <a:gd name="T69" fmla="*/ 1 h 1015"/>
                <a:gd name="T70" fmla="*/ 0 w 1020"/>
                <a:gd name="T71" fmla="*/ 1 h 1015"/>
                <a:gd name="T72" fmla="*/ 0 w 1020"/>
                <a:gd name="T73" fmla="*/ 1 h 1015"/>
                <a:gd name="T74" fmla="*/ 0 w 1020"/>
                <a:gd name="T75" fmla="*/ 1 h 1015"/>
                <a:gd name="T76" fmla="*/ 0 w 1020"/>
                <a:gd name="T77" fmla="*/ 1 h 1015"/>
                <a:gd name="T78" fmla="*/ 0 w 1020"/>
                <a:gd name="T79" fmla="*/ 1 h 1015"/>
                <a:gd name="T80" fmla="*/ 0 w 1020"/>
                <a:gd name="T81" fmla="*/ 1 h 1015"/>
                <a:gd name="T82" fmla="*/ 0 w 1020"/>
                <a:gd name="T83" fmla="*/ 1 h 1015"/>
                <a:gd name="T84" fmla="*/ 0 w 1020"/>
                <a:gd name="T85" fmla="*/ 1 h 1015"/>
                <a:gd name="T86" fmla="*/ 0 w 1020"/>
                <a:gd name="T87" fmla="*/ 1 h 1015"/>
                <a:gd name="T88" fmla="*/ 0 w 1020"/>
                <a:gd name="T89" fmla="*/ 1 h 1015"/>
                <a:gd name="T90" fmla="*/ 0 w 1020"/>
                <a:gd name="T91" fmla="*/ 1 h 1015"/>
                <a:gd name="T92" fmla="*/ 0 w 1020"/>
                <a:gd name="T93" fmla="*/ 1 h 1015"/>
                <a:gd name="T94" fmla="*/ 0 w 1020"/>
                <a:gd name="T95" fmla="*/ 1 h 1015"/>
                <a:gd name="T96" fmla="*/ 0 w 1020"/>
                <a:gd name="T97" fmla="*/ 1 h 1015"/>
                <a:gd name="T98" fmla="*/ 0 w 1020"/>
                <a:gd name="T99" fmla="*/ 1 h 1015"/>
                <a:gd name="T100" fmla="*/ 0 w 1020"/>
                <a:gd name="T101" fmla="*/ 1 h 1015"/>
                <a:gd name="T102" fmla="*/ 0 w 1020"/>
                <a:gd name="T103" fmla="*/ 1 h 1015"/>
                <a:gd name="T104" fmla="*/ 0 w 1020"/>
                <a:gd name="T105" fmla="*/ 1 h 1015"/>
                <a:gd name="T106" fmla="*/ 0 w 1020"/>
                <a:gd name="T107" fmla="*/ 1 h 1015"/>
                <a:gd name="T108" fmla="*/ 0 w 1020"/>
                <a:gd name="T109" fmla="*/ 1 h 1015"/>
                <a:gd name="T110" fmla="*/ 0 w 1020"/>
                <a:gd name="T111" fmla="*/ 1 h 1015"/>
                <a:gd name="T112" fmla="*/ 0 w 1020"/>
                <a:gd name="T113" fmla="*/ 1 h 1015"/>
                <a:gd name="T114" fmla="*/ 0 w 1020"/>
                <a:gd name="T115" fmla="*/ 1 h 1015"/>
                <a:gd name="T116" fmla="*/ 0 w 1020"/>
                <a:gd name="T117" fmla="*/ 1 h 1015"/>
                <a:gd name="T118" fmla="*/ 0 w 1020"/>
                <a:gd name="T119" fmla="*/ 1 h 1015"/>
                <a:gd name="T120" fmla="*/ 0 w 1020"/>
                <a:gd name="T121" fmla="*/ 1 h 1015"/>
                <a:gd name="T122" fmla="*/ 0 w 1020"/>
                <a:gd name="T123" fmla="*/ 1 h 10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20"/>
                <a:gd name="T187" fmla="*/ 0 h 1015"/>
                <a:gd name="T188" fmla="*/ 1020 w 1020"/>
                <a:gd name="T189" fmla="*/ 1015 h 10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20" h="1015">
                  <a:moveTo>
                    <a:pt x="0" y="462"/>
                  </a:moveTo>
                  <a:lnTo>
                    <a:pt x="29" y="439"/>
                  </a:lnTo>
                  <a:lnTo>
                    <a:pt x="107" y="439"/>
                  </a:lnTo>
                  <a:lnTo>
                    <a:pt x="53" y="333"/>
                  </a:lnTo>
                  <a:lnTo>
                    <a:pt x="84" y="304"/>
                  </a:lnTo>
                  <a:lnTo>
                    <a:pt x="131" y="308"/>
                  </a:lnTo>
                  <a:lnTo>
                    <a:pt x="233" y="192"/>
                  </a:lnTo>
                  <a:lnTo>
                    <a:pt x="226" y="160"/>
                  </a:lnTo>
                  <a:lnTo>
                    <a:pt x="253" y="141"/>
                  </a:lnTo>
                  <a:lnTo>
                    <a:pt x="208" y="106"/>
                  </a:lnTo>
                  <a:lnTo>
                    <a:pt x="206" y="49"/>
                  </a:lnTo>
                  <a:lnTo>
                    <a:pt x="305" y="49"/>
                  </a:lnTo>
                  <a:lnTo>
                    <a:pt x="335" y="22"/>
                  </a:lnTo>
                  <a:lnTo>
                    <a:pt x="389" y="0"/>
                  </a:lnTo>
                  <a:lnTo>
                    <a:pt x="427" y="20"/>
                  </a:lnTo>
                  <a:lnTo>
                    <a:pt x="378" y="79"/>
                  </a:lnTo>
                  <a:lnTo>
                    <a:pt x="401" y="127"/>
                  </a:lnTo>
                  <a:lnTo>
                    <a:pt x="363" y="134"/>
                  </a:lnTo>
                  <a:lnTo>
                    <a:pt x="380" y="194"/>
                  </a:lnTo>
                  <a:lnTo>
                    <a:pt x="452" y="220"/>
                  </a:lnTo>
                  <a:lnTo>
                    <a:pt x="418" y="276"/>
                  </a:lnTo>
                  <a:lnTo>
                    <a:pt x="511" y="329"/>
                  </a:lnTo>
                  <a:lnTo>
                    <a:pt x="692" y="363"/>
                  </a:lnTo>
                  <a:lnTo>
                    <a:pt x="696" y="310"/>
                  </a:lnTo>
                  <a:lnTo>
                    <a:pt x="719" y="304"/>
                  </a:lnTo>
                  <a:lnTo>
                    <a:pt x="724" y="330"/>
                  </a:lnTo>
                  <a:lnTo>
                    <a:pt x="737" y="353"/>
                  </a:lnTo>
                  <a:lnTo>
                    <a:pt x="829" y="343"/>
                  </a:lnTo>
                  <a:lnTo>
                    <a:pt x="823" y="311"/>
                  </a:lnTo>
                  <a:lnTo>
                    <a:pt x="972" y="249"/>
                  </a:lnTo>
                  <a:lnTo>
                    <a:pt x="983" y="286"/>
                  </a:lnTo>
                  <a:lnTo>
                    <a:pt x="1020" y="300"/>
                  </a:lnTo>
                  <a:lnTo>
                    <a:pt x="1005" y="337"/>
                  </a:lnTo>
                  <a:lnTo>
                    <a:pt x="944" y="360"/>
                  </a:lnTo>
                  <a:lnTo>
                    <a:pt x="853" y="528"/>
                  </a:lnTo>
                  <a:lnTo>
                    <a:pt x="835" y="461"/>
                  </a:lnTo>
                  <a:lnTo>
                    <a:pt x="819" y="486"/>
                  </a:lnTo>
                  <a:lnTo>
                    <a:pt x="797" y="453"/>
                  </a:lnTo>
                  <a:lnTo>
                    <a:pt x="837" y="412"/>
                  </a:lnTo>
                  <a:lnTo>
                    <a:pt x="759" y="406"/>
                  </a:lnTo>
                  <a:lnTo>
                    <a:pt x="709" y="359"/>
                  </a:lnTo>
                  <a:lnTo>
                    <a:pt x="693" y="385"/>
                  </a:lnTo>
                  <a:lnTo>
                    <a:pt x="711" y="406"/>
                  </a:lnTo>
                  <a:lnTo>
                    <a:pt x="687" y="420"/>
                  </a:lnTo>
                  <a:lnTo>
                    <a:pt x="710" y="442"/>
                  </a:lnTo>
                  <a:lnTo>
                    <a:pt x="724" y="538"/>
                  </a:lnTo>
                  <a:lnTo>
                    <a:pt x="693" y="522"/>
                  </a:lnTo>
                  <a:lnTo>
                    <a:pt x="634" y="598"/>
                  </a:lnTo>
                  <a:lnTo>
                    <a:pt x="424" y="750"/>
                  </a:lnTo>
                  <a:lnTo>
                    <a:pt x="409" y="939"/>
                  </a:lnTo>
                  <a:lnTo>
                    <a:pt x="321" y="1015"/>
                  </a:lnTo>
                  <a:lnTo>
                    <a:pt x="243" y="869"/>
                  </a:lnTo>
                  <a:lnTo>
                    <a:pt x="211" y="753"/>
                  </a:lnTo>
                  <a:lnTo>
                    <a:pt x="183" y="726"/>
                  </a:lnTo>
                  <a:lnTo>
                    <a:pt x="161" y="516"/>
                  </a:lnTo>
                  <a:lnTo>
                    <a:pt x="144" y="508"/>
                  </a:lnTo>
                  <a:lnTo>
                    <a:pt x="132" y="555"/>
                  </a:lnTo>
                  <a:lnTo>
                    <a:pt x="82" y="567"/>
                  </a:lnTo>
                  <a:lnTo>
                    <a:pt x="31" y="512"/>
                  </a:lnTo>
                  <a:lnTo>
                    <a:pt x="80" y="483"/>
                  </a:lnTo>
                  <a:lnTo>
                    <a:pt x="31" y="494"/>
                  </a:lnTo>
                  <a:lnTo>
                    <a:pt x="0" y="462"/>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99" name="Freeform 83"/>
            <p:cNvSpPr>
              <a:spLocks noChangeAspect="1"/>
            </p:cNvSpPr>
            <p:nvPr/>
          </p:nvSpPr>
          <p:spPr bwMode="gray">
            <a:xfrm>
              <a:off x="6369704" y="4402311"/>
              <a:ext cx="234856" cy="323205"/>
            </a:xfrm>
            <a:custGeom>
              <a:avLst/>
              <a:gdLst>
                <a:gd name="T0" fmla="*/ 0 w 377"/>
                <a:gd name="T1" fmla="*/ 0 h 394"/>
                <a:gd name="T2" fmla="*/ 0 w 377"/>
                <a:gd name="T3" fmla="*/ 1 h 394"/>
                <a:gd name="T4" fmla="*/ 0 w 377"/>
                <a:gd name="T5" fmla="*/ 1 h 394"/>
                <a:gd name="T6" fmla="*/ 0 w 377"/>
                <a:gd name="T7" fmla="*/ 1 h 394"/>
                <a:gd name="T8" fmla="*/ 0 w 377"/>
                <a:gd name="T9" fmla="*/ 1 h 394"/>
                <a:gd name="T10" fmla="*/ 0 w 377"/>
                <a:gd name="T11" fmla="*/ 1 h 394"/>
                <a:gd name="T12" fmla="*/ 0 w 377"/>
                <a:gd name="T13" fmla="*/ 1 h 394"/>
                <a:gd name="T14" fmla="*/ 0 w 377"/>
                <a:gd name="T15" fmla="*/ 1 h 394"/>
                <a:gd name="T16" fmla="*/ 0 w 377"/>
                <a:gd name="T17" fmla="*/ 1 h 394"/>
                <a:gd name="T18" fmla="*/ 0 w 377"/>
                <a:gd name="T19" fmla="*/ 1 h 394"/>
                <a:gd name="T20" fmla="*/ 0 w 377"/>
                <a:gd name="T21" fmla="*/ 1 h 394"/>
                <a:gd name="T22" fmla="*/ 0 w 377"/>
                <a:gd name="T23" fmla="*/ 1 h 394"/>
                <a:gd name="T24" fmla="*/ 0 w 377"/>
                <a:gd name="T25" fmla="*/ 0 h 3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7"/>
                <a:gd name="T40" fmla="*/ 0 h 394"/>
                <a:gd name="T41" fmla="*/ 377 w 377"/>
                <a:gd name="T42" fmla="*/ 394 h 3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7" h="394">
                  <a:moveTo>
                    <a:pt x="0" y="0"/>
                  </a:moveTo>
                  <a:lnTo>
                    <a:pt x="83" y="16"/>
                  </a:lnTo>
                  <a:lnTo>
                    <a:pt x="188" y="119"/>
                  </a:lnTo>
                  <a:lnTo>
                    <a:pt x="274" y="157"/>
                  </a:lnTo>
                  <a:lnTo>
                    <a:pt x="264" y="185"/>
                  </a:lnTo>
                  <a:lnTo>
                    <a:pt x="295" y="183"/>
                  </a:lnTo>
                  <a:lnTo>
                    <a:pt x="290" y="221"/>
                  </a:lnTo>
                  <a:lnTo>
                    <a:pt x="377" y="294"/>
                  </a:lnTo>
                  <a:lnTo>
                    <a:pt x="367" y="393"/>
                  </a:lnTo>
                  <a:lnTo>
                    <a:pt x="330" y="394"/>
                  </a:lnTo>
                  <a:lnTo>
                    <a:pt x="253" y="337"/>
                  </a:lnTo>
                  <a:lnTo>
                    <a:pt x="129" y="139"/>
                  </a:lnTo>
                  <a:lnTo>
                    <a:pt x="0" y="0"/>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00" name="Freeform 84"/>
            <p:cNvSpPr>
              <a:spLocks noChangeAspect="1"/>
            </p:cNvSpPr>
            <p:nvPr/>
          </p:nvSpPr>
          <p:spPr bwMode="gray">
            <a:xfrm>
              <a:off x="6588727" y="4728639"/>
              <a:ext cx="196593" cy="79630"/>
            </a:xfrm>
            <a:custGeom>
              <a:avLst/>
              <a:gdLst>
                <a:gd name="T0" fmla="*/ 0 w 315"/>
                <a:gd name="T1" fmla="*/ 1 h 99"/>
                <a:gd name="T2" fmla="*/ 0 w 315"/>
                <a:gd name="T3" fmla="*/ 0 h 99"/>
                <a:gd name="T4" fmla="*/ 0 w 315"/>
                <a:gd name="T5" fmla="*/ 1 h 99"/>
                <a:gd name="T6" fmla="*/ 0 w 315"/>
                <a:gd name="T7" fmla="*/ 1 h 99"/>
                <a:gd name="T8" fmla="*/ 0 w 315"/>
                <a:gd name="T9" fmla="*/ 1 h 99"/>
                <a:gd name="T10" fmla="*/ 0 w 315"/>
                <a:gd name="T11" fmla="*/ 1 h 99"/>
                <a:gd name="T12" fmla="*/ 0 w 315"/>
                <a:gd name="T13" fmla="*/ 1 h 99"/>
                <a:gd name="T14" fmla="*/ 0 w 315"/>
                <a:gd name="T15" fmla="*/ 1 h 99"/>
                <a:gd name="T16" fmla="*/ 0 60000 65536"/>
                <a:gd name="T17" fmla="*/ 0 60000 65536"/>
                <a:gd name="T18" fmla="*/ 0 60000 65536"/>
                <a:gd name="T19" fmla="*/ 0 60000 65536"/>
                <a:gd name="T20" fmla="*/ 0 60000 65536"/>
                <a:gd name="T21" fmla="*/ 0 60000 65536"/>
                <a:gd name="T22" fmla="*/ 0 60000 65536"/>
                <a:gd name="T23" fmla="*/ 0 60000 65536"/>
                <a:gd name="T24" fmla="*/ 0 w 315"/>
                <a:gd name="T25" fmla="*/ 0 h 99"/>
                <a:gd name="T26" fmla="*/ 315 w 315"/>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5" h="99">
                  <a:moveTo>
                    <a:pt x="0" y="28"/>
                  </a:moveTo>
                  <a:lnTo>
                    <a:pt x="21" y="0"/>
                  </a:lnTo>
                  <a:lnTo>
                    <a:pt x="242" y="31"/>
                  </a:lnTo>
                  <a:lnTo>
                    <a:pt x="264" y="56"/>
                  </a:lnTo>
                  <a:lnTo>
                    <a:pt x="309" y="65"/>
                  </a:lnTo>
                  <a:lnTo>
                    <a:pt x="315" y="99"/>
                  </a:lnTo>
                  <a:lnTo>
                    <a:pt x="55" y="51"/>
                  </a:lnTo>
                  <a:lnTo>
                    <a:pt x="0" y="28"/>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01" name="Freeform 85"/>
            <p:cNvSpPr>
              <a:spLocks noChangeAspect="1"/>
            </p:cNvSpPr>
            <p:nvPr/>
          </p:nvSpPr>
          <p:spPr bwMode="gray">
            <a:xfrm>
              <a:off x="6669212" y="4438222"/>
              <a:ext cx="212426" cy="238891"/>
            </a:xfrm>
            <a:custGeom>
              <a:avLst/>
              <a:gdLst>
                <a:gd name="T0" fmla="*/ 0 w 342"/>
                <a:gd name="T1" fmla="*/ 1 h 291"/>
                <a:gd name="T2" fmla="*/ 0 w 342"/>
                <a:gd name="T3" fmla="*/ 1 h 291"/>
                <a:gd name="T4" fmla="*/ 0 w 342"/>
                <a:gd name="T5" fmla="*/ 1 h 291"/>
                <a:gd name="T6" fmla="*/ 0 w 342"/>
                <a:gd name="T7" fmla="*/ 1 h 291"/>
                <a:gd name="T8" fmla="*/ 0 w 342"/>
                <a:gd name="T9" fmla="*/ 1 h 291"/>
                <a:gd name="T10" fmla="*/ 0 w 342"/>
                <a:gd name="T11" fmla="*/ 0 h 291"/>
                <a:gd name="T12" fmla="*/ 0 w 342"/>
                <a:gd name="T13" fmla="*/ 1 h 291"/>
                <a:gd name="T14" fmla="*/ 0 w 342"/>
                <a:gd name="T15" fmla="*/ 1 h 291"/>
                <a:gd name="T16" fmla="*/ 0 w 342"/>
                <a:gd name="T17" fmla="*/ 1 h 291"/>
                <a:gd name="T18" fmla="*/ 0 w 342"/>
                <a:gd name="T19" fmla="*/ 1 h 291"/>
                <a:gd name="T20" fmla="*/ 0 w 342"/>
                <a:gd name="T21" fmla="*/ 1 h 291"/>
                <a:gd name="T22" fmla="*/ 0 w 342"/>
                <a:gd name="T23" fmla="*/ 1 h 291"/>
                <a:gd name="T24" fmla="*/ 0 w 342"/>
                <a:gd name="T25" fmla="*/ 1 h 291"/>
                <a:gd name="T26" fmla="*/ 0 w 342"/>
                <a:gd name="T27" fmla="*/ 1 h 291"/>
                <a:gd name="T28" fmla="*/ 0 w 342"/>
                <a:gd name="T29" fmla="*/ 1 h 291"/>
                <a:gd name="T30" fmla="*/ 0 w 342"/>
                <a:gd name="T31" fmla="*/ 1 h 291"/>
                <a:gd name="T32" fmla="*/ 0 w 342"/>
                <a:gd name="T33" fmla="*/ 1 h 291"/>
                <a:gd name="T34" fmla="*/ 0 w 342"/>
                <a:gd name="T35" fmla="*/ 1 h 2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2"/>
                <a:gd name="T55" fmla="*/ 0 h 291"/>
                <a:gd name="T56" fmla="*/ 342 w 342"/>
                <a:gd name="T57" fmla="*/ 291 h 2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2" h="291">
                  <a:moveTo>
                    <a:pt x="0" y="131"/>
                  </a:moveTo>
                  <a:lnTo>
                    <a:pt x="23" y="93"/>
                  </a:lnTo>
                  <a:lnTo>
                    <a:pt x="51" y="116"/>
                  </a:lnTo>
                  <a:lnTo>
                    <a:pt x="156" y="107"/>
                  </a:lnTo>
                  <a:lnTo>
                    <a:pt x="190" y="95"/>
                  </a:lnTo>
                  <a:lnTo>
                    <a:pt x="236" y="0"/>
                  </a:lnTo>
                  <a:lnTo>
                    <a:pt x="296" y="3"/>
                  </a:lnTo>
                  <a:lnTo>
                    <a:pt x="283" y="28"/>
                  </a:lnTo>
                  <a:lnTo>
                    <a:pt x="342" y="116"/>
                  </a:lnTo>
                  <a:lnTo>
                    <a:pt x="309" y="110"/>
                  </a:lnTo>
                  <a:lnTo>
                    <a:pt x="250" y="209"/>
                  </a:lnTo>
                  <a:lnTo>
                    <a:pt x="242" y="272"/>
                  </a:lnTo>
                  <a:lnTo>
                    <a:pt x="204" y="291"/>
                  </a:lnTo>
                  <a:lnTo>
                    <a:pt x="139" y="254"/>
                  </a:lnTo>
                  <a:lnTo>
                    <a:pt x="100" y="271"/>
                  </a:lnTo>
                  <a:lnTo>
                    <a:pt x="95" y="241"/>
                  </a:lnTo>
                  <a:lnTo>
                    <a:pt x="41" y="247"/>
                  </a:lnTo>
                  <a:lnTo>
                    <a:pt x="0" y="131"/>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02" name="Freeform 86"/>
            <p:cNvSpPr>
              <a:spLocks noChangeAspect="1"/>
            </p:cNvSpPr>
            <p:nvPr/>
          </p:nvSpPr>
          <p:spPr bwMode="gray">
            <a:xfrm>
              <a:off x="6835458" y="4800462"/>
              <a:ext cx="52777" cy="15614"/>
            </a:xfrm>
            <a:custGeom>
              <a:avLst/>
              <a:gdLst>
                <a:gd name="T0" fmla="*/ 0 w 84"/>
                <a:gd name="T1" fmla="*/ 0 h 21"/>
                <a:gd name="T2" fmla="*/ 0 w 84"/>
                <a:gd name="T3" fmla="*/ 0 h 21"/>
                <a:gd name="T4" fmla="*/ 0 w 84"/>
                <a:gd name="T5" fmla="*/ 0 h 21"/>
                <a:gd name="T6" fmla="*/ 0 w 84"/>
                <a:gd name="T7" fmla="*/ 0 h 21"/>
                <a:gd name="T8" fmla="*/ 0 w 84"/>
                <a:gd name="T9" fmla="*/ 0 h 21"/>
                <a:gd name="T10" fmla="*/ 0 60000 65536"/>
                <a:gd name="T11" fmla="*/ 0 60000 65536"/>
                <a:gd name="T12" fmla="*/ 0 60000 65536"/>
                <a:gd name="T13" fmla="*/ 0 60000 65536"/>
                <a:gd name="T14" fmla="*/ 0 60000 65536"/>
                <a:gd name="T15" fmla="*/ 0 w 84"/>
                <a:gd name="T16" fmla="*/ 0 h 21"/>
                <a:gd name="T17" fmla="*/ 84 w 84"/>
                <a:gd name="T18" fmla="*/ 21 h 21"/>
              </a:gdLst>
              <a:ahLst/>
              <a:cxnLst>
                <a:cxn ang="T10">
                  <a:pos x="T0" y="T1"/>
                </a:cxn>
                <a:cxn ang="T11">
                  <a:pos x="T2" y="T3"/>
                </a:cxn>
                <a:cxn ang="T12">
                  <a:pos x="T4" y="T5"/>
                </a:cxn>
                <a:cxn ang="T13">
                  <a:pos x="T6" y="T7"/>
                </a:cxn>
                <a:cxn ang="T14">
                  <a:pos x="T8" y="T9"/>
                </a:cxn>
              </a:cxnLst>
              <a:rect l="T15" t="T16" r="T17" b="T18"/>
              <a:pathLst>
                <a:path w="84" h="21">
                  <a:moveTo>
                    <a:pt x="0" y="4"/>
                  </a:moveTo>
                  <a:lnTo>
                    <a:pt x="9" y="21"/>
                  </a:lnTo>
                  <a:lnTo>
                    <a:pt x="84" y="6"/>
                  </a:lnTo>
                  <a:lnTo>
                    <a:pt x="27" y="0"/>
                  </a:lnTo>
                  <a:lnTo>
                    <a:pt x="0" y="4"/>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03" name="Freeform 87"/>
            <p:cNvSpPr>
              <a:spLocks noChangeAspect="1"/>
            </p:cNvSpPr>
            <p:nvPr/>
          </p:nvSpPr>
          <p:spPr bwMode="gray">
            <a:xfrm>
              <a:off x="6881638" y="4510046"/>
              <a:ext cx="131942" cy="207663"/>
            </a:xfrm>
            <a:custGeom>
              <a:avLst/>
              <a:gdLst>
                <a:gd name="T0" fmla="*/ 0 w 214"/>
                <a:gd name="T1" fmla="*/ 1 h 254"/>
                <a:gd name="T2" fmla="*/ 0 w 214"/>
                <a:gd name="T3" fmla="*/ 1 h 254"/>
                <a:gd name="T4" fmla="*/ 0 w 214"/>
                <a:gd name="T5" fmla="*/ 1 h 254"/>
                <a:gd name="T6" fmla="*/ 0 w 214"/>
                <a:gd name="T7" fmla="*/ 1 h 254"/>
                <a:gd name="T8" fmla="*/ 0 w 214"/>
                <a:gd name="T9" fmla="*/ 1 h 254"/>
                <a:gd name="T10" fmla="*/ 0 w 214"/>
                <a:gd name="T11" fmla="*/ 1 h 254"/>
                <a:gd name="T12" fmla="*/ 0 w 214"/>
                <a:gd name="T13" fmla="*/ 1 h 254"/>
                <a:gd name="T14" fmla="*/ 0 w 214"/>
                <a:gd name="T15" fmla="*/ 1 h 254"/>
                <a:gd name="T16" fmla="*/ 0 w 214"/>
                <a:gd name="T17" fmla="*/ 1 h 254"/>
                <a:gd name="T18" fmla="*/ 0 w 214"/>
                <a:gd name="T19" fmla="*/ 1 h 254"/>
                <a:gd name="T20" fmla="*/ 0 w 214"/>
                <a:gd name="T21" fmla="*/ 1 h 254"/>
                <a:gd name="T22" fmla="*/ 0 w 214"/>
                <a:gd name="T23" fmla="*/ 1 h 254"/>
                <a:gd name="T24" fmla="*/ 0 w 214"/>
                <a:gd name="T25" fmla="*/ 1 h 254"/>
                <a:gd name="T26" fmla="*/ 0 w 214"/>
                <a:gd name="T27" fmla="*/ 1 h 254"/>
                <a:gd name="T28" fmla="*/ 0 w 214"/>
                <a:gd name="T29" fmla="*/ 0 h 254"/>
                <a:gd name="T30" fmla="*/ 0 w 214"/>
                <a:gd name="T31" fmla="*/ 1 h 254"/>
                <a:gd name="T32" fmla="*/ 0 w 214"/>
                <a:gd name="T33" fmla="*/ 1 h 254"/>
                <a:gd name="T34" fmla="*/ 0 w 214"/>
                <a:gd name="T35" fmla="*/ 1 h 254"/>
                <a:gd name="T36" fmla="*/ 0 w 214"/>
                <a:gd name="T37" fmla="*/ 1 h 2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4"/>
                <a:gd name="T58" fmla="*/ 0 h 254"/>
                <a:gd name="T59" fmla="*/ 214 w 214"/>
                <a:gd name="T60" fmla="*/ 254 h 2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4" h="254">
                  <a:moveTo>
                    <a:pt x="0" y="151"/>
                  </a:moveTo>
                  <a:lnTo>
                    <a:pt x="27" y="198"/>
                  </a:lnTo>
                  <a:lnTo>
                    <a:pt x="18" y="244"/>
                  </a:lnTo>
                  <a:lnTo>
                    <a:pt x="53" y="254"/>
                  </a:lnTo>
                  <a:lnTo>
                    <a:pt x="50" y="160"/>
                  </a:lnTo>
                  <a:lnTo>
                    <a:pt x="72" y="151"/>
                  </a:lnTo>
                  <a:lnTo>
                    <a:pt x="76" y="187"/>
                  </a:lnTo>
                  <a:lnTo>
                    <a:pt x="95" y="228"/>
                  </a:lnTo>
                  <a:lnTo>
                    <a:pt x="133" y="210"/>
                  </a:lnTo>
                  <a:lnTo>
                    <a:pt x="87" y="122"/>
                  </a:lnTo>
                  <a:lnTo>
                    <a:pt x="158" y="84"/>
                  </a:lnTo>
                  <a:lnTo>
                    <a:pt x="62" y="108"/>
                  </a:lnTo>
                  <a:lnTo>
                    <a:pt x="48" y="52"/>
                  </a:lnTo>
                  <a:lnTo>
                    <a:pt x="188" y="46"/>
                  </a:lnTo>
                  <a:lnTo>
                    <a:pt x="214" y="0"/>
                  </a:lnTo>
                  <a:lnTo>
                    <a:pt x="172" y="29"/>
                  </a:lnTo>
                  <a:lnTo>
                    <a:pt x="72" y="14"/>
                  </a:lnTo>
                  <a:lnTo>
                    <a:pt x="38" y="35"/>
                  </a:lnTo>
                  <a:lnTo>
                    <a:pt x="0" y="151"/>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04" name="Freeform 88"/>
            <p:cNvSpPr>
              <a:spLocks noChangeAspect="1"/>
            </p:cNvSpPr>
            <p:nvPr/>
          </p:nvSpPr>
          <p:spPr bwMode="gray">
            <a:xfrm>
              <a:off x="6984552" y="4800462"/>
              <a:ext cx="75207" cy="51525"/>
            </a:xfrm>
            <a:custGeom>
              <a:avLst/>
              <a:gdLst>
                <a:gd name="T0" fmla="*/ 0 w 120"/>
                <a:gd name="T1" fmla="*/ 1 h 65"/>
                <a:gd name="T2" fmla="*/ 0 w 120"/>
                <a:gd name="T3" fmla="*/ 1 h 65"/>
                <a:gd name="T4" fmla="*/ 0 w 120"/>
                <a:gd name="T5" fmla="*/ 0 h 65"/>
                <a:gd name="T6" fmla="*/ 0 w 120"/>
                <a:gd name="T7" fmla="*/ 1 h 65"/>
                <a:gd name="T8" fmla="*/ 0 w 120"/>
                <a:gd name="T9" fmla="*/ 1 h 65"/>
                <a:gd name="T10" fmla="*/ 0 60000 65536"/>
                <a:gd name="T11" fmla="*/ 0 60000 65536"/>
                <a:gd name="T12" fmla="*/ 0 60000 65536"/>
                <a:gd name="T13" fmla="*/ 0 60000 65536"/>
                <a:gd name="T14" fmla="*/ 0 60000 65536"/>
                <a:gd name="T15" fmla="*/ 0 w 120"/>
                <a:gd name="T16" fmla="*/ 0 h 65"/>
                <a:gd name="T17" fmla="*/ 120 w 120"/>
                <a:gd name="T18" fmla="*/ 65 h 65"/>
              </a:gdLst>
              <a:ahLst/>
              <a:cxnLst>
                <a:cxn ang="T10">
                  <a:pos x="T0" y="T1"/>
                </a:cxn>
                <a:cxn ang="T11">
                  <a:pos x="T2" y="T3"/>
                </a:cxn>
                <a:cxn ang="T12">
                  <a:pos x="T4" y="T5"/>
                </a:cxn>
                <a:cxn ang="T13">
                  <a:pos x="T6" y="T7"/>
                </a:cxn>
                <a:cxn ang="T14">
                  <a:pos x="T8" y="T9"/>
                </a:cxn>
              </a:cxnLst>
              <a:rect l="T15" t="T16" r="T17" b="T18"/>
              <a:pathLst>
                <a:path w="120" h="65">
                  <a:moveTo>
                    <a:pt x="0" y="38"/>
                  </a:moveTo>
                  <a:lnTo>
                    <a:pt x="5" y="65"/>
                  </a:lnTo>
                  <a:lnTo>
                    <a:pt x="120" y="0"/>
                  </a:lnTo>
                  <a:lnTo>
                    <a:pt x="34" y="20"/>
                  </a:lnTo>
                  <a:lnTo>
                    <a:pt x="0" y="38"/>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05" name="Freeform 89"/>
            <p:cNvSpPr>
              <a:spLocks noChangeAspect="1"/>
            </p:cNvSpPr>
            <p:nvPr/>
          </p:nvSpPr>
          <p:spPr bwMode="gray">
            <a:xfrm>
              <a:off x="7065036" y="4500678"/>
              <a:ext cx="22430" cy="82753"/>
            </a:xfrm>
            <a:custGeom>
              <a:avLst/>
              <a:gdLst>
                <a:gd name="T0" fmla="*/ 0 w 40"/>
                <a:gd name="T1" fmla="*/ 1 h 104"/>
                <a:gd name="T2" fmla="*/ 0 w 40"/>
                <a:gd name="T3" fmla="*/ 1 h 104"/>
                <a:gd name="T4" fmla="*/ 0 w 40"/>
                <a:gd name="T5" fmla="*/ 1 h 104"/>
                <a:gd name="T6" fmla="*/ 0 w 40"/>
                <a:gd name="T7" fmla="*/ 1 h 104"/>
                <a:gd name="T8" fmla="*/ 0 w 40"/>
                <a:gd name="T9" fmla="*/ 1 h 104"/>
                <a:gd name="T10" fmla="*/ 0 w 40"/>
                <a:gd name="T11" fmla="*/ 1 h 104"/>
                <a:gd name="T12" fmla="*/ 0 w 40"/>
                <a:gd name="T13" fmla="*/ 1 h 104"/>
                <a:gd name="T14" fmla="*/ 0 w 40"/>
                <a:gd name="T15" fmla="*/ 0 h 104"/>
                <a:gd name="T16" fmla="*/ 0 w 40"/>
                <a:gd name="T17" fmla="*/ 1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104"/>
                <a:gd name="T29" fmla="*/ 40 w 40"/>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104">
                  <a:moveTo>
                    <a:pt x="0" y="37"/>
                  </a:moveTo>
                  <a:lnTo>
                    <a:pt x="9" y="83"/>
                  </a:lnTo>
                  <a:lnTo>
                    <a:pt x="32" y="104"/>
                  </a:lnTo>
                  <a:lnTo>
                    <a:pt x="17" y="60"/>
                  </a:lnTo>
                  <a:lnTo>
                    <a:pt x="40" y="55"/>
                  </a:lnTo>
                  <a:lnTo>
                    <a:pt x="38" y="22"/>
                  </a:lnTo>
                  <a:lnTo>
                    <a:pt x="9" y="43"/>
                  </a:lnTo>
                  <a:lnTo>
                    <a:pt x="21" y="0"/>
                  </a:lnTo>
                  <a:lnTo>
                    <a:pt x="0" y="37"/>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06" name="Freeform 90"/>
            <p:cNvSpPr>
              <a:spLocks noChangeAspect="1"/>
            </p:cNvSpPr>
            <p:nvPr/>
          </p:nvSpPr>
          <p:spPr bwMode="gray">
            <a:xfrm>
              <a:off x="7075592" y="4638079"/>
              <a:ext cx="59374" cy="26543"/>
            </a:xfrm>
            <a:custGeom>
              <a:avLst/>
              <a:gdLst>
                <a:gd name="T0" fmla="*/ 0 w 99"/>
                <a:gd name="T1" fmla="*/ 1 h 33"/>
                <a:gd name="T2" fmla="*/ 0 w 99"/>
                <a:gd name="T3" fmla="*/ 0 h 33"/>
                <a:gd name="T4" fmla="*/ 0 w 99"/>
                <a:gd name="T5" fmla="*/ 1 h 33"/>
                <a:gd name="T6" fmla="*/ 0 w 99"/>
                <a:gd name="T7" fmla="*/ 1 h 33"/>
                <a:gd name="T8" fmla="*/ 0 60000 65536"/>
                <a:gd name="T9" fmla="*/ 0 60000 65536"/>
                <a:gd name="T10" fmla="*/ 0 60000 65536"/>
                <a:gd name="T11" fmla="*/ 0 60000 65536"/>
                <a:gd name="T12" fmla="*/ 0 w 99"/>
                <a:gd name="T13" fmla="*/ 0 h 33"/>
                <a:gd name="T14" fmla="*/ 99 w 99"/>
                <a:gd name="T15" fmla="*/ 33 h 33"/>
              </a:gdLst>
              <a:ahLst/>
              <a:cxnLst>
                <a:cxn ang="T8">
                  <a:pos x="T0" y="T1"/>
                </a:cxn>
                <a:cxn ang="T9">
                  <a:pos x="T2" y="T3"/>
                </a:cxn>
                <a:cxn ang="T10">
                  <a:pos x="T4" y="T5"/>
                </a:cxn>
                <a:cxn ang="T11">
                  <a:pos x="T6" y="T7"/>
                </a:cxn>
              </a:cxnLst>
              <a:rect l="T12" t="T13" r="T14" b="T15"/>
              <a:pathLst>
                <a:path w="99" h="33">
                  <a:moveTo>
                    <a:pt x="0" y="13"/>
                  </a:moveTo>
                  <a:lnTo>
                    <a:pt x="55" y="0"/>
                  </a:lnTo>
                  <a:lnTo>
                    <a:pt x="99" y="33"/>
                  </a:lnTo>
                  <a:lnTo>
                    <a:pt x="0" y="13"/>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07" name="Freeform 91"/>
            <p:cNvSpPr>
              <a:spLocks noChangeAspect="1"/>
            </p:cNvSpPr>
            <p:nvPr/>
          </p:nvSpPr>
          <p:spPr bwMode="gray">
            <a:xfrm>
              <a:off x="7136285" y="4570939"/>
              <a:ext cx="225620" cy="245136"/>
            </a:xfrm>
            <a:custGeom>
              <a:avLst/>
              <a:gdLst>
                <a:gd name="T0" fmla="*/ 0 w 362"/>
                <a:gd name="T1" fmla="*/ 1 h 300"/>
                <a:gd name="T2" fmla="*/ 0 w 362"/>
                <a:gd name="T3" fmla="*/ 1 h 300"/>
                <a:gd name="T4" fmla="*/ 0 w 362"/>
                <a:gd name="T5" fmla="*/ 1 h 300"/>
                <a:gd name="T6" fmla="*/ 0 w 362"/>
                <a:gd name="T7" fmla="*/ 1 h 300"/>
                <a:gd name="T8" fmla="*/ 0 w 362"/>
                <a:gd name="T9" fmla="*/ 1 h 300"/>
                <a:gd name="T10" fmla="*/ 0 w 362"/>
                <a:gd name="T11" fmla="*/ 1 h 300"/>
                <a:gd name="T12" fmla="*/ 0 w 362"/>
                <a:gd name="T13" fmla="*/ 1 h 300"/>
                <a:gd name="T14" fmla="*/ 0 w 362"/>
                <a:gd name="T15" fmla="*/ 1 h 300"/>
                <a:gd name="T16" fmla="*/ 0 w 362"/>
                <a:gd name="T17" fmla="*/ 1 h 300"/>
                <a:gd name="T18" fmla="*/ 0 w 362"/>
                <a:gd name="T19" fmla="*/ 1 h 300"/>
                <a:gd name="T20" fmla="*/ 0 w 362"/>
                <a:gd name="T21" fmla="*/ 1 h 300"/>
                <a:gd name="T22" fmla="*/ 0 w 362"/>
                <a:gd name="T23" fmla="*/ 1 h 300"/>
                <a:gd name="T24" fmla="*/ 0 w 362"/>
                <a:gd name="T25" fmla="*/ 1 h 300"/>
                <a:gd name="T26" fmla="*/ 0 w 362"/>
                <a:gd name="T27" fmla="*/ 1 h 300"/>
                <a:gd name="T28" fmla="*/ 0 w 362"/>
                <a:gd name="T29" fmla="*/ 1 h 300"/>
                <a:gd name="T30" fmla="*/ 0 w 362"/>
                <a:gd name="T31" fmla="*/ 1 h 300"/>
                <a:gd name="T32" fmla="*/ 0 w 362"/>
                <a:gd name="T33" fmla="*/ 1 h 300"/>
                <a:gd name="T34" fmla="*/ 0 w 362"/>
                <a:gd name="T35" fmla="*/ 1 h 300"/>
                <a:gd name="T36" fmla="*/ 0 w 362"/>
                <a:gd name="T37" fmla="*/ 0 h 300"/>
                <a:gd name="T38" fmla="*/ 0 w 362"/>
                <a:gd name="T39" fmla="*/ 1 h 3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2"/>
                <a:gd name="T61" fmla="*/ 0 h 300"/>
                <a:gd name="T62" fmla="*/ 362 w 362"/>
                <a:gd name="T63" fmla="*/ 300 h 3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2" h="300">
                  <a:moveTo>
                    <a:pt x="0" y="37"/>
                  </a:moveTo>
                  <a:lnTo>
                    <a:pt x="52" y="65"/>
                  </a:lnTo>
                  <a:lnTo>
                    <a:pt x="105" y="59"/>
                  </a:lnTo>
                  <a:lnTo>
                    <a:pt x="38" y="80"/>
                  </a:lnTo>
                  <a:lnTo>
                    <a:pt x="71" y="129"/>
                  </a:lnTo>
                  <a:lnTo>
                    <a:pt x="102" y="87"/>
                  </a:lnTo>
                  <a:lnTo>
                    <a:pt x="123" y="129"/>
                  </a:lnTo>
                  <a:lnTo>
                    <a:pt x="254" y="174"/>
                  </a:lnTo>
                  <a:lnTo>
                    <a:pt x="285" y="247"/>
                  </a:lnTo>
                  <a:lnTo>
                    <a:pt x="260" y="243"/>
                  </a:lnTo>
                  <a:lnTo>
                    <a:pt x="241" y="279"/>
                  </a:lnTo>
                  <a:lnTo>
                    <a:pt x="319" y="263"/>
                  </a:lnTo>
                  <a:lnTo>
                    <a:pt x="362" y="300"/>
                  </a:lnTo>
                  <a:lnTo>
                    <a:pt x="357" y="76"/>
                  </a:lnTo>
                  <a:lnTo>
                    <a:pt x="244" y="37"/>
                  </a:lnTo>
                  <a:lnTo>
                    <a:pt x="154" y="103"/>
                  </a:lnTo>
                  <a:lnTo>
                    <a:pt x="117" y="69"/>
                  </a:lnTo>
                  <a:lnTo>
                    <a:pt x="106" y="14"/>
                  </a:lnTo>
                  <a:lnTo>
                    <a:pt x="52" y="0"/>
                  </a:lnTo>
                  <a:lnTo>
                    <a:pt x="0" y="37"/>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08" name="Freeform 92"/>
            <p:cNvSpPr>
              <a:spLocks noChangeAspect="1"/>
            </p:cNvSpPr>
            <p:nvPr/>
          </p:nvSpPr>
          <p:spPr bwMode="gray">
            <a:xfrm>
              <a:off x="7144201" y="4758305"/>
              <a:ext cx="10555" cy="21859"/>
            </a:xfrm>
            <a:custGeom>
              <a:avLst/>
              <a:gdLst>
                <a:gd name="T0" fmla="*/ 0 w 16"/>
                <a:gd name="T1" fmla="*/ 1 h 26"/>
                <a:gd name="T2" fmla="*/ 1 w 16"/>
                <a:gd name="T3" fmla="*/ 0 h 26"/>
                <a:gd name="T4" fmla="*/ 1 w 16"/>
                <a:gd name="T5" fmla="*/ 1 h 26"/>
                <a:gd name="T6" fmla="*/ 0 w 16"/>
                <a:gd name="T7" fmla="*/ 1 h 26"/>
                <a:gd name="T8" fmla="*/ 0 60000 65536"/>
                <a:gd name="T9" fmla="*/ 0 60000 65536"/>
                <a:gd name="T10" fmla="*/ 0 60000 65536"/>
                <a:gd name="T11" fmla="*/ 0 60000 65536"/>
                <a:gd name="T12" fmla="*/ 0 w 16"/>
                <a:gd name="T13" fmla="*/ 0 h 26"/>
                <a:gd name="T14" fmla="*/ 16 w 16"/>
                <a:gd name="T15" fmla="*/ 26 h 26"/>
              </a:gdLst>
              <a:ahLst/>
              <a:cxnLst>
                <a:cxn ang="T8">
                  <a:pos x="T0" y="T1"/>
                </a:cxn>
                <a:cxn ang="T9">
                  <a:pos x="T2" y="T3"/>
                </a:cxn>
                <a:cxn ang="T10">
                  <a:pos x="T4" y="T5"/>
                </a:cxn>
                <a:cxn ang="T11">
                  <a:pos x="T6" y="T7"/>
                </a:cxn>
              </a:cxnLst>
              <a:rect l="T12" t="T13" r="T14" b="T15"/>
              <a:pathLst>
                <a:path w="16" h="26">
                  <a:moveTo>
                    <a:pt x="0" y="26"/>
                  </a:moveTo>
                  <a:lnTo>
                    <a:pt x="10" y="0"/>
                  </a:lnTo>
                  <a:lnTo>
                    <a:pt x="16" y="15"/>
                  </a:lnTo>
                  <a:lnTo>
                    <a:pt x="0" y="26"/>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09" name="Freeform 93"/>
            <p:cNvSpPr>
              <a:spLocks noChangeAspect="1"/>
            </p:cNvSpPr>
            <p:nvPr/>
          </p:nvSpPr>
          <p:spPr bwMode="gray">
            <a:xfrm>
              <a:off x="5267992" y="3379609"/>
              <a:ext cx="411658" cy="460606"/>
            </a:xfrm>
            <a:custGeom>
              <a:avLst/>
              <a:gdLst>
                <a:gd name="T0" fmla="*/ 0 w 665"/>
                <a:gd name="T1" fmla="*/ 1 h 567"/>
                <a:gd name="T2" fmla="*/ 0 w 665"/>
                <a:gd name="T3" fmla="*/ 0 h 567"/>
                <a:gd name="T4" fmla="*/ 0 w 665"/>
                <a:gd name="T5" fmla="*/ 1 h 567"/>
                <a:gd name="T6" fmla="*/ 0 w 665"/>
                <a:gd name="T7" fmla="*/ 1 h 567"/>
                <a:gd name="T8" fmla="*/ 0 w 665"/>
                <a:gd name="T9" fmla="*/ 1 h 567"/>
                <a:gd name="T10" fmla="*/ 0 w 665"/>
                <a:gd name="T11" fmla="*/ 1 h 567"/>
                <a:gd name="T12" fmla="*/ 0 w 665"/>
                <a:gd name="T13" fmla="*/ 1 h 567"/>
                <a:gd name="T14" fmla="*/ 0 w 665"/>
                <a:gd name="T15" fmla="*/ 1 h 567"/>
                <a:gd name="T16" fmla="*/ 0 w 665"/>
                <a:gd name="T17" fmla="*/ 1 h 567"/>
                <a:gd name="T18" fmla="*/ 0 w 665"/>
                <a:gd name="T19" fmla="*/ 1 h 567"/>
                <a:gd name="T20" fmla="*/ 0 w 665"/>
                <a:gd name="T21" fmla="*/ 1 h 567"/>
                <a:gd name="T22" fmla="*/ 0 w 665"/>
                <a:gd name="T23" fmla="*/ 1 h 567"/>
                <a:gd name="T24" fmla="*/ 0 w 665"/>
                <a:gd name="T25" fmla="*/ 1 h 567"/>
                <a:gd name="T26" fmla="*/ 0 w 665"/>
                <a:gd name="T27" fmla="*/ 1 h 567"/>
                <a:gd name="T28" fmla="*/ 0 w 665"/>
                <a:gd name="T29" fmla="*/ 1 h 567"/>
                <a:gd name="T30" fmla="*/ 0 w 665"/>
                <a:gd name="T31" fmla="*/ 1 h 567"/>
                <a:gd name="T32" fmla="*/ 0 w 665"/>
                <a:gd name="T33" fmla="*/ 1 h 567"/>
                <a:gd name="T34" fmla="*/ 0 w 665"/>
                <a:gd name="T35" fmla="*/ 1 h 567"/>
                <a:gd name="T36" fmla="*/ 0 w 665"/>
                <a:gd name="T37" fmla="*/ 1 h 567"/>
                <a:gd name="T38" fmla="*/ 0 w 665"/>
                <a:gd name="T39" fmla="*/ 1 h 567"/>
                <a:gd name="T40" fmla="*/ 0 w 665"/>
                <a:gd name="T41" fmla="*/ 1 h 567"/>
                <a:gd name="T42" fmla="*/ 0 w 665"/>
                <a:gd name="T43" fmla="*/ 1 h 567"/>
                <a:gd name="T44" fmla="*/ 0 w 665"/>
                <a:gd name="T45" fmla="*/ 1 h 567"/>
                <a:gd name="T46" fmla="*/ 0 w 665"/>
                <a:gd name="T47" fmla="*/ 1 h 567"/>
                <a:gd name="T48" fmla="*/ 0 w 665"/>
                <a:gd name="T49" fmla="*/ 1 h 567"/>
                <a:gd name="T50" fmla="*/ 0 w 665"/>
                <a:gd name="T51" fmla="*/ 1 h 567"/>
                <a:gd name="T52" fmla="*/ 0 w 665"/>
                <a:gd name="T53" fmla="*/ 1 h 567"/>
                <a:gd name="T54" fmla="*/ 0 w 665"/>
                <a:gd name="T55" fmla="*/ 1 h 567"/>
                <a:gd name="T56" fmla="*/ 0 w 665"/>
                <a:gd name="T57" fmla="*/ 1 h 567"/>
                <a:gd name="T58" fmla="*/ 0 w 665"/>
                <a:gd name="T59" fmla="*/ 1 h 567"/>
                <a:gd name="T60" fmla="*/ 0 w 665"/>
                <a:gd name="T61" fmla="*/ 1 h 567"/>
                <a:gd name="T62" fmla="*/ 0 w 665"/>
                <a:gd name="T63" fmla="*/ 1 h 5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65"/>
                <a:gd name="T97" fmla="*/ 0 h 567"/>
                <a:gd name="T98" fmla="*/ 665 w 665"/>
                <a:gd name="T99" fmla="*/ 567 h 5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65" h="567">
                  <a:moveTo>
                    <a:pt x="0" y="18"/>
                  </a:moveTo>
                  <a:lnTo>
                    <a:pt x="18" y="0"/>
                  </a:lnTo>
                  <a:lnTo>
                    <a:pt x="69" y="43"/>
                  </a:lnTo>
                  <a:lnTo>
                    <a:pt x="131" y="9"/>
                  </a:lnTo>
                  <a:lnTo>
                    <a:pt x="137" y="42"/>
                  </a:lnTo>
                  <a:lnTo>
                    <a:pt x="166" y="53"/>
                  </a:lnTo>
                  <a:lnTo>
                    <a:pt x="173" y="91"/>
                  </a:lnTo>
                  <a:lnTo>
                    <a:pt x="265" y="130"/>
                  </a:lnTo>
                  <a:lnTo>
                    <a:pt x="349" y="119"/>
                  </a:lnTo>
                  <a:lnTo>
                    <a:pt x="342" y="97"/>
                  </a:lnTo>
                  <a:lnTo>
                    <a:pt x="450" y="60"/>
                  </a:lnTo>
                  <a:lnTo>
                    <a:pt x="591" y="125"/>
                  </a:lnTo>
                  <a:lnTo>
                    <a:pt x="596" y="160"/>
                  </a:lnTo>
                  <a:lnTo>
                    <a:pt x="572" y="226"/>
                  </a:lnTo>
                  <a:lnTo>
                    <a:pt x="575" y="317"/>
                  </a:lnTo>
                  <a:lnTo>
                    <a:pt x="612" y="345"/>
                  </a:lnTo>
                  <a:lnTo>
                    <a:pt x="583" y="391"/>
                  </a:lnTo>
                  <a:lnTo>
                    <a:pt x="665" y="494"/>
                  </a:lnTo>
                  <a:lnTo>
                    <a:pt x="611" y="567"/>
                  </a:lnTo>
                  <a:lnTo>
                    <a:pt x="462" y="543"/>
                  </a:lnTo>
                  <a:lnTo>
                    <a:pt x="428" y="495"/>
                  </a:lnTo>
                  <a:lnTo>
                    <a:pt x="327" y="511"/>
                  </a:lnTo>
                  <a:lnTo>
                    <a:pt x="252" y="467"/>
                  </a:lnTo>
                  <a:lnTo>
                    <a:pt x="202" y="380"/>
                  </a:lnTo>
                  <a:lnTo>
                    <a:pt x="164" y="366"/>
                  </a:lnTo>
                  <a:lnTo>
                    <a:pt x="155" y="384"/>
                  </a:lnTo>
                  <a:lnTo>
                    <a:pt x="108" y="296"/>
                  </a:lnTo>
                  <a:lnTo>
                    <a:pt x="44" y="243"/>
                  </a:lnTo>
                  <a:lnTo>
                    <a:pt x="74" y="160"/>
                  </a:lnTo>
                  <a:lnTo>
                    <a:pt x="47" y="150"/>
                  </a:lnTo>
                  <a:lnTo>
                    <a:pt x="22" y="105"/>
                  </a:lnTo>
                  <a:lnTo>
                    <a:pt x="0" y="18"/>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10" name="Freeform 94"/>
            <p:cNvSpPr>
              <a:spLocks noChangeAspect="1"/>
            </p:cNvSpPr>
            <p:nvPr/>
          </p:nvSpPr>
          <p:spPr bwMode="gray">
            <a:xfrm>
              <a:off x="5150564" y="3463923"/>
              <a:ext cx="215065" cy="257627"/>
            </a:xfrm>
            <a:custGeom>
              <a:avLst/>
              <a:gdLst>
                <a:gd name="T0" fmla="*/ 0 w 345"/>
                <a:gd name="T1" fmla="*/ 1 h 315"/>
                <a:gd name="T2" fmla="*/ 0 w 345"/>
                <a:gd name="T3" fmla="*/ 1 h 315"/>
                <a:gd name="T4" fmla="*/ 0 w 345"/>
                <a:gd name="T5" fmla="*/ 1 h 315"/>
                <a:gd name="T6" fmla="*/ 0 w 345"/>
                <a:gd name="T7" fmla="*/ 1 h 315"/>
                <a:gd name="T8" fmla="*/ 0 w 345"/>
                <a:gd name="T9" fmla="*/ 1 h 315"/>
                <a:gd name="T10" fmla="*/ 0 w 345"/>
                <a:gd name="T11" fmla="*/ 1 h 315"/>
                <a:gd name="T12" fmla="*/ 0 w 345"/>
                <a:gd name="T13" fmla="*/ 1 h 315"/>
                <a:gd name="T14" fmla="*/ 0 w 345"/>
                <a:gd name="T15" fmla="*/ 1 h 315"/>
                <a:gd name="T16" fmla="*/ 0 w 345"/>
                <a:gd name="T17" fmla="*/ 1 h 315"/>
                <a:gd name="T18" fmla="*/ 0 w 345"/>
                <a:gd name="T19" fmla="*/ 1 h 315"/>
                <a:gd name="T20" fmla="*/ 0 w 345"/>
                <a:gd name="T21" fmla="*/ 1 h 315"/>
                <a:gd name="T22" fmla="*/ 0 w 345"/>
                <a:gd name="T23" fmla="*/ 1 h 315"/>
                <a:gd name="T24" fmla="*/ 0 w 345"/>
                <a:gd name="T25" fmla="*/ 0 h 315"/>
                <a:gd name="T26" fmla="*/ 0 w 345"/>
                <a:gd name="T27" fmla="*/ 1 h 315"/>
                <a:gd name="T28" fmla="*/ 0 w 345"/>
                <a:gd name="T29" fmla="*/ 1 h 315"/>
                <a:gd name="T30" fmla="*/ 0 w 345"/>
                <a:gd name="T31" fmla="*/ 1 h 315"/>
                <a:gd name="T32" fmla="*/ 0 w 345"/>
                <a:gd name="T33" fmla="*/ 1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5"/>
                <a:gd name="T52" fmla="*/ 0 h 315"/>
                <a:gd name="T53" fmla="*/ 345 w 34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5" h="315">
                  <a:moveTo>
                    <a:pt x="0" y="153"/>
                  </a:moveTo>
                  <a:lnTo>
                    <a:pt x="17" y="198"/>
                  </a:lnTo>
                  <a:lnTo>
                    <a:pt x="173" y="268"/>
                  </a:lnTo>
                  <a:lnTo>
                    <a:pt x="175" y="294"/>
                  </a:lnTo>
                  <a:lnTo>
                    <a:pt x="211" y="311"/>
                  </a:lnTo>
                  <a:lnTo>
                    <a:pt x="275" y="315"/>
                  </a:lnTo>
                  <a:lnTo>
                    <a:pt x="326" y="283"/>
                  </a:lnTo>
                  <a:lnTo>
                    <a:pt x="345" y="279"/>
                  </a:lnTo>
                  <a:lnTo>
                    <a:pt x="298" y="191"/>
                  </a:lnTo>
                  <a:lnTo>
                    <a:pt x="234" y="138"/>
                  </a:lnTo>
                  <a:lnTo>
                    <a:pt x="264" y="55"/>
                  </a:lnTo>
                  <a:lnTo>
                    <a:pt x="237" y="45"/>
                  </a:lnTo>
                  <a:lnTo>
                    <a:pt x="212" y="0"/>
                  </a:lnTo>
                  <a:lnTo>
                    <a:pt x="135" y="4"/>
                  </a:lnTo>
                  <a:lnTo>
                    <a:pt x="97" y="32"/>
                  </a:lnTo>
                  <a:lnTo>
                    <a:pt x="84" y="108"/>
                  </a:lnTo>
                  <a:lnTo>
                    <a:pt x="0" y="153"/>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11" name="Freeform 95"/>
            <p:cNvSpPr>
              <a:spLocks noChangeAspect="1"/>
            </p:cNvSpPr>
            <p:nvPr/>
          </p:nvSpPr>
          <p:spPr bwMode="gray">
            <a:xfrm>
              <a:off x="4461829" y="3131350"/>
              <a:ext cx="254647" cy="312275"/>
            </a:xfrm>
            <a:custGeom>
              <a:avLst/>
              <a:gdLst>
                <a:gd name="T0" fmla="*/ 0 w 408"/>
                <a:gd name="T1" fmla="*/ 1 h 381"/>
                <a:gd name="T2" fmla="*/ 0 w 408"/>
                <a:gd name="T3" fmla="*/ 1 h 381"/>
                <a:gd name="T4" fmla="*/ 0 w 408"/>
                <a:gd name="T5" fmla="*/ 1 h 381"/>
                <a:gd name="T6" fmla="*/ 0 w 408"/>
                <a:gd name="T7" fmla="*/ 1 h 381"/>
                <a:gd name="T8" fmla="*/ 0 w 408"/>
                <a:gd name="T9" fmla="*/ 1 h 381"/>
                <a:gd name="T10" fmla="*/ 0 w 408"/>
                <a:gd name="T11" fmla="*/ 0 h 381"/>
                <a:gd name="T12" fmla="*/ 0 w 408"/>
                <a:gd name="T13" fmla="*/ 1 h 381"/>
                <a:gd name="T14" fmla="*/ 0 w 408"/>
                <a:gd name="T15" fmla="*/ 1 h 381"/>
                <a:gd name="T16" fmla="*/ 0 w 408"/>
                <a:gd name="T17" fmla="*/ 1 h 381"/>
                <a:gd name="T18" fmla="*/ 0 w 408"/>
                <a:gd name="T19" fmla="*/ 1 h 381"/>
                <a:gd name="T20" fmla="*/ 0 w 408"/>
                <a:gd name="T21" fmla="*/ 1 h 381"/>
                <a:gd name="T22" fmla="*/ 0 w 408"/>
                <a:gd name="T23" fmla="*/ 1 h 381"/>
                <a:gd name="T24" fmla="*/ 0 w 408"/>
                <a:gd name="T25" fmla="*/ 1 h 381"/>
                <a:gd name="T26" fmla="*/ 0 w 408"/>
                <a:gd name="T27" fmla="*/ 1 h 381"/>
                <a:gd name="T28" fmla="*/ 0 w 408"/>
                <a:gd name="T29" fmla="*/ 1 h 381"/>
                <a:gd name="T30" fmla="*/ 0 w 408"/>
                <a:gd name="T31" fmla="*/ 1 h 381"/>
                <a:gd name="T32" fmla="*/ 0 w 408"/>
                <a:gd name="T33" fmla="*/ 1 h 381"/>
                <a:gd name="T34" fmla="*/ 0 w 408"/>
                <a:gd name="T35" fmla="*/ 1 h 381"/>
                <a:gd name="T36" fmla="*/ 0 w 408"/>
                <a:gd name="T37" fmla="*/ 1 h 381"/>
                <a:gd name="T38" fmla="*/ 0 w 408"/>
                <a:gd name="T39" fmla="*/ 1 h 381"/>
                <a:gd name="T40" fmla="*/ 0 w 408"/>
                <a:gd name="T41" fmla="*/ 1 h 381"/>
                <a:gd name="T42" fmla="*/ 0 w 408"/>
                <a:gd name="T43" fmla="*/ 1 h 381"/>
                <a:gd name="T44" fmla="*/ 0 w 408"/>
                <a:gd name="T45" fmla="*/ 1 h 38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8"/>
                <a:gd name="T70" fmla="*/ 0 h 381"/>
                <a:gd name="T71" fmla="*/ 408 w 408"/>
                <a:gd name="T72" fmla="*/ 381 h 38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8" h="381">
                  <a:moveTo>
                    <a:pt x="0" y="95"/>
                  </a:moveTo>
                  <a:lnTo>
                    <a:pt x="11" y="51"/>
                  </a:lnTo>
                  <a:lnTo>
                    <a:pt x="59" y="30"/>
                  </a:lnTo>
                  <a:lnTo>
                    <a:pt x="81" y="50"/>
                  </a:lnTo>
                  <a:lnTo>
                    <a:pt x="130" y="10"/>
                  </a:lnTo>
                  <a:lnTo>
                    <a:pt x="184" y="0"/>
                  </a:lnTo>
                  <a:lnTo>
                    <a:pt x="242" y="27"/>
                  </a:lnTo>
                  <a:lnTo>
                    <a:pt x="242" y="68"/>
                  </a:lnTo>
                  <a:lnTo>
                    <a:pt x="195" y="76"/>
                  </a:lnTo>
                  <a:lnTo>
                    <a:pt x="200" y="127"/>
                  </a:lnTo>
                  <a:lnTo>
                    <a:pt x="277" y="213"/>
                  </a:lnTo>
                  <a:lnTo>
                    <a:pt x="326" y="219"/>
                  </a:lnTo>
                  <a:lnTo>
                    <a:pt x="321" y="237"/>
                  </a:lnTo>
                  <a:lnTo>
                    <a:pt x="408" y="293"/>
                  </a:lnTo>
                  <a:lnTo>
                    <a:pt x="348" y="285"/>
                  </a:lnTo>
                  <a:lnTo>
                    <a:pt x="361" y="339"/>
                  </a:lnTo>
                  <a:lnTo>
                    <a:pt x="326" y="381"/>
                  </a:lnTo>
                  <a:lnTo>
                    <a:pt x="310" y="294"/>
                  </a:lnTo>
                  <a:lnTo>
                    <a:pt x="157" y="199"/>
                  </a:lnTo>
                  <a:lnTo>
                    <a:pt x="121" y="136"/>
                  </a:lnTo>
                  <a:lnTo>
                    <a:pt x="72" y="115"/>
                  </a:lnTo>
                  <a:lnTo>
                    <a:pt x="28" y="142"/>
                  </a:lnTo>
                  <a:lnTo>
                    <a:pt x="0" y="95"/>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12" name="Freeform 96"/>
            <p:cNvSpPr>
              <a:spLocks noChangeAspect="1"/>
            </p:cNvSpPr>
            <p:nvPr/>
          </p:nvSpPr>
          <p:spPr bwMode="gray">
            <a:xfrm>
              <a:off x="4494815" y="3332768"/>
              <a:ext cx="32985" cy="74946"/>
            </a:xfrm>
            <a:custGeom>
              <a:avLst/>
              <a:gdLst>
                <a:gd name="T0" fmla="*/ 0 w 50"/>
                <a:gd name="T1" fmla="*/ 1 h 93"/>
                <a:gd name="T2" fmla="*/ 1 w 50"/>
                <a:gd name="T3" fmla="*/ 1 h 93"/>
                <a:gd name="T4" fmla="*/ 1 w 50"/>
                <a:gd name="T5" fmla="*/ 1 h 93"/>
                <a:gd name="T6" fmla="*/ 1 w 50"/>
                <a:gd name="T7" fmla="*/ 1 h 93"/>
                <a:gd name="T8" fmla="*/ 1 w 50"/>
                <a:gd name="T9" fmla="*/ 0 h 93"/>
                <a:gd name="T10" fmla="*/ 0 w 50"/>
                <a:gd name="T11" fmla="*/ 1 h 93"/>
                <a:gd name="T12" fmla="*/ 0 60000 65536"/>
                <a:gd name="T13" fmla="*/ 0 60000 65536"/>
                <a:gd name="T14" fmla="*/ 0 60000 65536"/>
                <a:gd name="T15" fmla="*/ 0 60000 65536"/>
                <a:gd name="T16" fmla="*/ 0 60000 65536"/>
                <a:gd name="T17" fmla="*/ 0 60000 65536"/>
                <a:gd name="T18" fmla="*/ 0 w 50"/>
                <a:gd name="T19" fmla="*/ 0 h 93"/>
                <a:gd name="T20" fmla="*/ 50 w 50"/>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50" h="93">
                  <a:moveTo>
                    <a:pt x="0" y="14"/>
                  </a:moveTo>
                  <a:lnTo>
                    <a:pt x="9" y="85"/>
                  </a:lnTo>
                  <a:lnTo>
                    <a:pt x="29" y="93"/>
                  </a:lnTo>
                  <a:lnTo>
                    <a:pt x="50" y="37"/>
                  </a:lnTo>
                  <a:lnTo>
                    <a:pt x="31" y="0"/>
                  </a:lnTo>
                  <a:lnTo>
                    <a:pt x="0" y="14"/>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13" name="Freeform 97"/>
            <p:cNvSpPr>
              <a:spLocks noChangeAspect="1"/>
            </p:cNvSpPr>
            <p:nvPr/>
          </p:nvSpPr>
          <p:spPr bwMode="gray">
            <a:xfrm>
              <a:off x="4588493" y="3431135"/>
              <a:ext cx="68610" cy="48403"/>
            </a:xfrm>
            <a:custGeom>
              <a:avLst/>
              <a:gdLst>
                <a:gd name="T0" fmla="*/ 0 w 108"/>
                <a:gd name="T1" fmla="*/ 1 h 61"/>
                <a:gd name="T2" fmla="*/ 0 w 108"/>
                <a:gd name="T3" fmla="*/ 1 h 61"/>
                <a:gd name="T4" fmla="*/ 0 w 108"/>
                <a:gd name="T5" fmla="*/ 0 h 61"/>
                <a:gd name="T6" fmla="*/ 0 w 108"/>
                <a:gd name="T7" fmla="*/ 1 h 61"/>
                <a:gd name="T8" fmla="*/ 0 60000 65536"/>
                <a:gd name="T9" fmla="*/ 0 60000 65536"/>
                <a:gd name="T10" fmla="*/ 0 60000 65536"/>
                <a:gd name="T11" fmla="*/ 0 60000 65536"/>
                <a:gd name="T12" fmla="*/ 0 w 108"/>
                <a:gd name="T13" fmla="*/ 0 h 61"/>
                <a:gd name="T14" fmla="*/ 108 w 108"/>
                <a:gd name="T15" fmla="*/ 61 h 61"/>
              </a:gdLst>
              <a:ahLst/>
              <a:cxnLst>
                <a:cxn ang="T8">
                  <a:pos x="T0" y="T1"/>
                </a:cxn>
                <a:cxn ang="T9">
                  <a:pos x="T2" y="T3"/>
                </a:cxn>
                <a:cxn ang="T10">
                  <a:pos x="T4" y="T5"/>
                </a:cxn>
                <a:cxn ang="T11">
                  <a:pos x="T6" y="T7"/>
                </a:cxn>
              </a:cxnLst>
              <a:rect l="T12" t="T13" r="T14" b="T15"/>
              <a:pathLst>
                <a:path w="108" h="61">
                  <a:moveTo>
                    <a:pt x="0" y="14"/>
                  </a:moveTo>
                  <a:lnTo>
                    <a:pt x="91" y="61"/>
                  </a:lnTo>
                  <a:lnTo>
                    <a:pt x="108" y="0"/>
                  </a:lnTo>
                  <a:lnTo>
                    <a:pt x="0" y="14"/>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14" name="Freeform 98"/>
            <p:cNvSpPr>
              <a:spLocks noChangeAspect="1"/>
            </p:cNvSpPr>
            <p:nvPr/>
          </p:nvSpPr>
          <p:spPr bwMode="gray">
            <a:xfrm>
              <a:off x="7113855" y="3576343"/>
              <a:ext cx="48818" cy="78069"/>
            </a:xfrm>
            <a:custGeom>
              <a:avLst/>
              <a:gdLst>
                <a:gd name="T0" fmla="*/ 0 w 81"/>
                <a:gd name="T1" fmla="*/ 1 h 97"/>
                <a:gd name="T2" fmla="*/ 0 w 81"/>
                <a:gd name="T3" fmla="*/ 1 h 97"/>
                <a:gd name="T4" fmla="*/ 0 w 81"/>
                <a:gd name="T5" fmla="*/ 1 h 97"/>
                <a:gd name="T6" fmla="*/ 0 w 81"/>
                <a:gd name="T7" fmla="*/ 1 h 97"/>
                <a:gd name="T8" fmla="*/ 0 w 81"/>
                <a:gd name="T9" fmla="*/ 1 h 97"/>
                <a:gd name="T10" fmla="*/ 0 w 81"/>
                <a:gd name="T11" fmla="*/ 1 h 97"/>
                <a:gd name="T12" fmla="*/ 0 w 81"/>
                <a:gd name="T13" fmla="*/ 1 h 97"/>
                <a:gd name="T14" fmla="*/ 0 w 81"/>
                <a:gd name="T15" fmla="*/ 1 h 97"/>
                <a:gd name="T16" fmla="*/ 0 w 81"/>
                <a:gd name="T17" fmla="*/ 0 h 97"/>
                <a:gd name="T18" fmla="*/ 0 w 81"/>
                <a:gd name="T19" fmla="*/ 1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97"/>
                <a:gd name="T32" fmla="*/ 81 w 81"/>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97">
                  <a:moveTo>
                    <a:pt x="0" y="26"/>
                  </a:moveTo>
                  <a:lnTo>
                    <a:pt x="3" y="50"/>
                  </a:lnTo>
                  <a:lnTo>
                    <a:pt x="21" y="26"/>
                  </a:lnTo>
                  <a:lnTo>
                    <a:pt x="30" y="40"/>
                  </a:lnTo>
                  <a:lnTo>
                    <a:pt x="20" y="97"/>
                  </a:lnTo>
                  <a:lnTo>
                    <a:pt x="59" y="95"/>
                  </a:lnTo>
                  <a:lnTo>
                    <a:pt x="81" y="38"/>
                  </a:lnTo>
                  <a:lnTo>
                    <a:pt x="69" y="5"/>
                  </a:lnTo>
                  <a:lnTo>
                    <a:pt x="32" y="0"/>
                  </a:lnTo>
                  <a:lnTo>
                    <a:pt x="0" y="26"/>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15" name="Freeform 99"/>
            <p:cNvSpPr>
              <a:spLocks noChangeAspect="1"/>
            </p:cNvSpPr>
            <p:nvPr/>
          </p:nvSpPr>
          <p:spPr bwMode="gray">
            <a:xfrm>
              <a:off x="7137604" y="3331206"/>
              <a:ext cx="242772" cy="254504"/>
            </a:xfrm>
            <a:custGeom>
              <a:avLst/>
              <a:gdLst>
                <a:gd name="T0" fmla="*/ 0 w 391"/>
                <a:gd name="T1" fmla="*/ 1 h 314"/>
                <a:gd name="T2" fmla="*/ 0 w 391"/>
                <a:gd name="T3" fmla="*/ 1 h 314"/>
                <a:gd name="T4" fmla="*/ 0 w 391"/>
                <a:gd name="T5" fmla="*/ 1 h 314"/>
                <a:gd name="T6" fmla="*/ 0 w 391"/>
                <a:gd name="T7" fmla="*/ 1 h 314"/>
                <a:gd name="T8" fmla="*/ 0 w 391"/>
                <a:gd name="T9" fmla="*/ 1 h 314"/>
                <a:gd name="T10" fmla="*/ 0 w 391"/>
                <a:gd name="T11" fmla="*/ 1 h 314"/>
                <a:gd name="T12" fmla="*/ 0 w 391"/>
                <a:gd name="T13" fmla="*/ 1 h 314"/>
                <a:gd name="T14" fmla="*/ 0 w 391"/>
                <a:gd name="T15" fmla="*/ 1 h 314"/>
                <a:gd name="T16" fmla="*/ 0 w 391"/>
                <a:gd name="T17" fmla="*/ 1 h 314"/>
                <a:gd name="T18" fmla="*/ 0 w 391"/>
                <a:gd name="T19" fmla="*/ 1 h 314"/>
                <a:gd name="T20" fmla="*/ 0 w 391"/>
                <a:gd name="T21" fmla="*/ 0 h 314"/>
                <a:gd name="T22" fmla="*/ 0 w 391"/>
                <a:gd name="T23" fmla="*/ 1 h 314"/>
                <a:gd name="T24" fmla="*/ 0 w 391"/>
                <a:gd name="T25" fmla="*/ 1 h 314"/>
                <a:gd name="T26" fmla="*/ 0 w 391"/>
                <a:gd name="T27" fmla="*/ 1 h 314"/>
                <a:gd name="T28" fmla="*/ 0 w 391"/>
                <a:gd name="T29" fmla="*/ 1 h 314"/>
                <a:gd name="T30" fmla="*/ 0 w 391"/>
                <a:gd name="T31" fmla="*/ 1 h 314"/>
                <a:gd name="T32" fmla="*/ 0 w 391"/>
                <a:gd name="T33" fmla="*/ 1 h 314"/>
                <a:gd name="T34" fmla="*/ 0 w 391"/>
                <a:gd name="T35" fmla="*/ 1 h 314"/>
                <a:gd name="T36" fmla="*/ 0 w 391"/>
                <a:gd name="T37" fmla="*/ 1 h 314"/>
                <a:gd name="T38" fmla="*/ 0 w 391"/>
                <a:gd name="T39" fmla="*/ 1 h 314"/>
                <a:gd name="T40" fmla="*/ 0 w 391"/>
                <a:gd name="T41" fmla="*/ 1 h 314"/>
                <a:gd name="T42" fmla="*/ 0 w 391"/>
                <a:gd name="T43" fmla="*/ 1 h 314"/>
                <a:gd name="T44" fmla="*/ 0 w 391"/>
                <a:gd name="T45" fmla="*/ 1 h 314"/>
                <a:gd name="T46" fmla="*/ 0 w 391"/>
                <a:gd name="T47" fmla="*/ 1 h 3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91"/>
                <a:gd name="T73" fmla="*/ 0 h 314"/>
                <a:gd name="T74" fmla="*/ 391 w 391"/>
                <a:gd name="T75" fmla="*/ 314 h 3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91" h="314">
                  <a:moveTo>
                    <a:pt x="0" y="296"/>
                  </a:moveTo>
                  <a:lnTo>
                    <a:pt x="70" y="237"/>
                  </a:lnTo>
                  <a:lnTo>
                    <a:pt x="169" y="237"/>
                  </a:lnTo>
                  <a:lnTo>
                    <a:pt x="208" y="165"/>
                  </a:lnTo>
                  <a:lnTo>
                    <a:pt x="225" y="160"/>
                  </a:lnTo>
                  <a:lnTo>
                    <a:pt x="226" y="187"/>
                  </a:lnTo>
                  <a:lnTo>
                    <a:pt x="271" y="160"/>
                  </a:lnTo>
                  <a:lnTo>
                    <a:pt x="309" y="105"/>
                  </a:lnTo>
                  <a:lnTo>
                    <a:pt x="326" y="16"/>
                  </a:lnTo>
                  <a:lnTo>
                    <a:pt x="357" y="20"/>
                  </a:lnTo>
                  <a:lnTo>
                    <a:pt x="347" y="0"/>
                  </a:lnTo>
                  <a:lnTo>
                    <a:pt x="367" y="1"/>
                  </a:lnTo>
                  <a:lnTo>
                    <a:pt x="391" y="76"/>
                  </a:lnTo>
                  <a:lnTo>
                    <a:pt x="357" y="129"/>
                  </a:lnTo>
                  <a:lnTo>
                    <a:pt x="357" y="177"/>
                  </a:lnTo>
                  <a:lnTo>
                    <a:pt x="333" y="248"/>
                  </a:lnTo>
                  <a:lnTo>
                    <a:pt x="315" y="258"/>
                  </a:lnTo>
                  <a:lnTo>
                    <a:pt x="314" y="231"/>
                  </a:lnTo>
                  <a:lnTo>
                    <a:pt x="257" y="272"/>
                  </a:lnTo>
                  <a:lnTo>
                    <a:pt x="208" y="254"/>
                  </a:lnTo>
                  <a:lnTo>
                    <a:pt x="211" y="288"/>
                  </a:lnTo>
                  <a:lnTo>
                    <a:pt x="170" y="314"/>
                  </a:lnTo>
                  <a:lnTo>
                    <a:pt x="158" y="269"/>
                  </a:lnTo>
                  <a:lnTo>
                    <a:pt x="0" y="296"/>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16" name="Freeform 100"/>
            <p:cNvSpPr>
              <a:spLocks noChangeAspect="1"/>
            </p:cNvSpPr>
            <p:nvPr/>
          </p:nvSpPr>
          <p:spPr bwMode="gray">
            <a:xfrm>
              <a:off x="7166631" y="3565413"/>
              <a:ext cx="50138" cy="43719"/>
            </a:xfrm>
            <a:custGeom>
              <a:avLst/>
              <a:gdLst>
                <a:gd name="T0" fmla="*/ 0 w 81"/>
                <a:gd name="T1" fmla="*/ 1 h 56"/>
                <a:gd name="T2" fmla="*/ 0 w 81"/>
                <a:gd name="T3" fmla="*/ 1 h 56"/>
                <a:gd name="T4" fmla="*/ 0 w 81"/>
                <a:gd name="T5" fmla="*/ 1 h 56"/>
                <a:gd name="T6" fmla="*/ 0 w 81"/>
                <a:gd name="T7" fmla="*/ 0 h 56"/>
                <a:gd name="T8" fmla="*/ 0 w 81"/>
                <a:gd name="T9" fmla="*/ 1 h 56"/>
                <a:gd name="T10" fmla="*/ 0 60000 65536"/>
                <a:gd name="T11" fmla="*/ 0 60000 65536"/>
                <a:gd name="T12" fmla="*/ 0 60000 65536"/>
                <a:gd name="T13" fmla="*/ 0 60000 65536"/>
                <a:gd name="T14" fmla="*/ 0 60000 65536"/>
                <a:gd name="T15" fmla="*/ 0 w 81"/>
                <a:gd name="T16" fmla="*/ 0 h 56"/>
                <a:gd name="T17" fmla="*/ 81 w 81"/>
                <a:gd name="T18" fmla="*/ 56 h 56"/>
              </a:gdLst>
              <a:ahLst/>
              <a:cxnLst>
                <a:cxn ang="T10">
                  <a:pos x="T0" y="T1"/>
                </a:cxn>
                <a:cxn ang="T11">
                  <a:pos x="T2" y="T3"/>
                </a:cxn>
                <a:cxn ang="T12">
                  <a:pos x="T4" y="T5"/>
                </a:cxn>
                <a:cxn ang="T13">
                  <a:pos x="T6" y="T7"/>
                </a:cxn>
                <a:cxn ang="T14">
                  <a:pos x="T8" y="T9"/>
                </a:cxn>
              </a:cxnLst>
              <a:rect l="T15" t="T16" r="T17" b="T18"/>
              <a:pathLst>
                <a:path w="81" h="56">
                  <a:moveTo>
                    <a:pt x="0" y="29"/>
                  </a:moveTo>
                  <a:lnTo>
                    <a:pt x="27" y="56"/>
                  </a:lnTo>
                  <a:lnTo>
                    <a:pt x="74" y="35"/>
                  </a:lnTo>
                  <a:lnTo>
                    <a:pt x="81" y="0"/>
                  </a:lnTo>
                  <a:lnTo>
                    <a:pt x="0" y="29"/>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17" name="Freeform 101"/>
            <p:cNvSpPr>
              <a:spLocks noChangeAspect="1"/>
            </p:cNvSpPr>
            <p:nvPr/>
          </p:nvSpPr>
          <p:spPr bwMode="gray">
            <a:xfrm>
              <a:off x="7334197" y="3192244"/>
              <a:ext cx="125344" cy="138963"/>
            </a:xfrm>
            <a:custGeom>
              <a:avLst/>
              <a:gdLst>
                <a:gd name="T0" fmla="*/ 0 w 203"/>
                <a:gd name="T1" fmla="*/ 1 h 169"/>
                <a:gd name="T2" fmla="*/ 0 w 203"/>
                <a:gd name="T3" fmla="*/ 1 h 169"/>
                <a:gd name="T4" fmla="*/ 0 w 203"/>
                <a:gd name="T5" fmla="*/ 1 h 169"/>
                <a:gd name="T6" fmla="*/ 0 w 203"/>
                <a:gd name="T7" fmla="*/ 1 h 169"/>
                <a:gd name="T8" fmla="*/ 0 w 203"/>
                <a:gd name="T9" fmla="*/ 1 h 169"/>
                <a:gd name="T10" fmla="*/ 0 w 203"/>
                <a:gd name="T11" fmla="*/ 1 h 169"/>
                <a:gd name="T12" fmla="*/ 0 w 203"/>
                <a:gd name="T13" fmla="*/ 1 h 169"/>
                <a:gd name="T14" fmla="*/ 0 w 203"/>
                <a:gd name="T15" fmla="*/ 1 h 169"/>
                <a:gd name="T16" fmla="*/ 0 w 203"/>
                <a:gd name="T17" fmla="*/ 1 h 169"/>
                <a:gd name="T18" fmla="*/ 0 w 203"/>
                <a:gd name="T19" fmla="*/ 1 h 169"/>
                <a:gd name="T20" fmla="*/ 0 w 203"/>
                <a:gd name="T21" fmla="*/ 0 h 169"/>
                <a:gd name="T22" fmla="*/ 0 w 203"/>
                <a:gd name="T23" fmla="*/ 1 h 169"/>
                <a:gd name="T24" fmla="*/ 0 w 203"/>
                <a:gd name="T25" fmla="*/ 1 h 169"/>
                <a:gd name="T26" fmla="*/ 0 w 203"/>
                <a:gd name="T27" fmla="*/ 1 h 1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3"/>
                <a:gd name="T43" fmla="*/ 0 h 169"/>
                <a:gd name="T44" fmla="*/ 203 w 203"/>
                <a:gd name="T45" fmla="*/ 169 h 1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3" h="169">
                  <a:moveTo>
                    <a:pt x="0" y="120"/>
                  </a:moveTo>
                  <a:lnTo>
                    <a:pt x="9" y="169"/>
                  </a:lnTo>
                  <a:lnTo>
                    <a:pt x="44" y="151"/>
                  </a:lnTo>
                  <a:lnTo>
                    <a:pt x="20" y="121"/>
                  </a:lnTo>
                  <a:lnTo>
                    <a:pt x="118" y="147"/>
                  </a:lnTo>
                  <a:lnTo>
                    <a:pt x="140" y="108"/>
                  </a:lnTo>
                  <a:lnTo>
                    <a:pt x="203" y="95"/>
                  </a:lnTo>
                  <a:lnTo>
                    <a:pt x="181" y="69"/>
                  </a:lnTo>
                  <a:lnTo>
                    <a:pt x="189" y="46"/>
                  </a:lnTo>
                  <a:lnTo>
                    <a:pt x="135" y="50"/>
                  </a:lnTo>
                  <a:lnTo>
                    <a:pt x="70" y="0"/>
                  </a:lnTo>
                  <a:lnTo>
                    <a:pt x="47" y="96"/>
                  </a:lnTo>
                  <a:lnTo>
                    <a:pt x="19" y="91"/>
                  </a:lnTo>
                  <a:lnTo>
                    <a:pt x="0" y="120"/>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18" name="Freeform 102"/>
            <p:cNvSpPr>
              <a:spLocks noChangeAspect="1"/>
            </p:cNvSpPr>
            <p:nvPr/>
          </p:nvSpPr>
          <p:spPr bwMode="gray">
            <a:xfrm>
              <a:off x="6999066" y="3279681"/>
              <a:ext cx="133261" cy="173313"/>
            </a:xfrm>
            <a:custGeom>
              <a:avLst/>
              <a:gdLst>
                <a:gd name="T0" fmla="*/ 0 w 221"/>
                <a:gd name="T1" fmla="*/ 1 h 212"/>
                <a:gd name="T2" fmla="*/ 0 w 221"/>
                <a:gd name="T3" fmla="*/ 1 h 212"/>
                <a:gd name="T4" fmla="*/ 0 w 221"/>
                <a:gd name="T5" fmla="*/ 1 h 212"/>
                <a:gd name="T6" fmla="*/ 0 w 221"/>
                <a:gd name="T7" fmla="*/ 1 h 212"/>
                <a:gd name="T8" fmla="*/ 0 w 221"/>
                <a:gd name="T9" fmla="*/ 1 h 212"/>
                <a:gd name="T10" fmla="*/ 0 w 221"/>
                <a:gd name="T11" fmla="*/ 1 h 212"/>
                <a:gd name="T12" fmla="*/ 0 w 221"/>
                <a:gd name="T13" fmla="*/ 1 h 212"/>
                <a:gd name="T14" fmla="*/ 0 w 221"/>
                <a:gd name="T15" fmla="*/ 1 h 212"/>
                <a:gd name="T16" fmla="*/ 0 w 221"/>
                <a:gd name="T17" fmla="*/ 1 h 212"/>
                <a:gd name="T18" fmla="*/ 0 w 221"/>
                <a:gd name="T19" fmla="*/ 0 h 212"/>
                <a:gd name="T20" fmla="*/ 0 w 221"/>
                <a:gd name="T21" fmla="*/ 1 h 212"/>
                <a:gd name="T22" fmla="*/ 0 w 221"/>
                <a:gd name="T23" fmla="*/ 1 h 212"/>
                <a:gd name="T24" fmla="*/ 0 w 221"/>
                <a:gd name="T25" fmla="*/ 1 h 212"/>
                <a:gd name="T26" fmla="*/ 0 w 221"/>
                <a:gd name="T27" fmla="*/ 1 h 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1"/>
                <a:gd name="T43" fmla="*/ 0 h 212"/>
                <a:gd name="T44" fmla="*/ 221 w 221"/>
                <a:gd name="T45" fmla="*/ 212 h 2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1" h="212">
                  <a:moveTo>
                    <a:pt x="0" y="120"/>
                  </a:moveTo>
                  <a:lnTo>
                    <a:pt x="41" y="137"/>
                  </a:lnTo>
                  <a:lnTo>
                    <a:pt x="15" y="198"/>
                  </a:lnTo>
                  <a:lnTo>
                    <a:pt x="77" y="212"/>
                  </a:lnTo>
                  <a:lnTo>
                    <a:pt x="142" y="175"/>
                  </a:lnTo>
                  <a:lnTo>
                    <a:pt x="112" y="125"/>
                  </a:lnTo>
                  <a:lnTo>
                    <a:pt x="186" y="81"/>
                  </a:lnTo>
                  <a:lnTo>
                    <a:pt x="221" y="20"/>
                  </a:lnTo>
                  <a:lnTo>
                    <a:pt x="216" y="11"/>
                  </a:lnTo>
                  <a:lnTo>
                    <a:pt x="202" y="0"/>
                  </a:lnTo>
                  <a:lnTo>
                    <a:pt x="136" y="39"/>
                  </a:lnTo>
                  <a:lnTo>
                    <a:pt x="136" y="62"/>
                  </a:lnTo>
                  <a:lnTo>
                    <a:pt x="88" y="55"/>
                  </a:lnTo>
                  <a:lnTo>
                    <a:pt x="0" y="120"/>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19" name="Freeform 103"/>
            <p:cNvSpPr>
              <a:spLocks noChangeAspect="1"/>
            </p:cNvSpPr>
            <p:nvPr/>
          </p:nvSpPr>
          <p:spPr bwMode="gray">
            <a:xfrm>
              <a:off x="7034690" y="3421766"/>
              <a:ext cx="77846" cy="134278"/>
            </a:xfrm>
            <a:custGeom>
              <a:avLst/>
              <a:gdLst>
                <a:gd name="T0" fmla="*/ 0 w 121"/>
                <a:gd name="T1" fmla="*/ 1 h 166"/>
                <a:gd name="T2" fmla="*/ 0 w 121"/>
                <a:gd name="T3" fmla="*/ 1 h 166"/>
                <a:gd name="T4" fmla="*/ 0 w 121"/>
                <a:gd name="T5" fmla="*/ 0 h 166"/>
                <a:gd name="T6" fmla="*/ 0 w 121"/>
                <a:gd name="T7" fmla="*/ 1 h 166"/>
                <a:gd name="T8" fmla="*/ 0 w 121"/>
                <a:gd name="T9" fmla="*/ 1 h 166"/>
                <a:gd name="T10" fmla="*/ 0 w 121"/>
                <a:gd name="T11" fmla="*/ 1 h 166"/>
                <a:gd name="T12" fmla="*/ 0 60000 65536"/>
                <a:gd name="T13" fmla="*/ 0 60000 65536"/>
                <a:gd name="T14" fmla="*/ 0 60000 65536"/>
                <a:gd name="T15" fmla="*/ 0 60000 65536"/>
                <a:gd name="T16" fmla="*/ 0 60000 65536"/>
                <a:gd name="T17" fmla="*/ 0 60000 65536"/>
                <a:gd name="T18" fmla="*/ 0 w 121"/>
                <a:gd name="T19" fmla="*/ 0 h 166"/>
                <a:gd name="T20" fmla="*/ 121 w 121"/>
                <a:gd name="T21" fmla="*/ 166 h 166"/>
              </a:gdLst>
              <a:ahLst/>
              <a:cxnLst>
                <a:cxn ang="T12">
                  <a:pos x="T0" y="T1"/>
                </a:cxn>
                <a:cxn ang="T13">
                  <a:pos x="T2" y="T3"/>
                </a:cxn>
                <a:cxn ang="T14">
                  <a:pos x="T4" y="T5"/>
                </a:cxn>
                <a:cxn ang="T15">
                  <a:pos x="T6" y="T7"/>
                </a:cxn>
                <a:cxn ang="T16">
                  <a:pos x="T8" y="T9"/>
                </a:cxn>
                <a:cxn ang="T17">
                  <a:pos x="T10" y="T11"/>
                </a:cxn>
              </a:cxnLst>
              <a:rect l="T18" t="T19" r="T20" b="T21"/>
              <a:pathLst>
                <a:path w="121" h="166">
                  <a:moveTo>
                    <a:pt x="0" y="166"/>
                  </a:moveTo>
                  <a:lnTo>
                    <a:pt x="13" y="37"/>
                  </a:lnTo>
                  <a:lnTo>
                    <a:pt x="78" y="0"/>
                  </a:lnTo>
                  <a:lnTo>
                    <a:pt x="121" y="101"/>
                  </a:lnTo>
                  <a:lnTo>
                    <a:pt x="76" y="149"/>
                  </a:lnTo>
                  <a:lnTo>
                    <a:pt x="0" y="166"/>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20" name="Freeform 104"/>
            <p:cNvSpPr>
              <a:spLocks noChangeAspect="1"/>
            </p:cNvSpPr>
            <p:nvPr/>
          </p:nvSpPr>
          <p:spPr bwMode="gray">
            <a:xfrm>
              <a:off x="6477896" y="3919845"/>
              <a:ext cx="155691" cy="235768"/>
            </a:xfrm>
            <a:custGeom>
              <a:avLst/>
              <a:gdLst>
                <a:gd name="T0" fmla="*/ 0 w 249"/>
                <a:gd name="T1" fmla="*/ 1 h 290"/>
                <a:gd name="T2" fmla="*/ 0 w 249"/>
                <a:gd name="T3" fmla="*/ 1 h 290"/>
                <a:gd name="T4" fmla="*/ 0 w 249"/>
                <a:gd name="T5" fmla="*/ 1 h 290"/>
                <a:gd name="T6" fmla="*/ 0 w 249"/>
                <a:gd name="T7" fmla="*/ 1 h 290"/>
                <a:gd name="T8" fmla="*/ 0 w 249"/>
                <a:gd name="T9" fmla="*/ 1 h 290"/>
                <a:gd name="T10" fmla="*/ 0 w 249"/>
                <a:gd name="T11" fmla="*/ 1 h 290"/>
                <a:gd name="T12" fmla="*/ 0 w 249"/>
                <a:gd name="T13" fmla="*/ 1 h 290"/>
                <a:gd name="T14" fmla="*/ 0 w 249"/>
                <a:gd name="T15" fmla="*/ 1 h 290"/>
                <a:gd name="T16" fmla="*/ 0 w 249"/>
                <a:gd name="T17" fmla="*/ 1 h 290"/>
                <a:gd name="T18" fmla="*/ 0 w 249"/>
                <a:gd name="T19" fmla="*/ 1 h 290"/>
                <a:gd name="T20" fmla="*/ 0 w 249"/>
                <a:gd name="T21" fmla="*/ 1 h 290"/>
                <a:gd name="T22" fmla="*/ 0 w 249"/>
                <a:gd name="T23" fmla="*/ 1 h 290"/>
                <a:gd name="T24" fmla="*/ 0 w 249"/>
                <a:gd name="T25" fmla="*/ 0 h 290"/>
                <a:gd name="T26" fmla="*/ 0 w 249"/>
                <a:gd name="T27" fmla="*/ 1 h 290"/>
                <a:gd name="T28" fmla="*/ 0 w 249"/>
                <a:gd name="T29" fmla="*/ 1 h 290"/>
                <a:gd name="T30" fmla="*/ 0 w 249"/>
                <a:gd name="T31" fmla="*/ 1 h 290"/>
                <a:gd name="T32" fmla="*/ 0 w 249"/>
                <a:gd name="T33" fmla="*/ 1 h 2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9"/>
                <a:gd name="T52" fmla="*/ 0 h 290"/>
                <a:gd name="T53" fmla="*/ 249 w 249"/>
                <a:gd name="T54" fmla="*/ 290 h 2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9" h="290">
                  <a:moveTo>
                    <a:pt x="0" y="64"/>
                  </a:moveTo>
                  <a:lnTo>
                    <a:pt x="33" y="105"/>
                  </a:lnTo>
                  <a:lnTo>
                    <a:pt x="23" y="176"/>
                  </a:lnTo>
                  <a:lnTo>
                    <a:pt x="111" y="144"/>
                  </a:lnTo>
                  <a:lnTo>
                    <a:pt x="149" y="176"/>
                  </a:lnTo>
                  <a:lnTo>
                    <a:pt x="182" y="246"/>
                  </a:lnTo>
                  <a:lnTo>
                    <a:pt x="170" y="290"/>
                  </a:lnTo>
                  <a:lnTo>
                    <a:pt x="249" y="278"/>
                  </a:lnTo>
                  <a:lnTo>
                    <a:pt x="211" y="185"/>
                  </a:lnTo>
                  <a:lnTo>
                    <a:pt x="127" y="116"/>
                  </a:lnTo>
                  <a:lnTo>
                    <a:pt x="150" y="76"/>
                  </a:lnTo>
                  <a:lnTo>
                    <a:pt x="103" y="55"/>
                  </a:lnTo>
                  <a:lnTo>
                    <a:pt x="67" y="0"/>
                  </a:lnTo>
                  <a:lnTo>
                    <a:pt x="46" y="1"/>
                  </a:lnTo>
                  <a:lnTo>
                    <a:pt x="49" y="40"/>
                  </a:lnTo>
                  <a:lnTo>
                    <a:pt x="33" y="31"/>
                  </a:lnTo>
                  <a:lnTo>
                    <a:pt x="0" y="64"/>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21" name="Freeform 105"/>
            <p:cNvSpPr>
              <a:spLocks noChangeAspect="1"/>
            </p:cNvSpPr>
            <p:nvPr/>
          </p:nvSpPr>
          <p:spPr bwMode="gray">
            <a:xfrm>
              <a:off x="4440719" y="3022054"/>
              <a:ext cx="10555" cy="24982"/>
            </a:xfrm>
            <a:custGeom>
              <a:avLst/>
              <a:gdLst>
                <a:gd name="T0" fmla="*/ 0 w 17"/>
                <a:gd name="T1" fmla="*/ 1 h 30"/>
                <a:gd name="T2" fmla="*/ 0 w 17"/>
                <a:gd name="T3" fmla="*/ 0 h 30"/>
                <a:gd name="T4" fmla="*/ 0 w 17"/>
                <a:gd name="T5" fmla="*/ 1 h 30"/>
                <a:gd name="T6" fmla="*/ 0 w 17"/>
                <a:gd name="T7" fmla="*/ 1 h 30"/>
                <a:gd name="T8" fmla="*/ 0 60000 65536"/>
                <a:gd name="T9" fmla="*/ 0 60000 65536"/>
                <a:gd name="T10" fmla="*/ 0 60000 65536"/>
                <a:gd name="T11" fmla="*/ 0 60000 65536"/>
                <a:gd name="T12" fmla="*/ 0 w 17"/>
                <a:gd name="T13" fmla="*/ 0 h 30"/>
                <a:gd name="T14" fmla="*/ 17 w 17"/>
                <a:gd name="T15" fmla="*/ 30 h 30"/>
              </a:gdLst>
              <a:ahLst/>
              <a:cxnLst>
                <a:cxn ang="T8">
                  <a:pos x="T0" y="T1"/>
                </a:cxn>
                <a:cxn ang="T9">
                  <a:pos x="T2" y="T3"/>
                </a:cxn>
                <a:cxn ang="T10">
                  <a:pos x="T4" y="T5"/>
                </a:cxn>
                <a:cxn ang="T11">
                  <a:pos x="T6" y="T7"/>
                </a:cxn>
              </a:cxnLst>
              <a:rect l="T12" t="T13" r="T14" b="T15"/>
              <a:pathLst>
                <a:path w="17" h="30">
                  <a:moveTo>
                    <a:pt x="0" y="23"/>
                  </a:moveTo>
                  <a:lnTo>
                    <a:pt x="13" y="0"/>
                  </a:lnTo>
                  <a:lnTo>
                    <a:pt x="17" y="30"/>
                  </a:lnTo>
                  <a:lnTo>
                    <a:pt x="0" y="23"/>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22" name="Freeform 106"/>
            <p:cNvSpPr>
              <a:spLocks noChangeAspect="1"/>
            </p:cNvSpPr>
            <p:nvPr/>
          </p:nvSpPr>
          <p:spPr bwMode="gray">
            <a:xfrm>
              <a:off x="6479216" y="4377329"/>
              <a:ext cx="81804" cy="138963"/>
            </a:xfrm>
            <a:custGeom>
              <a:avLst/>
              <a:gdLst>
                <a:gd name="T0" fmla="*/ 0 w 130"/>
                <a:gd name="T1" fmla="*/ 0 h 172"/>
                <a:gd name="T2" fmla="*/ 0 w 130"/>
                <a:gd name="T3" fmla="*/ 0 h 172"/>
                <a:gd name="T4" fmla="*/ 0 w 130"/>
                <a:gd name="T5" fmla="*/ 1 h 172"/>
                <a:gd name="T6" fmla="*/ 0 w 130"/>
                <a:gd name="T7" fmla="*/ 1 h 172"/>
                <a:gd name="T8" fmla="*/ 0 w 130"/>
                <a:gd name="T9" fmla="*/ 1 h 172"/>
                <a:gd name="T10" fmla="*/ 0 w 130"/>
                <a:gd name="T11" fmla="*/ 1 h 172"/>
                <a:gd name="T12" fmla="*/ 0 w 130"/>
                <a:gd name="T13" fmla="*/ 1 h 172"/>
                <a:gd name="T14" fmla="*/ 0 w 130"/>
                <a:gd name="T15" fmla="*/ 1 h 172"/>
                <a:gd name="T16" fmla="*/ 0 w 130"/>
                <a:gd name="T17" fmla="*/ 0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0"/>
                <a:gd name="T28" fmla="*/ 0 h 172"/>
                <a:gd name="T29" fmla="*/ 130 w 130"/>
                <a:gd name="T30" fmla="*/ 172 h 1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0" h="172">
                  <a:moveTo>
                    <a:pt x="0" y="0"/>
                  </a:moveTo>
                  <a:lnTo>
                    <a:pt x="26" y="0"/>
                  </a:lnTo>
                  <a:lnTo>
                    <a:pt x="34" y="30"/>
                  </a:lnTo>
                  <a:lnTo>
                    <a:pt x="66" y="11"/>
                  </a:lnTo>
                  <a:lnTo>
                    <a:pt x="109" y="51"/>
                  </a:lnTo>
                  <a:lnTo>
                    <a:pt x="130" y="172"/>
                  </a:lnTo>
                  <a:lnTo>
                    <a:pt x="129" y="172"/>
                  </a:lnTo>
                  <a:lnTo>
                    <a:pt x="39" y="121"/>
                  </a:lnTo>
                  <a:lnTo>
                    <a:pt x="0" y="0"/>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23" name="Freeform 107"/>
            <p:cNvSpPr>
              <a:spLocks noChangeAspect="1"/>
            </p:cNvSpPr>
            <p:nvPr/>
          </p:nvSpPr>
          <p:spPr bwMode="gray">
            <a:xfrm>
              <a:off x="6683725" y="4367961"/>
              <a:ext cx="204509" cy="168629"/>
            </a:xfrm>
            <a:custGeom>
              <a:avLst/>
              <a:gdLst>
                <a:gd name="T0" fmla="*/ 0 w 331"/>
                <a:gd name="T1" fmla="*/ 1 h 207"/>
                <a:gd name="T2" fmla="*/ 0 w 331"/>
                <a:gd name="T3" fmla="*/ 1 h 207"/>
                <a:gd name="T4" fmla="*/ 0 w 331"/>
                <a:gd name="T5" fmla="*/ 1 h 207"/>
                <a:gd name="T6" fmla="*/ 0 w 331"/>
                <a:gd name="T7" fmla="*/ 1 h 207"/>
                <a:gd name="T8" fmla="*/ 0 w 331"/>
                <a:gd name="T9" fmla="*/ 1 h 207"/>
                <a:gd name="T10" fmla="*/ 0 w 331"/>
                <a:gd name="T11" fmla="*/ 1 h 207"/>
                <a:gd name="T12" fmla="*/ 0 w 331"/>
                <a:gd name="T13" fmla="*/ 1 h 207"/>
                <a:gd name="T14" fmla="*/ 0 w 331"/>
                <a:gd name="T15" fmla="*/ 1 h 207"/>
                <a:gd name="T16" fmla="*/ 0 w 331"/>
                <a:gd name="T17" fmla="*/ 0 h 207"/>
                <a:gd name="T18" fmla="*/ 0 w 331"/>
                <a:gd name="T19" fmla="*/ 1 h 207"/>
                <a:gd name="T20" fmla="*/ 0 w 331"/>
                <a:gd name="T21" fmla="*/ 1 h 207"/>
                <a:gd name="T22" fmla="*/ 0 w 331"/>
                <a:gd name="T23" fmla="*/ 1 h 207"/>
                <a:gd name="T24" fmla="*/ 0 w 331"/>
                <a:gd name="T25" fmla="*/ 1 h 207"/>
                <a:gd name="T26" fmla="*/ 0 w 331"/>
                <a:gd name="T27" fmla="*/ 1 h 207"/>
                <a:gd name="T28" fmla="*/ 0 w 331"/>
                <a:gd name="T29" fmla="*/ 1 h 207"/>
                <a:gd name="T30" fmla="*/ 0 w 331"/>
                <a:gd name="T31" fmla="*/ 1 h 2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1"/>
                <a:gd name="T49" fmla="*/ 0 h 207"/>
                <a:gd name="T50" fmla="*/ 331 w 331"/>
                <a:gd name="T51" fmla="*/ 207 h 2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1" h="207">
                  <a:moveTo>
                    <a:pt x="0" y="184"/>
                  </a:moveTo>
                  <a:lnTo>
                    <a:pt x="28" y="207"/>
                  </a:lnTo>
                  <a:lnTo>
                    <a:pt x="133" y="198"/>
                  </a:lnTo>
                  <a:lnTo>
                    <a:pt x="167" y="186"/>
                  </a:lnTo>
                  <a:lnTo>
                    <a:pt x="213" y="91"/>
                  </a:lnTo>
                  <a:lnTo>
                    <a:pt x="273" y="94"/>
                  </a:lnTo>
                  <a:lnTo>
                    <a:pt x="331" y="61"/>
                  </a:lnTo>
                  <a:lnTo>
                    <a:pt x="276" y="34"/>
                  </a:lnTo>
                  <a:lnTo>
                    <a:pt x="259" y="0"/>
                  </a:lnTo>
                  <a:lnTo>
                    <a:pt x="191" y="65"/>
                  </a:lnTo>
                  <a:lnTo>
                    <a:pt x="170" y="100"/>
                  </a:lnTo>
                  <a:lnTo>
                    <a:pt x="149" y="80"/>
                  </a:lnTo>
                  <a:lnTo>
                    <a:pt x="109" y="132"/>
                  </a:lnTo>
                  <a:lnTo>
                    <a:pt x="65" y="138"/>
                  </a:lnTo>
                  <a:lnTo>
                    <a:pt x="50" y="186"/>
                  </a:lnTo>
                  <a:lnTo>
                    <a:pt x="0" y="184"/>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24" name="Freeform 108"/>
            <p:cNvSpPr>
              <a:spLocks noChangeAspect="1"/>
            </p:cNvSpPr>
            <p:nvPr/>
          </p:nvSpPr>
          <p:spPr bwMode="gray">
            <a:xfrm>
              <a:off x="1799248" y="3610693"/>
              <a:ext cx="651791" cy="540236"/>
            </a:xfrm>
            <a:custGeom>
              <a:avLst/>
              <a:gdLst>
                <a:gd name="T0" fmla="*/ 0 w 1048"/>
                <a:gd name="T1" fmla="*/ 1 h 662"/>
                <a:gd name="T2" fmla="*/ 0 w 1048"/>
                <a:gd name="T3" fmla="*/ 1 h 662"/>
                <a:gd name="T4" fmla="*/ 0 w 1048"/>
                <a:gd name="T5" fmla="*/ 1 h 662"/>
                <a:gd name="T6" fmla="*/ 0 w 1048"/>
                <a:gd name="T7" fmla="*/ 1 h 662"/>
                <a:gd name="T8" fmla="*/ 0 w 1048"/>
                <a:gd name="T9" fmla="*/ 1 h 662"/>
                <a:gd name="T10" fmla="*/ 0 w 1048"/>
                <a:gd name="T11" fmla="*/ 1 h 662"/>
                <a:gd name="T12" fmla="*/ 0 w 1048"/>
                <a:gd name="T13" fmla="*/ 1 h 662"/>
                <a:gd name="T14" fmla="*/ 0 w 1048"/>
                <a:gd name="T15" fmla="*/ 1 h 662"/>
                <a:gd name="T16" fmla="*/ 0 w 1048"/>
                <a:gd name="T17" fmla="*/ 1 h 662"/>
                <a:gd name="T18" fmla="*/ 0 w 1048"/>
                <a:gd name="T19" fmla="*/ 1 h 662"/>
                <a:gd name="T20" fmla="*/ 0 w 1048"/>
                <a:gd name="T21" fmla="*/ 1 h 662"/>
                <a:gd name="T22" fmla="*/ 0 w 1048"/>
                <a:gd name="T23" fmla="*/ 1 h 662"/>
                <a:gd name="T24" fmla="*/ 0 w 1048"/>
                <a:gd name="T25" fmla="*/ 1 h 662"/>
                <a:gd name="T26" fmla="*/ 0 w 1048"/>
                <a:gd name="T27" fmla="*/ 1 h 662"/>
                <a:gd name="T28" fmla="*/ 0 w 1048"/>
                <a:gd name="T29" fmla="*/ 1 h 662"/>
                <a:gd name="T30" fmla="*/ 0 w 1048"/>
                <a:gd name="T31" fmla="*/ 1 h 662"/>
                <a:gd name="T32" fmla="*/ 0 w 1048"/>
                <a:gd name="T33" fmla="*/ 1 h 662"/>
                <a:gd name="T34" fmla="*/ 0 w 1048"/>
                <a:gd name="T35" fmla="*/ 1 h 662"/>
                <a:gd name="T36" fmla="*/ 0 w 1048"/>
                <a:gd name="T37" fmla="*/ 1 h 662"/>
                <a:gd name="T38" fmla="*/ 0 w 1048"/>
                <a:gd name="T39" fmla="*/ 1 h 662"/>
                <a:gd name="T40" fmla="*/ 0 w 1048"/>
                <a:gd name="T41" fmla="*/ 1 h 662"/>
                <a:gd name="T42" fmla="*/ 0 w 1048"/>
                <a:gd name="T43" fmla="*/ 1 h 662"/>
                <a:gd name="T44" fmla="*/ 0 w 1048"/>
                <a:gd name="T45" fmla="*/ 1 h 662"/>
                <a:gd name="T46" fmla="*/ 0 w 1048"/>
                <a:gd name="T47" fmla="*/ 1 h 662"/>
                <a:gd name="T48" fmla="*/ 0 w 1048"/>
                <a:gd name="T49" fmla="*/ 1 h 662"/>
                <a:gd name="T50" fmla="*/ 0 w 1048"/>
                <a:gd name="T51" fmla="*/ 1 h 662"/>
                <a:gd name="T52" fmla="*/ 0 w 1048"/>
                <a:gd name="T53" fmla="*/ 1 h 662"/>
                <a:gd name="T54" fmla="*/ 0 w 1048"/>
                <a:gd name="T55" fmla="*/ 1 h 662"/>
                <a:gd name="T56" fmla="*/ 0 w 1048"/>
                <a:gd name="T57" fmla="*/ 1 h 662"/>
                <a:gd name="T58" fmla="*/ 0 w 1048"/>
                <a:gd name="T59" fmla="*/ 1 h 662"/>
                <a:gd name="T60" fmla="*/ 0 w 1048"/>
                <a:gd name="T61" fmla="*/ 1 h 662"/>
                <a:gd name="T62" fmla="*/ 0 w 1048"/>
                <a:gd name="T63" fmla="*/ 1 h 662"/>
                <a:gd name="T64" fmla="*/ 0 w 1048"/>
                <a:gd name="T65" fmla="*/ 1 h 662"/>
                <a:gd name="T66" fmla="*/ 0 w 1048"/>
                <a:gd name="T67" fmla="*/ 1 h 662"/>
                <a:gd name="T68" fmla="*/ 0 w 1048"/>
                <a:gd name="T69" fmla="*/ 1 h 662"/>
                <a:gd name="T70" fmla="*/ 0 w 1048"/>
                <a:gd name="T71" fmla="*/ 1 h 662"/>
                <a:gd name="T72" fmla="*/ 0 w 1048"/>
                <a:gd name="T73" fmla="*/ 1 h 662"/>
                <a:gd name="T74" fmla="*/ 0 w 1048"/>
                <a:gd name="T75" fmla="*/ 1 h 662"/>
                <a:gd name="T76" fmla="*/ 0 w 1048"/>
                <a:gd name="T77" fmla="*/ 1 h 662"/>
                <a:gd name="T78" fmla="*/ 0 w 1048"/>
                <a:gd name="T79" fmla="*/ 1 h 662"/>
                <a:gd name="T80" fmla="*/ 0 w 1048"/>
                <a:gd name="T81" fmla="*/ 1 h 662"/>
                <a:gd name="T82" fmla="*/ 0 w 1048"/>
                <a:gd name="T83" fmla="*/ 1 h 662"/>
                <a:gd name="T84" fmla="*/ 0 w 1048"/>
                <a:gd name="T85" fmla="*/ 1 h 662"/>
                <a:gd name="T86" fmla="*/ 0 w 1048"/>
                <a:gd name="T87" fmla="*/ 1 h 662"/>
                <a:gd name="T88" fmla="*/ 0 w 1048"/>
                <a:gd name="T89" fmla="*/ 0 h 662"/>
                <a:gd name="T90" fmla="*/ 0 w 1048"/>
                <a:gd name="T91" fmla="*/ 1 h 6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48"/>
                <a:gd name="T139" fmla="*/ 0 h 662"/>
                <a:gd name="T140" fmla="*/ 1048 w 1048"/>
                <a:gd name="T141" fmla="*/ 662 h 6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48" h="662">
                  <a:moveTo>
                    <a:pt x="0" y="6"/>
                  </a:moveTo>
                  <a:lnTo>
                    <a:pt x="50" y="110"/>
                  </a:lnTo>
                  <a:lnTo>
                    <a:pt x="109" y="157"/>
                  </a:lnTo>
                  <a:lnTo>
                    <a:pt x="104" y="186"/>
                  </a:lnTo>
                  <a:lnTo>
                    <a:pt x="74" y="191"/>
                  </a:lnTo>
                  <a:lnTo>
                    <a:pt x="140" y="214"/>
                  </a:lnTo>
                  <a:lnTo>
                    <a:pt x="176" y="261"/>
                  </a:lnTo>
                  <a:lnTo>
                    <a:pt x="172" y="300"/>
                  </a:lnTo>
                  <a:lnTo>
                    <a:pt x="248" y="365"/>
                  </a:lnTo>
                  <a:lnTo>
                    <a:pt x="265" y="343"/>
                  </a:lnTo>
                  <a:lnTo>
                    <a:pt x="88" y="94"/>
                  </a:lnTo>
                  <a:lnTo>
                    <a:pt x="77" y="27"/>
                  </a:lnTo>
                  <a:lnTo>
                    <a:pt x="116" y="44"/>
                  </a:lnTo>
                  <a:lnTo>
                    <a:pt x="181" y="153"/>
                  </a:lnTo>
                  <a:lnTo>
                    <a:pt x="274" y="234"/>
                  </a:lnTo>
                  <a:lnTo>
                    <a:pt x="271" y="266"/>
                  </a:lnTo>
                  <a:lnTo>
                    <a:pt x="400" y="377"/>
                  </a:lnTo>
                  <a:lnTo>
                    <a:pt x="416" y="425"/>
                  </a:lnTo>
                  <a:lnTo>
                    <a:pt x="400" y="455"/>
                  </a:lnTo>
                  <a:lnTo>
                    <a:pt x="430" y="498"/>
                  </a:lnTo>
                  <a:lnTo>
                    <a:pt x="679" y="614"/>
                  </a:lnTo>
                  <a:lnTo>
                    <a:pt x="787" y="606"/>
                  </a:lnTo>
                  <a:lnTo>
                    <a:pt x="858" y="662"/>
                  </a:lnTo>
                  <a:lnTo>
                    <a:pt x="888" y="607"/>
                  </a:lnTo>
                  <a:lnTo>
                    <a:pt x="923" y="606"/>
                  </a:lnTo>
                  <a:lnTo>
                    <a:pt x="885" y="560"/>
                  </a:lnTo>
                  <a:lnTo>
                    <a:pt x="966" y="541"/>
                  </a:lnTo>
                  <a:lnTo>
                    <a:pt x="994" y="521"/>
                  </a:lnTo>
                  <a:lnTo>
                    <a:pt x="1004" y="510"/>
                  </a:lnTo>
                  <a:lnTo>
                    <a:pt x="1013" y="536"/>
                  </a:lnTo>
                  <a:lnTo>
                    <a:pt x="1048" y="426"/>
                  </a:lnTo>
                  <a:lnTo>
                    <a:pt x="1003" y="409"/>
                  </a:lnTo>
                  <a:lnTo>
                    <a:pt x="924" y="426"/>
                  </a:lnTo>
                  <a:lnTo>
                    <a:pt x="883" y="521"/>
                  </a:lnTo>
                  <a:lnTo>
                    <a:pt x="781" y="531"/>
                  </a:lnTo>
                  <a:lnTo>
                    <a:pt x="740" y="507"/>
                  </a:lnTo>
                  <a:lnTo>
                    <a:pt x="672" y="390"/>
                  </a:lnTo>
                  <a:lnTo>
                    <a:pt x="670" y="300"/>
                  </a:lnTo>
                  <a:lnTo>
                    <a:pt x="693" y="256"/>
                  </a:lnTo>
                  <a:lnTo>
                    <a:pt x="625" y="233"/>
                  </a:lnTo>
                  <a:lnTo>
                    <a:pt x="537" y="108"/>
                  </a:lnTo>
                  <a:lnTo>
                    <a:pt x="465" y="136"/>
                  </a:lnTo>
                  <a:lnTo>
                    <a:pt x="369" y="32"/>
                  </a:lnTo>
                  <a:lnTo>
                    <a:pt x="211" y="54"/>
                  </a:lnTo>
                  <a:lnTo>
                    <a:pt x="79" y="0"/>
                  </a:lnTo>
                  <a:lnTo>
                    <a:pt x="0" y="6"/>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25" name="Freeform 109"/>
            <p:cNvSpPr>
              <a:spLocks noChangeAspect="1"/>
            </p:cNvSpPr>
            <p:nvPr/>
          </p:nvSpPr>
          <p:spPr bwMode="gray">
            <a:xfrm>
              <a:off x="6210055" y="2947108"/>
              <a:ext cx="683457" cy="374730"/>
            </a:xfrm>
            <a:custGeom>
              <a:avLst/>
              <a:gdLst>
                <a:gd name="T0" fmla="*/ 0 w 1101"/>
                <a:gd name="T1" fmla="*/ 1 h 463"/>
                <a:gd name="T2" fmla="*/ 0 w 1101"/>
                <a:gd name="T3" fmla="*/ 1 h 463"/>
                <a:gd name="T4" fmla="*/ 0 w 1101"/>
                <a:gd name="T5" fmla="*/ 1 h 463"/>
                <a:gd name="T6" fmla="*/ 0 w 1101"/>
                <a:gd name="T7" fmla="*/ 1 h 463"/>
                <a:gd name="T8" fmla="*/ 0 w 1101"/>
                <a:gd name="T9" fmla="*/ 1 h 463"/>
                <a:gd name="T10" fmla="*/ 0 w 1101"/>
                <a:gd name="T11" fmla="*/ 1 h 463"/>
                <a:gd name="T12" fmla="*/ 0 w 1101"/>
                <a:gd name="T13" fmla="*/ 1 h 463"/>
                <a:gd name="T14" fmla="*/ 0 w 1101"/>
                <a:gd name="T15" fmla="*/ 1 h 463"/>
                <a:gd name="T16" fmla="*/ 0 w 1101"/>
                <a:gd name="T17" fmla="*/ 1 h 463"/>
                <a:gd name="T18" fmla="*/ 0 w 1101"/>
                <a:gd name="T19" fmla="*/ 1 h 463"/>
                <a:gd name="T20" fmla="*/ 0 w 1101"/>
                <a:gd name="T21" fmla="*/ 1 h 463"/>
                <a:gd name="T22" fmla="*/ 0 w 1101"/>
                <a:gd name="T23" fmla="*/ 1 h 463"/>
                <a:gd name="T24" fmla="*/ 0 w 1101"/>
                <a:gd name="T25" fmla="*/ 1 h 463"/>
                <a:gd name="T26" fmla="*/ 0 w 1101"/>
                <a:gd name="T27" fmla="*/ 1 h 463"/>
                <a:gd name="T28" fmla="*/ 0 w 1101"/>
                <a:gd name="T29" fmla="*/ 1 h 463"/>
                <a:gd name="T30" fmla="*/ 0 w 1101"/>
                <a:gd name="T31" fmla="*/ 1 h 463"/>
                <a:gd name="T32" fmla="*/ 0 w 1101"/>
                <a:gd name="T33" fmla="*/ 1 h 463"/>
                <a:gd name="T34" fmla="*/ 0 w 1101"/>
                <a:gd name="T35" fmla="*/ 1 h 463"/>
                <a:gd name="T36" fmla="*/ 0 w 1101"/>
                <a:gd name="T37" fmla="*/ 1 h 463"/>
                <a:gd name="T38" fmla="*/ 0 w 1101"/>
                <a:gd name="T39" fmla="*/ 1 h 463"/>
                <a:gd name="T40" fmla="*/ 0 w 1101"/>
                <a:gd name="T41" fmla="*/ 1 h 463"/>
                <a:gd name="T42" fmla="*/ 0 w 1101"/>
                <a:gd name="T43" fmla="*/ 1 h 463"/>
                <a:gd name="T44" fmla="*/ 0 w 1101"/>
                <a:gd name="T45" fmla="*/ 1 h 463"/>
                <a:gd name="T46" fmla="*/ 0 w 1101"/>
                <a:gd name="T47" fmla="*/ 0 h 463"/>
                <a:gd name="T48" fmla="*/ 0 w 1101"/>
                <a:gd name="T49" fmla="*/ 1 h 463"/>
                <a:gd name="T50" fmla="*/ 0 w 1101"/>
                <a:gd name="T51" fmla="*/ 1 h 463"/>
                <a:gd name="T52" fmla="*/ 0 w 1101"/>
                <a:gd name="T53" fmla="*/ 1 h 463"/>
                <a:gd name="T54" fmla="*/ 0 w 1101"/>
                <a:gd name="T55" fmla="*/ 1 h 46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01"/>
                <a:gd name="T85" fmla="*/ 0 h 463"/>
                <a:gd name="T86" fmla="*/ 1101 w 1101"/>
                <a:gd name="T87" fmla="*/ 463 h 46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01" h="463">
                  <a:moveTo>
                    <a:pt x="0" y="145"/>
                  </a:moveTo>
                  <a:lnTo>
                    <a:pt x="36" y="192"/>
                  </a:lnTo>
                  <a:lnTo>
                    <a:pt x="84" y="209"/>
                  </a:lnTo>
                  <a:lnTo>
                    <a:pt x="105" y="308"/>
                  </a:lnTo>
                  <a:lnTo>
                    <a:pt x="258" y="346"/>
                  </a:lnTo>
                  <a:lnTo>
                    <a:pt x="321" y="414"/>
                  </a:lnTo>
                  <a:lnTo>
                    <a:pt x="447" y="410"/>
                  </a:lnTo>
                  <a:lnTo>
                    <a:pt x="591" y="463"/>
                  </a:lnTo>
                  <a:lnTo>
                    <a:pt x="780" y="414"/>
                  </a:lnTo>
                  <a:lnTo>
                    <a:pt x="839" y="376"/>
                  </a:lnTo>
                  <a:lnTo>
                    <a:pt x="839" y="322"/>
                  </a:lnTo>
                  <a:lnTo>
                    <a:pt x="891" y="328"/>
                  </a:lnTo>
                  <a:lnTo>
                    <a:pt x="1008" y="251"/>
                  </a:lnTo>
                  <a:lnTo>
                    <a:pt x="1101" y="246"/>
                  </a:lnTo>
                  <a:lnTo>
                    <a:pt x="1057" y="187"/>
                  </a:lnTo>
                  <a:lnTo>
                    <a:pt x="967" y="203"/>
                  </a:lnTo>
                  <a:lnTo>
                    <a:pt x="966" y="138"/>
                  </a:lnTo>
                  <a:lnTo>
                    <a:pt x="989" y="102"/>
                  </a:lnTo>
                  <a:lnTo>
                    <a:pt x="926" y="92"/>
                  </a:lnTo>
                  <a:lnTo>
                    <a:pt x="762" y="132"/>
                  </a:lnTo>
                  <a:lnTo>
                    <a:pt x="617" y="74"/>
                  </a:lnTo>
                  <a:lnTo>
                    <a:pt x="525" y="82"/>
                  </a:lnTo>
                  <a:lnTo>
                    <a:pt x="490" y="33"/>
                  </a:lnTo>
                  <a:lnTo>
                    <a:pt x="399" y="0"/>
                  </a:lnTo>
                  <a:lnTo>
                    <a:pt x="351" y="35"/>
                  </a:lnTo>
                  <a:lnTo>
                    <a:pt x="347" y="101"/>
                  </a:lnTo>
                  <a:lnTo>
                    <a:pt x="139" y="72"/>
                  </a:lnTo>
                  <a:lnTo>
                    <a:pt x="0" y="145"/>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26" name="Freeform 110"/>
            <p:cNvSpPr>
              <a:spLocks noChangeAspect="1"/>
            </p:cNvSpPr>
            <p:nvPr/>
          </p:nvSpPr>
          <p:spPr bwMode="gray">
            <a:xfrm>
              <a:off x="5439516" y="3848022"/>
              <a:ext cx="164927" cy="243575"/>
            </a:xfrm>
            <a:custGeom>
              <a:avLst/>
              <a:gdLst>
                <a:gd name="T0" fmla="*/ 0 w 266"/>
                <a:gd name="T1" fmla="*/ 1 h 300"/>
                <a:gd name="T2" fmla="*/ 0 w 266"/>
                <a:gd name="T3" fmla="*/ 1 h 300"/>
                <a:gd name="T4" fmla="*/ 0 w 266"/>
                <a:gd name="T5" fmla="*/ 1 h 300"/>
                <a:gd name="T6" fmla="*/ 0 w 266"/>
                <a:gd name="T7" fmla="*/ 1 h 300"/>
                <a:gd name="T8" fmla="*/ 0 w 266"/>
                <a:gd name="T9" fmla="*/ 1 h 300"/>
                <a:gd name="T10" fmla="*/ 0 w 266"/>
                <a:gd name="T11" fmla="*/ 1 h 300"/>
                <a:gd name="T12" fmla="*/ 0 w 266"/>
                <a:gd name="T13" fmla="*/ 1 h 300"/>
                <a:gd name="T14" fmla="*/ 0 w 266"/>
                <a:gd name="T15" fmla="*/ 1 h 300"/>
                <a:gd name="T16" fmla="*/ 0 w 266"/>
                <a:gd name="T17" fmla="*/ 0 h 300"/>
                <a:gd name="T18" fmla="*/ 0 w 266"/>
                <a:gd name="T19" fmla="*/ 1 h 300"/>
                <a:gd name="T20" fmla="*/ 0 w 266"/>
                <a:gd name="T21" fmla="*/ 1 h 300"/>
                <a:gd name="T22" fmla="*/ 0 w 266"/>
                <a:gd name="T23" fmla="*/ 1 h 300"/>
                <a:gd name="T24" fmla="*/ 0 w 266"/>
                <a:gd name="T25" fmla="*/ 1 h 300"/>
                <a:gd name="T26" fmla="*/ 0 w 266"/>
                <a:gd name="T27" fmla="*/ 1 h 300"/>
                <a:gd name="T28" fmla="*/ 0 w 266"/>
                <a:gd name="T29" fmla="*/ 1 h 3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6"/>
                <a:gd name="T46" fmla="*/ 0 h 300"/>
                <a:gd name="T47" fmla="*/ 266 w 266"/>
                <a:gd name="T48" fmla="*/ 300 h 3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6" h="300">
                  <a:moveTo>
                    <a:pt x="0" y="213"/>
                  </a:moveTo>
                  <a:lnTo>
                    <a:pt x="36" y="300"/>
                  </a:lnTo>
                  <a:lnTo>
                    <a:pt x="99" y="286"/>
                  </a:lnTo>
                  <a:lnTo>
                    <a:pt x="199" y="212"/>
                  </a:lnTo>
                  <a:lnTo>
                    <a:pt x="197" y="176"/>
                  </a:lnTo>
                  <a:lnTo>
                    <a:pt x="262" y="110"/>
                  </a:lnTo>
                  <a:lnTo>
                    <a:pt x="266" y="88"/>
                  </a:lnTo>
                  <a:lnTo>
                    <a:pt x="230" y="50"/>
                  </a:lnTo>
                  <a:lnTo>
                    <a:pt x="148" y="0"/>
                  </a:lnTo>
                  <a:lnTo>
                    <a:pt x="128" y="1"/>
                  </a:lnTo>
                  <a:lnTo>
                    <a:pt x="139" y="28"/>
                  </a:lnTo>
                  <a:lnTo>
                    <a:pt x="110" y="80"/>
                  </a:lnTo>
                  <a:lnTo>
                    <a:pt x="128" y="105"/>
                  </a:lnTo>
                  <a:lnTo>
                    <a:pt x="102" y="177"/>
                  </a:lnTo>
                  <a:lnTo>
                    <a:pt x="0" y="213"/>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27" name="Freeform 111"/>
            <p:cNvSpPr>
              <a:spLocks noChangeAspect="1"/>
            </p:cNvSpPr>
            <p:nvPr/>
          </p:nvSpPr>
          <p:spPr bwMode="gray">
            <a:xfrm>
              <a:off x="6041170" y="3684078"/>
              <a:ext cx="174163" cy="117103"/>
            </a:xfrm>
            <a:custGeom>
              <a:avLst/>
              <a:gdLst>
                <a:gd name="T0" fmla="*/ 0 w 278"/>
                <a:gd name="T1" fmla="*/ 1 h 143"/>
                <a:gd name="T2" fmla="*/ 0 w 278"/>
                <a:gd name="T3" fmla="*/ 0 h 143"/>
                <a:gd name="T4" fmla="*/ 0 w 278"/>
                <a:gd name="T5" fmla="*/ 1 h 143"/>
                <a:gd name="T6" fmla="*/ 0 w 278"/>
                <a:gd name="T7" fmla="*/ 1 h 143"/>
                <a:gd name="T8" fmla="*/ 0 w 278"/>
                <a:gd name="T9" fmla="*/ 1 h 143"/>
                <a:gd name="T10" fmla="*/ 0 w 278"/>
                <a:gd name="T11" fmla="*/ 1 h 143"/>
                <a:gd name="T12" fmla="*/ 0 w 278"/>
                <a:gd name="T13" fmla="*/ 1 h 143"/>
                <a:gd name="T14" fmla="*/ 0 w 278"/>
                <a:gd name="T15" fmla="*/ 1 h 143"/>
                <a:gd name="T16" fmla="*/ 0 60000 65536"/>
                <a:gd name="T17" fmla="*/ 0 60000 65536"/>
                <a:gd name="T18" fmla="*/ 0 60000 65536"/>
                <a:gd name="T19" fmla="*/ 0 60000 65536"/>
                <a:gd name="T20" fmla="*/ 0 60000 65536"/>
                <a:gd name="T21" fmla="*/ 0 60000 65536"/>
                <a:gd name="T22" fmla="*/ 0 60000 65536"/>
                <a:gd name="T23" fmla="*/ 0 60000 65536"/>
                <a:gd name="T24" fmla="*/ 0 w 278"/>
                <a:gd name="T25" fmla="*/ 0 h 143"/>
                <a:gd name="T26" fmla="*/ 278 w 278"/>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8" h="143">
                  <a:moveTo>
                    <a:pt x="0" y="56"/>
                  </a:moveTo>
                  <a:lnTo>
                    <a:pt x="34" y="0"/>
                  </a:lnTo>
                  <a:lnTo>
                    <a:pt x="144" y="36"/>
                  </a:lnTo>
                  <a:lnTo>
                    <a:pt x="203" y="90"/>
                  </a:lnTo>
                  <a:lnTo>
                    <a:pt x="278" y="90"/>
                  </a:lnTo>
                  <a:lnTo>
                    <a:pt x="274" y="143"/>
                  </a:lnTo>
                  <a:lnTo>
                    <a:pt x="93" y="109"/>
                  </a:lnTo>
                  <a:lnTo>
                    <a:pt x="0" y="56"/>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28" name="Freeform 112"/>
            <p:cNvSpPr>
              <a:spLocks noChangeAspect="1"/>
            </p:cNvSpPr>
            <p:nvPr/>
          </p:nvSpPr>
          <p:spPr bwMode="gray">
            <a:xfrm>
              <a:off x="4395859" y="2908073"/>
              <a:ext cx="75207" cy="90560"/>
            </a:xfrm>
            <a:custGeom>
              <a:avLst/>
              <a:gdLst>
                <a:gd name="T0" fmla="*/ 0 w 123"/>
                <a:gd name="T1" fmla="*/ 1 h 115"/>
                <a:gd name="T2" fmla="*/ 0 w 123"/>
                <a:gd name="T3" fmla="*/ 1 h 115"/>
                <a:gd name="T4" fmla="*/ 0 w 123"/>
                <a:gd name="T5" fmla="*/ 1 h 115"/>
                <a:gd name="T6" fmla="*/ 0 w 123"/>
                <a:gd name="T7" fmla="*/ 1 h 115"/>
                <a:gd name="T8" fmla="*/ 0 w 123"/>
                <a:gd name="T9" fmla="*/ 1 h 115"/>
                <a:gd name="T10" fmla="*/ 0 w 123"/>
                <a:gd name="T11" fmla="*/ 0 h 115"/>
                <a:gd name="T12" fmla="*/ 0 w 123"/>
                <a:gd name="T13" fmla="*/ 0 h 115"/>
                <a:gd name="T14" fmla="*/ 0 w 123"/>
                <a:gd name="T15" fmla="*/ 1 h 115"/>
                <a:gd name="T16" fmla="*/ 0 w 123"/>
                <a:gd name="T17" fmla="*/ 1 h 115"/>
                <a:gd name="T18" fmla="*/ 0 w 123"/>
                <a:gd name="T19" fmla="*/ 1 h 115"/>
                <a:gd name="T20" fmla="*/ 0 w 123"/>
                <a:gd name="T21" fmla="*/ 1 h 115"/>
                <a:gd name="T22" fmla="*/ 0 w 123"/>
                <a:gd name="T23" fmla="*/ 1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3"/>
                <a:gd name="T37" fmla="*/ 0 h 115"/>
                <a:gd name="T38" fmla="*/ 123 w 123"/>
                <a:gd name="T39" fmla="*/ 115 h 1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3" h="115">
                  <a:moveTo>
                    <a:pt x="0" y="86"/>
                  </a:moveTo>
                  <a:lnTo>
                    <a:pt x="47" y="72"/>
                  </a:lnTo>
                  <a:lnTo>
                    <a:pt x="22" y="58"/>
                  </a:lnTo>
                  <a:lnTo>
                    <a:pt x="46" y="18"/>
                  </a:lnTo>
                  <a:lnTo>
                    <a:pt x="64" y="44"/>
                  </a:lnTo>
                  <a:lnTo>
                    <a:pt x="67" y="0"/>
                  </a:lnTo>
                  <a:lnTo>
                    <a:pt x="123" y="0"/>
                  </a:lnTo>
                  <a:lnTo>
                    <a:pt x="118" y="44"/>
                  </a:lnTo>
                  <a:lnTo>
                    <a:pt x="82" y="61"/>
                  </a:lnTo>
                  <a:lnTo>
                    <a:pt x="84" y="115"/>
                  </a:lnTo>
                  <a:lnTo>
                    <a:pt x="50" y="82"/>
                  </a:lnTo>
                  <a:lnTo>
                    <a:pt x="0" y="86"/>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29" name="Freeform 115"/>
            <p:cNvSpPr>
              <a:spLocks noChangeAspect="1"/>
            </p:cNvSpPr>
            <p:nvPr/>
          </p:nvSpPr>
          <p:spPr bwMode="gray">
            <a:xfrm>
              <a:off x="2437846" y="4138438"/>
              <a:ext cx="84443" cy="117103"/>
            </a:xfrm>
            <a:custGeom>
              <a:avLst/>
              <a:gdLst>
                <a:gd name="T0" fmla="*/ 0 w 138"/>
                <a:gd name="T1" fmla="*/ 1 h 144"/>
                <a:gd name="T2" fmla="*/ 0 w 138"/>
                <a:gd name="T3" fmla="*/ 1 h 144"/>
                <a:gd name="T4" fmla="*/ 0 w 138"/>
                <a:gd name="T5" fmla="*/ 1 h 144"/>
                <a:gd name="T6" fmla="*/ 0 w 138"/>
                <a:gd name="T7" fmla="*/ 0 h 144"/>
                <a:gd name="T8" fmla="*/ 0 w 138"/>
                <a:gd name="T9" fmla="*/ 1 h 144"/>
                <a:gd name="T10" fmla="*/ 0 w 138"/>
                <a:gd name="T11" fmla="*/ 1 h 144"/>
                <a:gd name="T12" fmla="*/ 0 60000 65536"/>
                <a:gd name="T13" fmla="*/ 0 60000 65536"/>
                <a:gd name="T14" fmla="*/ 0 60000 65536"/>
                <a:gd name="T15" fmla="*/ 0 60000 65536"/>
                <a:gd name="T16" fmla="*/ 0 60000 65536"/>
                <a:gd name="T17" fmla="*/ 0 60000 65536"/>
                <a:gd name="T18" fmla="*/ 0 w 138"/>
                <a:gd name="T19" fmla="*/ 0 h 144"/>
                <a:gd name="T20" fmla="*/ 138 w 138"/>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38" h="144">
                  <a:moveTo>
                    <a:pt x="0" y="72"/>
                  </a:moveTo>
                  <a:lnTo>
                    <a:pt x="55" y="140"/>
                  </a:lnTo>
                  <a:lnTo>
                    <a:pt x="127" y="144"/>
                  </a:lnTo>
                  <a:lnTo>
                    <a:pt x="138" y="0"/>
                  </a:lnTo>
                  <a:lnTo>
                    <a:pt x="88" y="6"/>
                  </a:lnTo>
                  <a:lnTo>
                    <a:pt x="0" y="72"/>
                  </a:lnTo>
                  <a:close/>
                </a:path>
              </a:pathLst>
            </a:custGeom>
            <a:solidFill>
              <a:srgbClr val="BFBFBF"/>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30" name="Freeform 116"/>
            <p:cNvSpPr>
              <a:spLocks noChangeAspect="1"/>
            </p:cNvSpPr>
            <p:nvPr/>
          </p:nvSpPr>
          <p:spPr bwMode="gray">
            <a:xfrm>
              <a:off x="4427524" y="2124262"/>
              <a:ext cx="556793" cy="587078"/>
            </a:xfrm>
            <a:custGeom>
              <a:avLst/>
              <a:gdLst>
                <a:gd name="T0" fmla="*/ 0 w 897"/>
                <a:gd name="T1" fmla="*/ 1 h 719"/>
                <a:gd name="T2" fmla="*/ 0 w 897"/>
                <a:gd name="T3" fmla="*/ 1 h 719"/>
                <a:gd name="T4" fmla="*/ 0 w 897"/>
                <a:gd name="T5" fmla="*/ 1 h 719"/>
                <a:gd name="T6" fmla="*/ 0 w 897"/>
                <a:gd name="T7" fmla="*/ 1 h 719"/>
                <a:gd name="T8" fmla="*/ 0 w 897"/>
                <a:gd name="T9" fmla="*/ 1 h 719"/>
                <a:gd name="T10" fmla="*/ 0 w 897"/>
                <a:gd name="T11" fmla="*/ 1 h 719"/>
                <a:gd name="T12" fmla="*/ 0 w 897"/>
                <a:gd name="T13" fmla="*/ 1 h 719"/>
                <a:gd name="T14" fmla="*/ 0 w 897"/>
                <a:gd name="T15" fmla="*/ 1 h 719"/>
                <a:gd name="T16" fmla="*/ 0 w 897"/>
                <a:gd name="T17" fmla="*/ 1 h 719"/>
                <a:gd name="T18" fmla="*/ 0 w 897"/>
                <a:gd name="T19" fmla="*/ 1 h 719"/>
                <a:gd name="T20" fmla="*/ 0 w 897"/>
                <a:gd name="T21" fmla="*/ 1 h 719"/>
                <a:gd name="T22" fmla="*/ 0 w 897"/>
                <a:gd name="T23" fmla="*/ 1 h 719"/>
                <a:gd name="T24" fmla="*/ 0 w 897"/>
                <a:gd name="T25" fmla="*/ 1 h 719"/>
                <a:gd name="T26" fmla="*/ 0 w 897"/>
                <a:gd name="T27" fmla="*/ 1 h 719"/>
                <a:gd name="T28" fmla="*/ 0 w 897"/>
                <a:gd name="T29" fmla="*/ 1 h 719"/>
                <a:gd name="T30" fmla="*/ 0 w 897"/>
                <a:gd name="T31" fmla="*/ 1 h 719"/>
                <a:gd name="T32" fmla="*/ 0 w 897"/>
                <a:gd name="T33" fmla="*/ 1 h 719"/>
                <a:gd name="T34" fmla="*/ 0 w 897"/>
                <a:gd name="T35" fmla="*/ 1 h 719"/>
                <a:gd name="T36" fmla="*/ 0 w 897"/>
                <a:gd name="T37" fmla="*/ 1 h 719"/>
                <a:gd name="T38" fmla="*/ 0 w 897"/>
                <a:gd name="T39" fmla="*/ 1 h 719"/>
                <a:gd name="T40" fmla="*/ 0 w 897"/>
                <a:gd name="T41" fmla="*/ 1 h 719"/>
                <a:gd name="T42" fmla="*/ 0 w 897"/>
                <a:gd name="T43" fmla="*/ 1 h 719"/>
                <a:gd name="T44" fmla="*/ 0 w 897"/>
                <a:gd name="T45" fmla="*/ 1 h 719"/>
                <a:gd name="T46" fmla="*/ 0 w 897"/>
                <a:gd name="T47" fmla="*/ 1 h 719"/>
                <a:gd name="T48" fmla="*/ 0 w 897"/>
                <a:gd name="T49" fmla="*/ 1 h 719"/>
                <a:gd name="T50" fmla="*/ 0 w 897"/>
                <a:gd name="T51" fmla="*/ 1 h 719"/>
                <a:gd name="T52" fmla="*/ 0 w 897"/>
                <a:gd name="T53" fmla="*/ 1 h 719"/>
                <a:gd name="T54" fmla="*/ 0 w 897"/>
                <a:gd name="T55" fmla="*/ 1 h 719"/>
                <a:gd name="T56" fmla="*/ 0 w 897"/>
                <a:gd name="T57" fmla="*/ 1 h 719"/>
                <a:gd name="T58" fmla="*/ 0 w 897"/>
                <a:gd name="T59" fmla="*/ 1 h 719"/>
                <a:gd name="T60" fmla="*/ 0 w 897"/>
                <a:gd name="T61" fmla="*/ 1 h 719"/>
                <a:gd name="T62" fmla="*/ 0 w 897"/>
                <a:gd name="T63" fmla="*/ 1 h 719"/>
                <a:gd name="T64" fmla="*/ 0 w 897"/>
                <a:gd name="T65" fmla="*/ 1 h 719"/>
                <a:gd name="T66" fmla="*/ 0 w 897"/>
                <a:gd name="T67" fmla="*/ 1 h 719"/>
                <a:gd name="T68" fmla="*/ 0 w 897"/>
                <a:gd name="T69" fmla="*/ 1 h 719"/>
                <a:gd name="T70" fmla="*/ 0 w 897"/>
                <a:gd name="T71" fmla="*/ 1 h 719"/>
                <a:gd name="T72" fmla="*/ 0 w 897"/>
                <a:gd name="T73" fmla="*/ 1 h 719"/>
                <a:gd name="T74" fmla="*/ 0 w 897"/>
                <a:gd name="T75" fmla="*/ 1 h 719"/>
                <a:gd name="T76" fmla="*/ 0 w 897"/>
                <a:gd name="T77" fmla="*/ 1 h 719"/>
                <a:gd name="T78" fmla="*/ 0 w 897"/>
                <a:gd name="T79" fmla="*/ 1 h 719"/>
                <a:gd name="T80" fmla="*/ 0 w 897"/>
                <a:gd name="T81" fmla="*/ 1 h 7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97"/>
                <a:gd name="T124" fmla="*/ 0 h 719"/>
                <a:gd name="T125" fmla="*/ 897 w 897"/>
                <a:gd name="T126" fmla="*/ 719 h 7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97" h="719">
                  <a:moveTo>
                    <a:pt x="0" y="538"/>
                  </a:moveTo>
                  <a:lnTo>
                    <a:pt x="2" y="568"/>
                  </a:lnTo>
                  <a:lnTo>
                    <a:pt x="84" y="548"/>
                  </a:lnTo>
                  <a:lnTo>
                    <a:pt x="87" y="560"/>
                  </a:lnTo>
                  <a:lnTo>
                    <a:pt x="1" y="581"/>
                  </a:lnTo>
                  <a:lnTo>
                    <a:pt x="22" y="592"/>
                  </a:lnTo>
                  <a:lnTo>
                    <a:pt x="13" y="631"/>
                  </a:lnTo>
                  <a:lnTo>
                    <a:pt x="71" y="598"/>
                  </a:lnTo>
                  <a:lnTo>
                    <a:pt x="9" y="653"/>
                  </a:lnTo>
                  <a:lnTo>
                    <a:pt x="44" y="653"/>
                  </a:lnTo>
                  <a:lnTo>
                    <a:pt x="22" y="699"/>
                  </a:lnTo>
                  <a:lnTo>
                    <a:pt x="109" y="719"/>
                  </a:lnTo>
                  <a:lnTo>
                    <a:pt x="177" y="674"/>
                  </a:lnTo>
                  <a:lnTo>
                    <a:pt x="191" y="632"/>
                  </a:lnTo>
                  <a:lnTo>
                    <a:pt x="213" y="674"/>
                  </a:lnTo>
                  <a:lnTo>
                    <a:pt x="253" y="622"/>
                  </a:lnTo>
                  <a:lnTo>
                    <a:pt x="246" y="577"/>
                  </a:lnTo>
                  <a:lnTo>
                    <a:pt x="264" y="556"/>
                  </a:lnTo>
                  <a:lnTo>
                    <a:pt x="246" y="535"/>
                  </a:lnTo>
                  <a:lnTo>
                    <a:pt x="248" y="433"/>
                  </a:lnTo>
                  <a:lnTo>
                    <a:pt x="313" y="408"/>
                  </a:lnTo>
                  <a:lnTo>
                    <a:pt x="300" y="376"/>
                  </a:lnTo>
                  <a:lnTo>
                    <a:pt x="328" y="298"/>
                  </a:lnTo>
                  <a:lnTo>
                    <a:pt x="389" y="241"/>
                  </a:lnTo>
                  <a:lnTo>
                    <a:pt x="401" y="193"/>
                  </a:lnTo>
                  <a:lnTo>
                    <a:pt x="444" y="184"/>
                  </a:lnTo>
                  <a:lnTo>
                    <a:pt x="457" y="155"/>
                  </a:lnTo>
                  <a:lnTo>
                    <a:pt x="521" y="162"/>
                  </a:lnTo>
                  <a:lnTo>
                    <a:pt x="522" y="123"/>
                  </a:lnTo>
                  <a:lnTo>
                    <a:pt x="538" y="123"/>
                  </a:lnTo>
                  <a:lnTo>
                    <a:pt x="563" y="106"/>
                  </a:lnTo>
                  <a:lnTo>
                    <a:pt x="603" y="140"/>
                  </a:lnTo>
                  <a:lnTo>
                    <a:pt x="675" y="147"/>
                  </a:lnTo>
                  <a:lnTo>
                    <a:pt x="717" y="125"/>
                  </a:lnTo>
                  <a:lnTo>
                    <a:pt x="729" y="78"/>
                  </a:lnTo>
                  <a:lnTo>
                    <a:pt x="797" y="65"/>
                  </a:lnTo>
                  <a:lnTo>
                    <a:pt x="834" y="83"/>
                  </a:lnTo>
                  <a:lnTo>
                    <a:pt x="830" y="123"/>
                  </a:lnTo>
                  <a:lnTo>
                    <a:pt x="894" y="78"/>
                  </a:lnTo>
                  <a:lnTo>
                    <a:pt x="851" y="85"/>
                  </a:lnTo>
                  <a:lnTo>
                    <a:pt x="862" y="73"/>
                  </a:lnTo>
                  <a:lnTo>
                    <a:pt x="818" y="61"/>
                  </a:lnTo>
                  <a:lnTo>
                    <a:pt x="897" y="39"/>
                  </a:lnTo>
                  <a:lnTo>
                    <a:pt x="834" y="12"/>
                  </a:lnTo>
                  <a:lnTo>
                    <a:pt x="793" y="39"/>
                  </a:lnTo>
                  <a:lnTo>
                    <a:pt x="815" y="3"/>
                  </a:lnTo>
                  <a:lnTo>
                    <a:pt x="782" y="0"/>
                  </a:lnTo>
                  <a:lnTo>
                    <a:pt x="760" y="39"/>
                  </a:lnTo>
                  <a:lnTo>
                    <a:pt x="749" y="43"/>
                  </a:lnTo>
                  <a:lnTo>
                    <a:pt x="749" y="8"/>
                  </a:lnTo>
                  <a:lnTo>
                    <a:pt x="691" y="65"/>
                  </a:lnTo>
                  <a:lnTo>
                    <a:pt x="722" y="13"/>
                  </a:lnTo>
                  <a:lnTo>
                    <a:pt x="691" y="5"/>
                  </a:lnTo>
                  <a:lnTo>
                    <a:pt x="630" y="68"/>
                  </a:lnTo>
                  <a:lnTo>
                    <a:pt x="571" y="48"/>
                  </a:lnTo>
                  <a:lnTo>
                    <a:pt x="587" y="83"/>
                  </a:lnTo>
                  <a:lnTo>
                    <a:pt x="563" y="65"/>
                  </a:lnTo>
                  <a:lnTo>
                    <a:pt x="522" y="107"/>
                  </a:lnTo>
                  <a:lnTo>
                    <a:pt x="527" y="72"/>
                  </a:lnTo>
                  <a:lnTo>
                    <a:pt x="505" y="103"/>
                  </a:lnTo>
                  <a:lnTo>
                    <a:pt x="487" y="81"/>
                  </a:lnTo>
                  <a:lnTo>
                    <a:pt x="500" y="112"/>
                  </a:lnTo>
                  <a:lnTo>
                    <a:pt x="453" y="99"/>
                  </a:lnTo>
                  <a:lnTo>
                    <a:pt x="440" y="142"/>
                  </a:lnTo>
                  <a:lnTo>
                    <a:pt x="398" y="158"/>
                  </a:lnTo>
                  <a:lnTo>
                    <a:pt x="437" y="161"/>
                  </a:lnTo>
                  <a:lnTo>
                    <a:pt x="366" y="182"/>
                  </a:lnTo>
                  <a:lnTo>
                    <a:pt x="352" y="213"/>
                  </a:lnTo>
                  <a:lnTo>
                    <a:pt x="374" y="213"/>
                  </a:lnTo>
                  <a:lnTo>
                    <a:pt x="287" y="263"/>
                  </a:lnTo>
                  <a:lnTo>
                    <a:pt x="254" y="348"/>
                  </a:lnTo>
                  <a:lnTo>
                    <a:pt x="160" y="419"/>
                  </a:lnTo>
                  <a:lnTo>
                    <a:pt x="177" y="438"/>
                  </a:lnTo>
                  <a:lnTo>
                    <a:pt x="218" y="425"/>
                  </a:lnTo>
                  <a:lnTo>
                    <a:pt x="122" y="446"/>
                  </a:lnTo>
                  <a:lnTo>
                    <a:pt x="71" y="476"/>
                  </a:lnTo>
                  <a:lnTo>
                    <a:pt x="84" y="491"/>
                  </a:lnTo>
                  <a:lnTo>
                    <a:pt x="46" y="491"/>
                  </a:lnTo>
                  <a:lnTo>
                    <a:pt x="50" y="513"/>
                  </a:lnTo>
                  <a:lnTo>
                    <a:pt x="4" y="513"/>
                  </a:lnTo>
                  <a:lnTo>
                    <a:pt x="46" y="526"/>
                  </a:lnTo>
                  <a:lnTo>
                    <a:pt x="0" y="538"/>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31" name="Freeform 117"/>
            <p:cNvSpPr>
              <a:spLocks noChangeAspect="1"/>
            </p:cNvSpPr>
            <p:nvPr/>
          </p:nvSpPr>
          <p:spPr bwMode="gray">
            <a:xfrm>
              <a:off x="5630832" y="3471730"/>
              <a:ext cx="360200" cy="409081"/>
            </a:xfrm>
            <a:custGeom>
              <a:avLst/>
              <a:gdLst>
                <a:gd name="T0" fmla="*/ 0 w 582"/>
                <a:gd name="T1" fmla="*/ 1 h 505"/>
                <a:gd name="T2" fmla="*/ 0 w 582"/>
                <a:gd name="T3" fmla="*/ 1 h 505"/>
                <a:gd name="T4" fmla="*/ 0 w 582"/>
                <a:gd name="T5" fmla="*/ 1 h 505"/>
                <a:gd name="T6" fmla="*/ 0 w 582"/>
                <a:gd name="T7" fmla="*/ 1 h 505"/>
                <a:gd name="T8" fmla="*/ 0 w 582"/>
                <a:gd name="T9" fmla="*/ 1 h 505"/>
                <a:gd name="T10" fmla="*/ 0 w 582"/>
                <a:gd name="T11" fmla="*/ 1 h 505"/>
                <a:gd name="T12" fmla="*/ 0 w 582"/>
                <a:gd name="T13" fmla="*/ 1 h 505"/>
                <a:gd name="T14" fmla="*/ 0 w 582"/>
                <a:gd name="T15" fmla="*/ 1 h 505"/>
                <a:gd name="T16" fmla="*/ 0 w 582"/>
                <a:gd name="T17" fmla="*/ 1 h 505"/>
                <a:gd name="T18" fmla="*/ 0 w 582"/>
                <a:gd name="T19" fmla="*/ 1 h 505"/>
                <a:gd name="T20" fmla="*/ 0 w 582"/>
                <a:gd name="T21" fmla="*/ 1 h 505"/>
                <a:gd name="T22" fmla="*/ 0 w 582"/>
                <a:gd name="T23" fmla="*/ 0 h 505"/>
                <a:gd name="T24" fmla="*/ 0 w 582"/>
                <a:gd name="T25" fmla="*/ 1 h 505"/>
                <a:gd name="T26" fmla="*/ 0 w 582"/>
                <a:gd name="T27" fmla="*/ 1 h 505"/>
                <a:gd name="T28" fmla="*/ 0 w 582"/>
                <a:gd name="T29" fmla="*/ 1 h 505"/>
                <a:gd name="T30" fmla="*/ 0 w 582"/>
                <a:gd name="T31" fmla="*/ 1 h 505"/>
                <a:gd name="T32" fmla="*/ 0 w 582"/>
                <a:gd name="T33" fmla="*/ 1 h 505"/>
                <a:gd name="T34" fmla="*/ 0 w 582"/>
                <a:gd name="T35" fmla="*/ 1 h 505"/>
                <a:gd name="T36" fmla="*/ 0 w 582"/>
                <a:gd name="T37" fmla="*/ 1 h 505"/>
                <a:gd name="T38" fmla="*/ 0 w 582"/>
                <a:gd name="T39" fmla="*/ 1 h 505"/>
                <a:gd name="T40" fmla="*/ 0 w 582"/>
                <a:gd name="T41" fmla="*/ 1 h 505"/>
                <a:gd name="T42" fmla="*/ 0 w 582"/>
                <a:gd name="T43" fmla="*/ 1 h 505"/>
                <a:gd name="T44" fmla="*/ 0 w 582"/>
                <a:gd name="T45" fmla="*/ 1 h 505"/>
                <a:gd name="T46" fmla="*/ 0 w 582"/>
                <a:gd name="T47" fmla="*/ 1 h 505"/>
                <a:gd name="T48" fmla="*/ 0 w 582"/>
                <a:gd name="T49" fmla="*/ 1 h 505"/>
                <a:gd name="T50" fmla="*/ 0 w 582"/>
                <a:gd name="T51" fmla="*/ 1 h 505"/>
                <a:gd name="T52" fmla="*/ 0 w 582"/>
                <a:gd name="T53" fmla="*/ 1 h 505"/>
                <a:gd name="T54" fmla="*/ 0 w 582"/>
                <a:gd name="T55" fmla="*/ 1 h 505"/>
                <a:gd name="T56" fmla="*/ 0 w 582"/>
                <a:gd name="T57" fmla="*/ 1 h 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2"/>
                <a:gd name="T88" fmla="*/ 0 h 505"/>
                <a:gd name="T89" fmla="*/ 582 w 582"/>
                <a:gd name="T90" fmla="*/ 505 h 50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2" h="505">
                  <a:moveTo>
                    <a:pt x="0" y="277"/>
                  </a:moveTo>
                  <a:lnTo>
                    <a:pt x="55" y="295"/>
                  </a:lnTo>
                  <a:lnTo>
                    <a:pt x="182" y="277"/>
                  </a:lnTo>
                  <a:lnTo>
                    <a:pt x="206" y="226"/>
                  </a:lnTo>
                  <a:lnTo>
                    <a:pt x="292" y="198"/>
                  </a:lnTo>
                  <a:lnTo>
                    <a:pt x="300" y="155"/>
                  </a:lnTo>
                  <a:lnTo>
                    <a:pt x="329" y="143"/>
                  </a:lnTo>
                  <a:lnTo>
                    <a:pt x="316" y="121"/>
                  </a:lnTo>
                  <a:lnTo>
                    <a:pt x="347" y="118"/>
                  </a:lnTo>
                  <a:lnTo>
                    <a:pt x="370" y="74"/>
                  </a:lnTo>
                  <a:lnTo>
                    <a:pt x="360" y="32"/>
                  </a:lnTo>
                  <a:lnTo>
                    <a:pt x="475" y="0"/>
                  </a:lnTo>
                  <a:lnTo>
                    <a:pt x="582" y="65"/>
                  </a:lnTo>
                  <a:lnTo>
                    <a:pt x="552" y="92"/>
                  </a:lnTo>
                  <a:lnTo>
                    <a:pt x="453" y="92"/>
                  </a:lnTo>
                  <a:lnTo>
                    <a:pt x="455" y="149"/>
                  </a:lnTo>
                  <a:lnTo>
                    <a:pt x="500" y="184"/>
                  </a:lnTo>
                  <a:lnTo>
                    <a:pt x="473" y="203"/>
                  </a:lnTo>
                  <a:lnTo>
                    <a:pt x="480" y="235"/>
                  </a:lnTo>
                  <a:lnTo>
                    <a:pt x="378" y="351"/>
                  </a:lnTo>
                  <a:lnTo>
                    <a:pt x="331" y="347"/>
                  </a:lnTo>
                  <a:lnTo>
                    <a:pt x="300" y="376"/>
                  </a:lnTo>
                  <a:lnTo>
                    <a:pt x="354" y="482"/>
                  </a:lnTo>
                  <a:lnTo>
                    <a:pt x="276" y="482"/>
                  </a:lnTo>
                  <a:lnTo>
                    <a:pt x="247" y="505"/>
                  </a:lnTo>
                  <a:lnTo>
                    <a:pt x="189" y="441"/>
                  </a:lnTo>
                  <a:lnTo>
                    <a:pt x="28" y="453"/>
                  </a:lnTo>
                  <a:lnTo>
                    <a:pt x="82" y="380"/>
                  </a:lnTo>
                  <a:lnTo>
                    <a:pt x="0" y="277"/>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32" name="Freeform 118"/>
            <p:cNvSpPr>
              <a:spLocks noChangeAspect="1"/>
            </p:cNvSpPr>
            <p:nvPr/>
          </p:nvSpPr>
          <p:spPr bwMode="gray">
            <a:xfrm>
              <a:off x="2530205" y="4288330"/>
              <a:ext cx="120067" cy="70262"/>
            </a:xfrm>
            <a:custGeom>
              <a:avLst/>
              <a:gdLst>
                <a:gd name="T0" fmla="*/ 0 w 196"/>
                <a:gd name="T1" fmla="*/ 1 h 87"/>
                <a:gd name="T2" fmla="*/ 0 w 196"/>
                <a:gd name="T3" fmla="*/ 0 h 87"/>
                <a:gd name="T4" fmla="*/ 0 w 196"/>
                <a:gd name="T5" fmla="*/ 1 h 87"/>
                <a:gd name="T6" fmla="*/ 0 w 196"/>
                <a:gd name="T7" fmla="*/ 1 h 87"/>
                <a:gd name="T8" fmla="*/ 0 w 196"/>
                <a:gd name="T9" fmla="*/ 1 h 87"/>
                <a:gd name="T10" fmla="*/ 0 w 196"/>
                <a:gd name="T11" fmla="*/ 1 h 87"/>
                <a:gd name="T12" fmla="*/ 0 w 196"/>
                <a:gd name="T13" fmla="*/ 1 h 87"/>
                <a:gd name="T14" fmla="*/ 0 w 196"/>
                <a:gd name="T15" fmla="*/ 1 h 87"/>
                <a:gd name="T16" fmla="*/ 0 w 196"/>
                <a:gd name="T17" fmla="*/ 1 h 87"/>
                <a:gd name="T18" fmla="*/ 0 w 196"/>
                <a:gd name="T19" fmla="*/ 1 h 87"/>
                <a:gd name="T20" fmla="*/ 0 w 196"/>
                <a:gd name="T21" fmla="*/ 1 h 87"/>
                <a:gd name="T22" fmla="*/ 0 w 196"/>
                <a:gd name="T23" fmla="*/ 1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6"/>
                <a:gd name="T37" fmla="*/ 0 h 87"/>
                <a:gd name="T38" fmla="*/ 196 w 196"/>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6" h="87">
                  <a:moveTo>
                    <a:pt x="0" y="46"/>
                  </a:moveTo>
                  <a:lnTo>
                    <a:pt x="16" y="0"/>
                  </a:lnTo>
                  <a:lnTo>
                    <a:pt x="58" y="28"/>
                  </a:lnTo>
                  <a:lnTo>
                    <a:pt x="132" y="1"/>
                  </a:lnTo>
                  <a:lnTo>
                    <a:pt x="196" y="34"/>
                  </a:lnTo>
                  <a:lnTo>
                    <a:pt x="179" y="84"/>
                  </a:lnTo>
                  <a:lnTo>
                    <a:pt x="174" y="43"/>
                  </a:lnTo>
                  <a:lnTo>
                    <a:pt x="132" y="27"/>
                  </a:lnTo>
                  <a:lnTo>
                    <a:pt x="92" y="52"/>
                  </a:lnTo>
                  <a:lnTo>
                    <a:pt x="102" y="76"/>
                  </a:lnTo>
                  <a:lnTo>
                    <a:pt x="84" y="87"/>
                  </a:lnTo>
                  <a:lnTo>
                    <a:pt x="0" y="46"/>
                  </a:lnTo>
                  <a:close/>
                </a:path>
              </a:pathLst>
            </a:custGeom>
            <a:solidFill>
              <a:srgbClr val="BFBFBF"/>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33" name="Freeform 119"/>
            <p:cNvSpPr>
              <a:spLocks noChangeAspect="1"/>
            </p:cNvSpPr>
            <p:nvPr/>
          </p:nvSpPr>
          <p:spPr bwMode="gray">
            <a:xfrm>
              <a:off x="7357947" y="4634956"/>
              <a:ext cx="216384" cy="217031"/>
            </a:xfrm>
            <a:custGeom>
              <a:avLst/>
              <a:gdLst>
                <a:gd name="T0" fmla="*/ 0 w 343"/>
                <a:gd name="T1" fmla="*/ 0 h 268"/>
                <a:gd name="T2" fmla="*/ 0 w 343"/>
                <a:gd name="T3" fmla="*/ 1 h 268"/>
                <a:gd name="T4" fmla="*/ 0 w 343"/>
                <a:gd name="T5" fmla="*/ 1 h 268"/>
                <a:gd name="T6" fmla="*/ 0 w 343"/>
                <a:gd name="T7" fmla="*/ 1 h 268"/>
                <a:gd name="T8" fmla="*/ 0 w 343"/>
                <a:gd name="T9" fmla="*/ 1 h 268"/>
                <a:gd name="T10" fmla="*/ 0 w 343"/>
                <a:gd name="T11" fmla="*/ 1 h 268"/>
                <a:gd name="T12" fmla="*/ 0 w 343"/>
                <a:gd name="T13" fmla="*/ 1 h 268"/>
                <a:gd name="T14" fmla="*/ 0 w 343"/>
                <a:gd name="T15" fmla="*/ 1 h 268"/>
                <a:gd name="T16" fmla="*/ 0 w 343"/>
                <a:gd name="T17" fmla="*/ 1 h 268"/>
                <a:gd name="T18" fmla="*/ 0 w 343"/>
                <a:gd name="T19" fmla="*/ 1 h 268"/>
                <a:gd name="T20" fmla="*/ 0 w 343"/>
                <a:gd name="T21" fmla="*/ 1 h 268"/>
                <a:gd name="T22" fmla="*/ 0 w 343"/>
                <a:gd name="T23" fmla="*/ 0 h 2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3"/>
                <a:gd name="T37" fmla="*/ 0 h 268"/>
                <a:gd name="T38" fmla="*/ 343 w 343"/>
                <a:gd name="T39" fmla="*/ 268 h 2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3" h="268">
                  <a:moveTo>
                    <a:pt x="0" y="0"/>
                  </a:moveTo>
                  <a:lnTo>
                    <a:pt x="5" y="224"/>
                  </a:lnTo>
                  <a:lnTo>
                    <a:pt x="61" y="231"/>
                  </a:lnTo>
                  <a:lnTo>
                    <a:pt x="116" y="170"/>
                  </a:lnTo>
                  <a:lnTo>
                    <a:pt x="178" y="197"/>
                  </a:lnTo>
                  <a:lnTo>
                    <a:pt x="235" y="257"/>
                  </a:lnTo>
                  <a:lnTo>
                    <a:pt x="343" y="268"/>
                  </a:lnTo>
                  <a:lnTo>
                    <a:pt x="220" y="167"/>
                  </a:lnTo>
                  <a:lnTo>
                    <a:pt x="228" y="120"/>
                  </a:lnTo>
                  <a:lnTo>
                    <a:pt x="170" y="103"/>
                  </a:lnTo>
                  <a:lnTo>
                    <a:pt x="115" y="40"/>
                  </a:lnTo>
                  <a:lnTo>
                    <a:pt x="0" y="0"/>
                  </a:lnTo>
                  <a:close/>
                </a:path>
              </a:pathLst>
            </a:custGeom>
            <a:solidFill>
              <a:srgbClr val="7F7F7F"/>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34" name="Freeform 120"/>
            <p:cNvSpPr>
              <a:spLocks noChangeAspect="1"/>
            </p:cNvSpPr>
            <p:nvPr/>
          </p:nvSpPr>
          <p:spPr bwMode="gray">
            <a:xfrm>
              <a:off x="7514957" y="4681797"/>
              <a:ext cx="92359" cy="56210"/>
            </a:xfrm>
            <a:custGeom>
              <a:avLst/>
              <a:gdLst>
                <a:gd name="T0" fmla="*/ 0 w 143"/>
                <a:gd name="T1" fmla="*/ 1 h 71"/>
                <a:gd name="T2" fmla="*/ 0 w 143"/>
                <a:gd name="T3" fmla="*/ 1 h 71"/>
                <a:gd name="T4" fmla="*/ 0 w 143"/>
                <a:gd name="T5" fmla="*/ 1 h 71"/>
                <a:gd name="T6" fmla="*/ 0 w 143"/>
                <a:gd name="T7" fmla="*/ 0 h 71"/>
                <a:gd name="T8" fmla="*/ 0 w 143"/>
                <a:gd name="T9" fmla="*/ 1 h 71"/>
                <a:gd name="T10" fmla="*/ 0 w 143"/>
                <a:gd name="T11" fmla="*/ 1 h 71"/>
                <a:gd name="T12" fmla="*/ 0 60000 65536"/>
                <a:gd name="T13" fmla="*/ 0 60000 65536"/>
                <a:gd name="T14" fmla="*/ 0 60000 65536"/>
                <a:gd name="T15" fmla="*/ 0 60000 65536"/>
                <a:gd name="T16" fmla="*/ 0 60000 65536"/>
                <a:gd name="T17" fmla="*/ 0 60000 65536"/>
                <a:gd name="T18" fmla="*/ 0 w 143"/>
                <a:gd name="T19" fmla="*/ 0 h 71"/>
                <a:gd name="T20" fmla="*/ 143 w 143"/>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143" h="71">
                  <a:moveTo>
                    <a:pt x="0" y="47"/>
                  </a:moveTo>
                  <a:lnTo>
                    <a:pt x="84" y="71"/>
                  </a:lnTo>
                  <a:lnTo>
                    <a:pt x="143" y="22"/>
                  </a:lnTo>
                  <a:lnTo>
                    <a:pt x="119" y="0"/>
                  </a:lnTo>
                  <a:lnTo>
                    <a:pt x="101" y="28"/>
                  </a:lnTo>
                  <a:lnTo>
                    <a:pt x="0" y="47"/>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35" name="Freeform 121"/>
            <p:cNvSpPr>
              <a:spLocks noChangeAspect="1"/>
            </p:cNvSpPr>
            <p:nvPr/>
          </p:nvSpPr>
          <p:spPr bwMode="gray">
            <a:xfrm>
              <a:off x="7570373" y="4638079"/>
              <a:ext cx="46180" cy="54648"/>
            </a:xfrm>
            <a:custGeom>
              <a:avLst/>
              <a:gdLst>
                <a:gd name="T0" fmla="*/ 0 w 74"/>
                <a:gd name="T1" fmla="*/ 0 h 68"/>
                <a:gd name="T2" fmla="*/ 0 w 74"/>
                <a:gd name="T3" fmla="*/ 1 h 68"/>
                <a:gd name="T4" fmla="*/ 0 w 74"/>
                <a:gd name="T5" fmla="*/ 1 h 68"/>
                <a:gd name="T6" fmla="*/ 0 w 74"/>
                <a:gd name="T7" fmla="*/ 1 h 68"/>
                <a:gd name="T8" fmla="*/ 0 w 74"/>
                <a:gd name="T9" fmla="*/ 0 h 68"/>
                <a:gd name="T10" fmla="*/ 0 60000 65536"/>
                <a:gd name="T11" fmla="*/ 0 60000 65536"/>
                <a:gd name="T12" fmla="*/ 0 60000 65536"/>
                <a:gd name="T13" fmla="*/ 0 60000 65536"/>
                <a:gd name="T14" fmla="*/ 0 60000 65536"/>
                <a:gd name="T15" fmla="*/ 0 w 74"/>
                <a:gd name="T16" fmla="*/ 0 h 68"/>
                <a:gd name="T17" fmla="*/ 74 w 74"/>
                <a:gd name="T18" fmla="*/ 68 h 68"/>
              </a:gdLst>
              <a:ahLst/>
              <a:cxnLst>
                <a:cxn ang="T10">
                  <a:pos x="T0" y="T1"/>
                </a:cxn>
                <a:cxn ang="T11">
                  <a:pos x="T2" y="T3"/>
                </a:cxn>
                <a:cxn ang="T12">
                  <a:pos x="T4" y="T5"/>
                </a:cxn>
                <a:cxn ang="T13">
                  <a:pos x="T6" y="T7"/>
                </a:cxn>
                <a:cxn ang="T14">
                  <a:pos x="T8" y="T9"/>
                </a:cxn>
              </a:cxnLst>
              <a:rect l="T15" t="T16" r="T17" b="T18"/>
              <a:pathLst>
                <a:path w="74" h="68">
                  <a:moveTo>
                    <a:pt x="0" y="0"/>
                  </a:moveTo>
                  <a:lnTo>
                    <a:pt x="56" y="31"/>
                  </a:lnTo>
                  <a:lnTo>
                    <a:pt x="74" y="68"/>
                  </a:lnTo>
                  <a:lnTo>
                    <a:pt x="73" y="41"/>
                  </a:lnTo>
                  <a:lnTo>
                    <a:pt x="0" y="0"/>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36" name="Freeform 122"/>
            <p:cNvSpPr>
              <a:spLocks noChangeAspect="1"/>
            </p:cNvSpPr>
            <p:nvPr/>
          </p:nvSpPr>
          <p:spPr bwMode="gray">
            <a:xfrm>
              <a:off x="2969570" y="5108053"/>
              <a:ext cx="172843" cy="240452"/>
            </a:xfrm>
            <a:custGeom>
              <a:avLst/>
              <a:gdLst>
                <a:gd name="T0" fmla="*/ 0 w 283"/>
                <a:gd name="T1" fmla="*/ 1 h 295"/>
                <a:gd name="T2" fmla="*/ 0 w 283"/>
                <a:gd name="T3" fmla="*/ 1 h 295"/>
                <a:gd name="T4" fmla="*/ 0 w 283"/>
                <a:gd name="T5" fmla="*/ 0 h 295"/>
                <a:gd name="T6" fmla="*/ 0 w 283"/>
                <a:gd name="T7" fmla="*/ 1 h 295"/>
                <a:gd name="T8" fmla="*/ 0 w 283"/>
                <a:gd name="T9" fmla="*/ 1 h 295"/>
                <a:gd name="T10" fmla="*/ 0 w 283"/>
                <a:gd name="T11" fmla="*/ 1 h 295"/>
                <a:gd name="T12" fmla="*/ 0 w 283"/>
                <a:gd name="T13" fmla="*/ 1 h 295"/>
                <a:gd name="T14" fmla="*/ 0 w 283"/>
                <a:gd name="T15" fmla="*/ 1 h 295"/>
                <a:gd name="T16" fmla="*/ 0 w 283"/>
                <a:gd name="T17" fmla="*/ 1 h 295"/>
                <a:gd name="T18" fmla="*/ 0 w 283"/>
                <a:gd name="T19" fmla="*/ 1 h 295"/>
                <a:gd name="T20" fmla="*/ 0 w 283"/>
                <a:gd name="T21" fmla="*/ 1 h 295"/>
                <a:gd name="T22" fmla="*/ 0 w 283"/>
                <a:gd name="T23" fmla="*/ 1 h 295"/>
                <a:gd name="T24" fmla="*/ 0 w 283"/>
                <a:gd name="T25" fmla="*/ 1 h 2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3"/>
                <a:gd name="T40" fmla="*/ 0 h 295"/>
                <a:gd name="T41" fmla="*/ 283 w 283"/>
                <a:gd name="T42" fmla="*/ 295 h 29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3" h="295">
                  <a:moveTo>
                    <a:pt x="0" y="110"/>
                  </a:moveTo>
                  <a:lnTo>
                    <a:pt x="21" y="17"/>
                  </a:lnTo>
                  <a:lnTo>
                    <a:pt x="123" y="0"/>
                  </a:lnTo>
                  <a:lnTo>
                    <a:pt x="157" y="32"/>
                  </a:lnTo>
                  <a:lnTo>
                    <a:pt x="166" y="101"/>
                  </a:lnTo>
                  <a:lnTo>
                    <a:pt x="238" y="114"/>
                  </a:lnTo>
                  <a:lnTo>
                    <a:pt x="248" y="161"/>
                  </a:lnTo>
                  <a:lnTo>
                    <a:pt x="283" y="170"/>
                  </a:lnTo>
                  <a:lnTo>
                    <a:pt x="277" y="232"/>
                  </a:lnTo>
                  <a:lnTo>
                    <a:pt x="241" y="295"/>
                  </a:lnTo>
                  <a:lnTo>
                    <a:pt x="147" y="290"/>
                  </a:lnTo>
                  <a:lnTo>
                    <a:pt x="167" y="220"/>
                  </a:lnTo>
                  <a:lnTo>
                    <a:pt x="0" y="110"/>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37" name="Freeform 123"/>
            <p:cNvSpPr>
              <a:spLocks noChangeAspect="1"/>
            </p:cNvSpPr>
            <p:nvPr/>
          </p:nvSpPr>
          <p:spPr bwMode="gray">
            <a:xfrm>
              <a:off x="2564509" y="4566255"/>
              <a:ext cx="270480" cy="509009"/>
            </a:xfrm>
            <a:custGeom>
              <a:avLst/>
              <a:gdLst>
                <a:gd name="T0" fmla="*/ 0 w 435"/>
                <a:gd name="T1" fmla="*/ 1 h 627"/>
                <a:gd name="T2" fmla="*/ 0 w 435"/>
                <a:gd name="T3" fmla="*/ 1 h 627"/>
                <a:gd name="T4" fmla="*/ 0 w 435"/>
                <a:gd name="T5" fmla="*/ 1 h 627"/>
                <a:gd name="T6" fmla="*/ 0 w 435"/>
                <a:gd name="T7" fmla="*/ 1 h 627"/>
                <a:gd name="T8" fmla="*/ 0 w 435"/>
                <a:gd name="T9" fmla="*/ 1 h 627"/>
                <a:gd name="T10" fmla="*/ 0 w 435"/>
                <a:gd name="T11" fmla="*/ 1 h 627"/>
                <a:gd name="T12" fmla="*/ 0 w 435"/>
                <a:gd name="T13" fmla="*/ 1 h 627"/>
                <a:gd name="T14" fmla="*/ 0 w 435"/>
                <a:gd name="T15" fmla="*/ 1 h 627"/>
                <a:gd name="T16" fmla="*/ 0 w 435"/>
                <a:gd name="T17" fmla="*/ 1 h 627"/>
                <a:gd name="T18" fmla="*/ 0 w 435"/>
                <a:gd name="T19" fmla="*/ 1 h 627"/>
                <a:gd name="T20" fmla="*/ 0 w 435"/>
                <a:gd name="T21" fmla="*/ 1 h 627"/>
                <a:gd name="T22" fmla="*/ 0 w 435"/>
                <a:gd name="T23" fmla="*/ 1 h 627"/>
                <a:gd name="T24" fmla="*/ 0 w 435"/>
                <a:gd name="T25" fmla="*/ 1 h 627"/>
                <a:gd name="T26" fmla="*/ 0 w 435"/>
                <a:gd name="T27" fmla="*/ 1 h 627"/>
                <a:gd name="T28" fmla="*/ 0 w 435"/>
                <a:gd name="T29" fmla="*/ 1 h 627"/>
                <a:gd name="T30" fmla="*/ 0 w 435"/>
                <a:gd name="T31" fmla="*/ 1 h 627"/>
                <a:gd name="T32" fmla="*/ 0 w 435"/>
                <a:gd name="T33" fmla="*/ 1 h 627"/>
                <a:gd name="T34" fmla="*/ 0 w 435"/>
                <a:gd name="T35" fmla="*/ 1 h 627"/>
                <a:gd name="T36" fmla="*/ 0 w 435"/>
                <a:gd name="T37" fmla="*/ 1 h 627"/>
                <a:gd name="T38" fmla="*/ 0 w 435"/>
                <a:gd name="T39" fmla="*/ 1 h 627"/>
                <a:gd name="T40" fmla="*/ 0 w 435"/>
                <a:gd name="T41" fmla="*/ 1 h 627"/>
                <a:gd name="T42" fmla="*/ 0 w 435"/>
                <a:gd name="T43" fmla="*/ 0 h 627"/>
                <a:gd name="T44" fmla="*/ 0 w 435"/>
                <a:gd name="T45" fmla="*/ 1 h 627"/>
                <a:gd name="T46" fmla="*/ 0 w 435"/>
                <a:gd name="T47" fmla="*/ 1 h 627"/>
                <a:gd name="T48" fmla="*/ 0 w 435"/>
                <a:gd name="T49" fmla="*/ 1 h 627"/>
                <a:gd name="T50" fmla="*/ 0 w 435"/>
                <a:gd name="T51" fmla="*/ 1 h 627"/>
                <a:gd name="T52" fmla="*/ 0 w 435"/>
                <a:gd name="T53" fmla="*/ 1 h 627"/>
                <a:gd name="T54" fmla="*/ 0 w 435"/>
                <a:gd name="T55" fmla="*/ 1 h 6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35"/>
                <a:gd name="T85" fmla="*/ 0 h 627"/>
                <a:gd name="T86" fmla="*/ 435 w 435"/>
                <a:gd name="T87" fmla="*/ 627 h 6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35" h="627">
                  <a:moveTo>
                    <a:pt x="0" y="146"/>
                  </a:moveTo>
                  <a:lnTo>
                    <a:pt x="8" y="196"/>
                  </a:lnTo>
                  <a:lnTo>
                    <a:pt x="87" y="283"/>
                  </a:lnTo>
                  <a:lnTo>
                    <a:pt x="175" y="489"/>
                  </a:lnTo>
                  <a:lnTo>
                    <a:pt x="373" y="627"/>
                  </a:lnTo>
                  <a:lnTo>
                    <a:pt x="407" y="602"/>
                  </a:lnTo>
                  <a:lnTo>
                    <a:pt x="425" y="558"/>
                  </a:lnTo>
                  <a:lnTo>
                    <a:pt x="396" y="543"/>
                  </a:lnTo>
                  <a:lnTo>
                    <a:pt x="414" y="530"/>
                  </a:lnTo>
                  <a:lnTo>
                    <a:pt x="435" y="424"/>
                  </a:lnTo>
                  <a:lnTo>
                    <a:pt x="405" y="374"/>
                  </a:lnTo>
                  <a:lnTo>
                    <a:pt x="374" y="374"/>
                  </a:lnTo>
                  <a:lnTo>
                    <a:pt x="374" y="316"/>
                  </a:lnTo>
                  <a:lnTo>
                    <a:pt x="337" y="341"/>
                  </a:lnTo>
                  <a:lnTo>
                    <a:pt x="290" y="319"/>
                  </a:lnTo>
                  <a:lnTo>
                    <a:pt x="260" y="255"/>
                  </a:lnTo>
                  <a:lnTo>
                    <a:pt x="308" y="174"/>
                  </a:lnTo>
                  <a:lnTo>
                    <a:pt x="396" y="139"/>
                  </a:lnTo>
                  <a:lnTo>
                    <a:pt x="372" y="124"/>
                  </a:lnTo>
                  <a:lnTo>
                    <a:pt x="386" y="84"/>
                  </a:lnTo>
                  <a:lnTo>
                    <a:pt x="287" y="77"/>
                  </a:lnTo>
                  <a:lnTo>
                    <a:pt x="211" y="0"/>
                  </a:lnTo>
                  <a:lnTo>
                    <a:pt x="194" y="56"/>
                  </a:lnTo>
                  <a:lnTo>
                    <a:pt x="116" y="104"/>
                  </a:lnTo>
                  <a:lnTo>
                    <a:pt x="76" y="163"/>
                  </a:lnTo>
                  <a:lnTo>
                    <a:pt x="30" y="154"/>
                  </a:lnTo>
                  <a:lnTo>
                    <a:pt x="35" y="118"/>
                  </a:lnTo>
                  <a:lnTo>
                    <a:pt x="0" y="146"/>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38" name="Freeform 124"/>
            <p:cNvSpPr>
              <a:spLocks noChangeAspect="1"/>
            </p:cNvSpPr>
            <p:nvPr/>
          </p:nvSpPr>
          <p:spPr bwMode="gray">
            <a:xfrm>
              <a:off x="6843375" y="4241489"/>
              <a:ext cx="50138" cy="82753"/>
            </a:xfrm>
            <a:custGeom>
              <a:avLst/>
              <a:gdLst>
                <a:gd name="T0" fmla="*/ 0 w 80"/>
                <a:gd name="T1" fmla="*/ 1 h 100"/>
                <a:gd name="T2" fmla="*/ 0 w 80"/>
                <a:gd name="T3" fmla="*/ 1 h 100"/>
                <a:gd name="T4" fmla="*/ 0 w 80"/>
                <a:gd name="T5" fmla="*/ 0 h 100"/>
                <a:gd name="T6" fmla="*/ 0 w 80"/>
                <a:gd name="T7" fmla="*/ 1 h 100"/>
                <a:gd name="T8" fmla="*/ 0 60000 65536"/>
                <a:gd name="T9" fmla="*/ 0 60000 65536"/>
                <a:gd name="T10" fmla="*/ 0 60000 65536"/>
                <a:gd name="T11" fmla="*/ 0 60000 65536"/>
                <a:gd name="T12" fmla="*/ 0 w 80"/>
                <a:gd name="T13" fmla="*/ 0 h 100"/>
                <a:gd name="T14" fmla="*/ 80 w 80"/>
                <a:gd name="T15" fmla="*/ 100 h 100"/>
              </a:gdLst>
              <a:ahLst/>
              <a:cxnLst>
                <a:cxn ang="T8">
                  <a:pos x="T0" y="T1"/>
                </a:cxn>
                <a:cxn ang="T9">
                  <a:pos x="T2" y="T3"/>
                </a:cxn>
                <a:cxn ang="T10">
                  <a:pos x="T4" y="T5"/>
                </a:cxn>
                <a:cxn ang="T11">
                  <a:pos x="T6" y="T7"/>
                </a:cxn>
              </a:cxnLst>
              <a:rect l="T12" t="T13" r="T14" b="T15"/>
              <a:pathLst>
                <a:path w="80" h="100">
                  <a:moveTo>
                    <a:pt x="0" y="100"/>
                  </a:moveTo>
                  <a:lnTo>
                    <a:pt x="55" y="53"/>
                  </a:lnTo>
                  <a:lnTo>
                    <a:pt x="80" y="0"/>
                  </a:lnTo>
                  <a:lnTo>
                    <a:pt x="0" y="100"/>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39" name="Freeform 125"/>
            <p:cNvSpPr>
              <a:spLocks noChangeAspect="1"/>
            </p:cNvSpPr>
            <p:nvPr/>
          </p:nvSpPr>
          <p:spPr bwMode="gray">
            <a:xfrm>
              <a:off x="5687566" y="3699691"/>
              <a:ext cx="85762" cy="174874"/>
            </a:xfrm>
            <a:custGeom>
              <a:avLst/>
              <a:gdLst>
                <a:gd name="T0" fmla="*/ 0 w 142"/>
                <a:gd name="T1" fmla="*/ 1 h 211"/>
                <a:gd name="T2" fmla="*/ 0 w 142"/>
                <a:gd name="T3" fmla="*/ 0 h 211"/>
                <a:gd name="T4" fmla="*/ 0 w 142"/>
                <a:gd name="T5" fmla="*/ 1 h 211"/>
                <a:gd name="T6" fmla="*/ 0 w 142"/>
                <a:gd name="T7" fmla="*/ 1 h 211"/>
                <a:gd name="T8" fmla="*/ 0 w 142"/>
                <a:gd name="T9" fmla="*/ 1 h 211"/>
                <a:gd name="T10" fmla="*/ 0 w 142"/>
                <a:gd name="T11" fmla="*/ 1 h 211"/>
                <a:gd name="T12" fmla="*/ 0 w 142"/>
                <a:gd name="T13" fmla="*/ 1 h 211"/>
                <a:gd name="T14" fmla="*/ 0 w 142"/>
                <a:gd name="T15" fmla="*/ 1 h 211"/>
                <a:gd name="T16" fmla="*/ 0 w 142"/>
                <a:gd name="T17" fmla="*/ 1 h 211"/>
                <a:gd name="T18" fmla="*/ 0 w 142"/>
                <a:gd name="T19" fmla="*/ 1 h 211"/>
                <a:gd name="T20" fmla="*/ 0 w 142"/>
                <a:gd name="T21" fmla="*/ 1 h 211"/>
                <a:gd name="T22" fmla="*/ 0 w 142"/>
                <a:gd name="T23" fmla="*/ 1 h 2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2"/>
                <a:gd name="T37" fmla="*/ 0 h 211"/>
                <a:gd name="T38" fmla="*/ 142 w 142"/>
                <a:gd name="T39" fmla="*/ 211 h 2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2" h="211">
                  <a:moveTo>
                    <a:pt x="0" y="83"/>
                  </a:moveTo>
                  <a:lnTo>
                    <a:pt x="27" y="0"/>
                  </a:lnTo>
                  <a:lnTo>
                    <a:pt x="78" y="2"/>
                  </a:lnTo>
                  <a:lnTo>
                    <a:pt x="90" y="57"/>
                  </a:lnTo>
                  <a:lnTo>
                    <a:pt x="52" y="113"/>
                  </a:lnTo>
                  <a:lnTo>
                    <a:pt x="60" y="146"/>
                  </a:lnTo>
                  <a:lnTo>
                    <a:pt x="136" y="167"/>
                  </a:lnTo>
                  <a:lnTo>
                    <a:pt x="142" y="211"/>
                  </a:lnTo>
                  <a:lnTo>
                    <a:pt x="96" y="167"/>
                  </a:lnTo>
                  <a:lnTo>
                    <a:pt x="96" y="188"/>
                  </a:lnTo>
                  <a:lnTo>
                    <a:pt x="27" y="167"/>
                  </a:lnTo>
                  <a:lnTo>
                    <a:pt x="0" y="83"/>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40" name="Freeform 126"/>
            <p:cNvSpPr>
              <a:spLocks noChangeAspect="1"/>
            </p:cNvSpPr>
            <p:nvPr/>
          </p:nvSpPr>
          <p:spPr bwMode="gray">
            <a:xfrm>
              <a:off x="6909345" y="4182157"/>
              <a:ext cx="25069" cy="32789"/>
            </a:xfrm>
            <a:custGeom>
              <a:avLst/>
              <a:gdLst>
                <a:gd name="T0" fmla="*/ 0 w 40"/>
                <a:gd name="T1" fmla="*/ 0 h 42"/>
                <a:gd name="T2" fmla="*/ 0 w 40"/>
                <a:gd name="T3" fmla="*/ 0 h 42"/>
                <a:gd name="T4" fmla="*/ 0 w 40"/>
                <a:gd name="T5" fmla="*/ 1 h 42"/>
                <a:gd name="T6" fmla="*/ 0 w 40"/>
                <a:gd name="T7" fmla="*/ 1 h 42"/>
                <a:gd name="T8" fmla="*/ 0 w 40"/>
                <a:gd name="T9" fmla="*/ 0 h 42"/>
                <a:gd name="T10" fmla="*/ 0 60000 65536"/>
                <a:gd name="T11" fmla="*/ 0 60000 65536"/>
                <a:gd name="T12" fmla="*/ 0 60000 65536"/>
                <a:gd name="T13" fmla="*/ 0 60000 65536"/>
                <a:gd name="T14" fmla="*/ 0 60000 65536"/>
                <a:gd name="T15" fmla="*/ 0 w 40"/>
                <a:gd name="T16" fmla="*/ 0 h 42"/>
                <a:gd name="T17" fmla="*/ 40 w 40"/>
                <a:gd name="T18" fmla="*/ 42 h 42"/>
              </a:gdLst>
              <a:ahLst/>
              <a:cxnLst>
                <a:cxn ang="T10">
                  <a:pos x="T0" y="T1"/>
                </a:cxn>
                <a:cxn ang="T11">
                  <a:pos x="T2" y="T3"/>
                </a:cxn>
                <a:cxn ang="T12">
                  <a:pos x="T4" y="T5"/>
                </a:cxn>
                <a:cxn ang="T13">
                  <a:pos x="T6" y="T7"/>
                </a:cxn>
                <a:cxn ang="T14">
                  <a:pos x="T8" y="T9"/>
                </a:cxn>
              </a:cxnLst>
              <a:rect l="T15" t="T16" r="T17" b="T18"/>
              <a:pathLst>
                <a:path w="40" h="42">
                  <a:moveTo>
                    <a:pt x="0" y="0"/>
                  </a:moveTo>
                  <a:lnTo>
                    <a:pt x="21" y="0"/>
                  </a:lnTo>
                  <a:lnTo>
                    <a:pt x="40" y="8"/>
                  </a:lnTo>
                  <a:lnTo>
                    <a:pt x="30" y="42"/>
                  </a:lnTo>
                  <a:lnTo>
                    <a:pt x="0" y="0"/>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41" name="Freeform 127"/>
            <p:cNvSpPr>
              <a:spLocks noChangeAspect="1"/>
            </p:cNvSpPr>
            <p:nvPr/>
          </p:nvSpPr>
          <p:spPr bwMode="gray">
            <a:xfrm>
              <a:off x="6944970" y="4224314"/>
              <a:ext cx="22430" cy="45280"/>
            </a:xfrm>
            <a:custGeom>
              <a:avLst/>
              <a:gdLst>
                <a:gd name="T0" fmla="*/ 0 w 37"/>
                <a:gd name="T1" fmla="*/ 0 h 55"/>
                <a:gd name="T2" fmla="*/ 0 w 37"/>
                <a:gd name="T3" fmla="*/ 1 h 55"/>
                <a:gd name="T4" fmla="*/ 0 w 37"/>
                <a:gd name="T5" fmla="*/ 1 h 55"/>
                <a:gd name="T6" fmla="*/ 0 w 37"/>
                <a:gd name="T7" fmla="*/ 0 h 55"/>
                <a:gd name="T8" fmla="*/ 0 60000 65536"/>
                <a:gd name="T9" fmla="*/ 0 60000 65536"/>
                <a:gd name="T10" fmla="*/ 0 60000 65536"/>
                <a:gd name="T11" fmla="*/ 0 60000 65536"/>
                <a:gd name="T12" fmla="*/ 0 w 37"/>
                <a:gd name="T13" fmla="*/ 0 h 55"/>
                <a:gd name="T14" fmla="*/ 37 w 37"/>
                <a:gd name="T15" fmla="*/ 55 h 55"/>
              </a:gdLst>
              <a:ahLst/>
              <a:cxnLst>
                <a:cxn ang="T8">
                  <a:pos x="T0" y="T1"/>
                </a:cxn>
                <a:cxn ang="T9">
                  <a:pos x="T2" y="T3"/>
                </a:cxn>
                <a:cxn ang="T10">
                  <a:pos x="T4" y="T5"/>
                </a:cxn>
                <a:cxn ang="T11">
                  <a:pos x="T6" y="T7"/>
                </a:cxn>
              </a:cxnLst>
              <a:rect l="T12" t="T13" r="T14" b="T15"/>
              <a:pathLst>
                <a:path w="37" h="55">
                  <a:moveTo>
                    <a:pt x="0" y="0"/>
                  </a:moveTo>
                  <a:lnTo>
                    <a:pt x="2" y="55"/>
                  </a:lnTo>
                  <a:lnTo>
                    <a:pt x="37" y="32"/>
                  </a:lnTo>
                  <a:lnTo>
                    <a:pt x="0" y="0"/>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42" name="Freeform 128"/>
            <p:cNvSpPr>
              <a:spLocks noChangeAspect="1"/>
            </p:cNvSpPr>
            <p:nvPr/>
          </p:nvSpPr>
          <p:spPr bwMode="gray">
            <a:xfrm>
              <a:off x="6944970" y="4285208"/>
              <a:ext cx="92359" cy="117103"/>
            </a:xfrm>
            <a:custGeom>
              <a:avLst/>
              <a:gdLst>
                <a:gd name="T0" fmla="*/ 0 w 152"/>
                <a:gd name="T1" fmla="*/ 1 h 144"/>
                <a:gd name="T2" fmla="*/ 0 w 152"/>
                <a:gd name="T3" fmla="*/ 1 h 144"/>
                <a:gd name="T4" fmla="*/ 0 w 152"/>
                <a:gd name="T5" fmla="*/ 1 h 144"/>
                <a:gd name="T6" fmla="*/ 0 w 152"/>
                <a:gd name="T7" fmla="*/ 0 h 144"/>
                <a:gd name="T8" fmla="*/ 0 w 152"/>
                <a:gd name="T9" fmla="*/ 1 h 144"/>
                <a:gd name="T10" fmla="*/ 0 w 152"/>
                <a:gd name="T11" fmla="*/ 1 h 144"/>
                <a:gd name="T12" fmla="*/ 0 w 152"/>
                <a:gd name="T13" fmla="*/ 1 h 144"/>
                <a:gd name="T14" fmla="*/ 0 w 152"/>
                <a:gd name="T15" fmla="*/ 1 h 144"/>
                <a:gd name="T16" fmla="*/ 0 w 152"/>
                <a:gd name="T17" fmla="*/ 1 h 144"/>
                <a:gd name="T18" fmla="*/ 0 w 152"/>
                <a:gd name="T19" fmla="*/ 1 h 144"/>
                <a:gd name="T20" fmla="*/ 0 w 152"/>
                <a:gd name="T21" fmla="*/ 1 h 1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
                <a:gd name="T34" fmla="*/ 0 h 144"/>
                <a:gd name="T35" fmla="*/ 152 w 152"/>
                <a:gd name="T36" fmla="*/ 144 h 1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 h="144">
                  <a:moveTo>
                    <a:pt x="0" y="99"/>
                  </a:moveTo>
                  <a:lnTo>
                    <a:pt x="33" y="48"/>
                  </a:lnTo>
                  <a:lnTo>
                    <a:pt x="73" y="56"/>
                  </a:lnTo>
                  <a:lnTo>
                    <a:pt x="126" y="0"/>
                  </a:lnTo>
                  <a:lnTo>
                    <a:pt x="152" y="33"/>
                  </a:lnTo>
                  <a:lnTo>
                    <a:pt x="148" y="119"/>
                  </a:lnTo>
                  <a:lnTo>
                    <a:pt x="135" y="83"/>
                  </a:lnTo>
                  <a:lnTo>
                    <a:pt x="120" y="144"/>
                  </a:lnTo>
                  <a:lnTo>
                    <a:pt x="82" y="127"/>
                  </a:lnTo>
                  <a:lnTo>
                    <a:pt x="59" y="65"/>
                  </a:lnTo>
                  <a:lnTo>
                    <a:pt x="0" y="99"/>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43" name="Freeform 129"/>
            <p:cNvSpPr>
              <a:spLocks noChangeAspect="1"/>
            </p:cNvSpPr>
            <p:nvPr/>
          </p:nvSpPr>
          <p:spPr bwMode="gray">
            <a:xfrm>
              <a:off x="6958164" y="4258664"/>
              <a:ext cx="19791" cy="48403"/>
            </a:xfrm>
            <a:custGeom>
              <a:avLst/>
              <a:gdLst>
                <a:gd name="T0" fmla="*/ 0 w 34"/>
                <a:gd name="T1" fmla="*/ 1 h 58"/>
                <a:gd name="T2" fmla="*/ 0 w 34"/>
                <a:gd name="T3" fmla="*/ 1 h 58"/>
                <a:gd name="T4" fmla="*/ 0 w 34"/>
                <a:gd name="T5" fmla="*/ 0 h 58"/>
                <a:gd name="T6" fmla="*/ 0 w 34"/>
                <a:gd name="T7" fmla="*/ 1 h 58"/>
                <a:gd name="T8" fmla="*/ 0 w 34"/>
                <a:gd name="T9" fmla="*/ 1 h 58"/>
                <a:gd name="T10" fmla="*/ 0 60000 65536"/>
                <a:gd name="T11" fmla="*/ 0 60000 65536"/>
                <a:gd name="T12" fmla="*/ 0 60000 65536"/>
                <a:gd name="T13" fmla="*/ 0 60000 65536"/>
                <a:gd name="T14" fmla="*/ 0 60000 65536"/>
                <a:gd name="T15" fmla="*/ 0 w 34"/>
                <a:gd name="T16" fmla="*/ 0 h 58"/>
                <a:gd name="T17" fmla="*/ 34 w 34"/>
                <a:gd name="T18" fmla="*/ 58 h 58"/>
              </a:gdLst>
              <a:ahLst/>
              <a:cxnLst>
                <a:cxn ang="T10">
                  <a:pos x="T0" y="T1"/>
                </a:cxn>
                <a:cxn ang="T11">
                  <a:pos x="T2" y="T3"/>
                </a:cxn>
                <a:cxn ang="T12">
                  <a:pos x="T4" y="T5"/>
                </a:cxn>
                <a:cxn ang="T13">
                  <a:pos x="T6" y="T7"/>
                </a:cxn>
                <a:cxn ang="T14">
                  <a:pos x="T8" y="T9"/>
                </a:cxn>
              </a:cxnLst>
              <a:rect l="T15" t="T16" r="T17" b="T18"/>
              <a:pathLst>
                <a:path w="34" h="58">
                  <a:moveTo>
                    <a:pt x="0" y="38"/>
                  </a:moveTo>
                  <a:lnTo>
                    <a:pt x="8" y="25"/>
                  </a:lnTo>
                  <a:lnTo>
                    <a:pt x="34" y="0"/>
                  </a:lnTo>
                  <a:lnTo>
                    <a:pt x="23" y="58"/>
                  </a:lnTo>
                  <a:lnTo>
                    <a:pt x="0" y="38"/>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44" name="Freeform 130"/>
            <p:cNvSpPr>
              <a:spLocks noChangeAspect="1"/>
            </p:cNvSpPr>
            <p:nvPr/>
          </p:nvSpPr>
          <p:spPr bwMode="gray">
            <a:xfrm>
              <a:off x="4622798" y="2845618"/>
              <a:ext cx="215065" cy="213909"/>
            </a:xfrm>
            <a:custGeom>
              <a:avLst/>
              <a:gdLst>
                <a:gd name="T0" fmla="*/ 0 w 345"/>
                <a:gd name="T1" fmla="*/ 1 h 262"/>
                <a:gd name="T2" fmla="*/ 0 w 345"/>
                <a:gd name="T3" fmla="*/ 1 h 262"/>
                <a:gd name="T4" fmla="*/ 0 w 345"/>
                <a:gd name="T5" fmla="*/ 1 h 262"/>
                <a:gd name="T6" fmla="*/ 0 w 345"/>
                <a:gd name="T7" fmla="*/ 1 h 262"/>
                <a:gd name="T8" fmla="*/ 0 w 345"/>
                <a:gd name="T9" fmla="*/ 1 h 262"/>
                <a:gd name="T10" fmla="*/ 0 w 345"/>
                <a:gd name="T11" fmla="*/ 1 h 262"/>
                <a:gd name="T12" fmla="*/ 0 w 345"/>
                <a:gd name="T13" fmla="*/ 1 h 262"/>
                <a:gd name="T14" fmla="*/ 0 w 345"/>
                <a:gd name="T15" fmla="*/ 1 h 262"/>
                <a:gd name="T16" fmla="*/ 0 w 345"/>
                <a:gd name="T17" fmla="*/ 1 h 262"/>
                <a:gd name="T18" fmla="*/ 0 w 345"/>
                <a:gd name="T19" fmla="*/ 0 h 262"/>
                <a:gd name="T20" fmla="*/ 0 w 345"/>
                <a:gd name="T21" fmla="*/ 1 h 2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5"/>
                <a:gd name="T34" fmla="*/ 0 h 262"/>
                <a:gd name="T35" fmla="*/ 345 w 345"/>
                <a:gd name="T36" fmla="*/ 262 h 2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5" h="262">
                  <a:moveTo>
                    <a:pt x="0" y="48"/>
                  </a:moveTo>
                  <a:lnTo>
                    <a:pt x="20" y="185"/>
                  </a:lnTo>
                  <a:lnTo>
                    <a:pt x="201" y="253"/>
                  </a:lnTo>
                  <a:lnTo>
                    <a:pt x="289" y="262"/>
                  </a:lnTo>
                  <a:lnTo>
                    <a:pt x="345" y="193"/>
                  </a:lnTo>
                  <a:lnTo>
                    <a:pt x="317" y="115"/>
                  </a:lnTo>
                  <a:lnTo>
                    <a:pt x="339" y="94"/>
                  </a:lnTo>
                  <a:lnTo>
                    <a:pt x="324" y="34"/>
                  </a:lnTo>
                  <a:lnTo>
                    <a:pt x="192" y="15"/>
                  </a:lnTo>
                  <a:lnTo>
                    <a:pt x="107" y="0"/>
                  </a:lnTo>
                  <a:lnTo>
                    <a:pt x="0" y="48"/>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45" name="Freeform 131"/>
            <p:cNvSpPr>
              <a:spLocks noChangeAspect="1"/>
            </p:cNvSpPr>
            <p:nvPr/>
          </p:nvSpPr>
          <p:spPr bwMode="gray">
            <a:xfrm>
              <a:off x="4118781" y="3315593"/>
              <a:ext cx="68610" cy="156138"/>
            </a:xfrm>
            <a:custGeom>
              <a:avLst/>
              <a:gdLst>
                <a:gd name="T0" fmla="*/ 0 w 109"/>
                <a:gd name="T1" fmla="*/ 1 h 192"/>
                <a:gd name="T2" fmla="*/ 0 w 109"/>
                <a:gd name="T3" fmla="*/ 0 h 192"/>
                <a:gd name="T4" fmla="*/ 0 w 109"/>
                <a:gd name="T5" fmla="*/ 1 h 192"/>
                <a:gd name="T6" fmla="*/ 0 w 109"/>
                <a:gd name="T7" fmla="*/ 1 h 192"/>
                <a:gd name="T8" fmla="*/ 0 w 109"/>
                <a:gd name="T9" fmla="*/ 1 h 192"/>
                <a:gd name="T10" fmla="*/ 0 w 109"/>
                <a:gd name="T11" fmla="*/ 1 h 192"/>
                <a:gd name="T12" fmla="*/ 0 w 109"/>
                <a:gd name="T13" fmla="*/ 1 h 192"/>
                <a:gd name="T14" fmla="*/ 0 w 109"/>
                <a:gd name="T15" fmla="*/ 1 h 192"/>
                <a:gd name="T16" fmla="*/ 0 60000 65536"/>
                <a:gd name="T17" fmla="*/ 0 60000 65536"/>
                <a:gd name="T18" fmla="*/ 0 60000 65536"/>
                <a:gd name="T19" fmla="*/ 0 60000 65536"/>
                <a:gd name="T20" fmla="*/ 0 60000 65536"/>
                <a:gd name="T21" fmla="*/ 0 60000 65536"/>
                <a:gd name="T22" fmla="*/ 0 60000 65536"/>
                <a:gd name="T23" fmla="*/ 0 60000 65536"/>
                <a:gd name="T24" fmla="*/ 0 w 109"/>
                <a:gd name="T25" fmla="*/ 0 h 192"/>
                <a:gd name="T26" fmla="*/ 109 w 109"/>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9" h="192">
                  <a:moveTo>
                    <a:pt x="0" y="125"/>
                  </a:moveTo>
                  <a:lnTo>
                    <a:pt x="19" y="0"/>
                  </a:lnTo>
                  <a:lnTo>
                    <a:pt x="109" y="8"/>
                  </a:lnTo>
                  <a:lnTo>
                    <a:pt x="69" y="88"/>
                  </a:lnTo>
                  <a:lnTo>
                    <a:pt x="69" y="187"/>
                  </a:lnTo>
                  <a:lnTo>
                    <a:pt x="16" y="192"/>
                  </a:lnTo>
                  <a:lnTo>
                    <a:pt x="23" y="132"/>
                  </a:lnTo>
                  <a:lnTo>
                    <a:pt x="0" y="125"/>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46" name="Freeform 132"/>
            <p:cNvSpPr>
              <a:spLocks noChangeAspect="1"/>
            </p:cNvSpPr>
            <p:nvPr/>
          </p:nvSpPr>
          <p:spPr bwMode="gray">
            <a:xfrm>
              <a:off x="4750781" y="3090754"/>
              <a:ext cx="207148" cy="157699"/>
            </a:xfrm>
            <a:custGeom>
              <a:avLst/>
              <a:gdLst>
                <a:gd name="T0" fmla="*/ 0 w 329"/>
                <a:gd name="T1" fmla="*/ 1 h 193"/>
                <a:gd name="T2" fmla="*/ 0 w 329"/>
                <a:gd name="T3" fmla="*/ 1 h 193"/>
                <a:gd name="T4" fmla="*/ 0 w 329"/>
                <a:gd name="T5" fmla="*/ 1 h 193"/>
                <a:gd name="T6" fmla="*/ 0 w 329"/>
                <a:gd name="T7" fmla="*/ 1 h 193"/>
                <a:gd name="T8" fmla="*/ 0 w 329"/>
                <a:gd name="T9" fmla="*/ 1 h 193"/>
                <a:gd name="T10" fmla="*/ 0 w 329"/>
                <a:gd name="T11" fmla="*/ 1 h 193"/>
                <a:gd name="T12" fmla="*/ 0 w 329"/>
                <a:gd name="T13" fmla="*/ 0 h 193"/>
                <a:gd name="T14" fmla="*/ 0 w 329"/>
                <a:gd name="T15" fmla="*/ 1 h 193"/>
                <a:gd name="T16" fmla="*/ 0 w 329"/>
                <a:gd name="T17" fmla="*/ 1 h 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9"/>
                <a:gd name="T28" fmla="*/ 0 h 193"/>
                <a:gd name="T29" fmla="*/ 329 w 329"/>
                <a:gd name="T30" fmla="*/ 193 h 1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9" h="193">
                  <a:moveTo>
                    <a:pt x="0" y="94"/>
                  </a:moveTo>
                  <a:lnTo>
                    <a:pt x="89" y="174"/>
                  </a:lnTo>
                  <a:lnTo>
                    <a:pt x="293" y="193"/>
                  </a:lnTo>
                  <a:lnTo>
                    <a:pt x="329" y="126"/>
                  </a:lnTo>
                  <a:lnTo>
                    <a:pt x="277" y="122"/>
                  </a:lnTo>
                  <a:lnTo>
                    <a:pt x="272" y="63"/>
                  </a:lnTo>
                  <a:lnTo>
                    <a:pt x="226" y="0"/>
                  </a:lnTo>
                  <a:lnTo>
                    <a:pt x="89" y="13"/>
                  </a:lnTo>
                  <a:lnTo>
                    <a:pt x="0" y="94"/>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47" name="Freeform 133"/>
            <p:cNvSpPr>
              <a:spLocks noChangeAspect="1"/>
            </p:cNvSpPr>
            <p:nvPr/>
          </p:nvSpPr>
          <p:spPr bwMode="gray">
            <a:xfrm>
              <a:off x="5068761" y="3624745"/>
              <a:ext cx="448601" cy="493395"/>
            </a:xfrm>
            <a:custGeom>
              <a:avLst/>
              <a:gdLst>
                <a:gd name="T0" fmla="*/ 0 w 731"/>
                <a:gd name="T1" fmla="*/ 1 h 607"/>
                <a:gd name="T2" fmla="*/ 0 w 731"/>
                <a:gd name="T3" fmla="*/ 1 h 607"/>
                <a:gd name="T4" fmla="*/ 0 w 731"/>
                <a:gd name="T5" fmla="*/ 1 h 607"/>
                <a:gd name="T6" fmla="*/ 0 w 731"/>
                <a:gd name="T7" fmla="*/ 1 h 607"/>
                <a:gd name="T8" fmla="*/ 0 w 731"/>
                <a:gd name="T9" fmla="*/ 1 h 607"/>
                <a:gd name="T10" fmla="*/ 0 w 731"/>
                <a:gd name="T11" fmla="*/ 1 h 607"/>
                <a:gd name="T12" fmla="*/ 0 w 731"/>
                <a:gd name="T13" fmla="*/ 0 h 607"/>
                <a:gd name="T14" fmla="*/ 0 w 731"/>
                <a:gd name="T15" fmla="*/ 1 h 607"/>
                <a:gd name="T16" fmla="*/ 0 w 731"/>
                <a:gd name="T17" fmla="*/ 1 h 607"/>
                <a:gd name="T18" fmla="*/ 0 w 731"/>
                <a:gd name="T19" fmla="*/ 1 h 607"/>
                <a:gd name="T20" fmla="*/ 0 w 731"/>
                <a:gd name="T21" fmla="*/ 1 h 607"/>
                <a:gd name="T22" fmla="*/ 0 w 731"/>
                <a:gd name="T23" fmla="*/ 1 h 607"/>
                <a:gd name="T24" fmla="*/ 0 w 731"/>
                <a:gd name="T25" fmla="*/ 1 h 607"/>
                <a:gd name="T26" fmla="*/ 0 w 731"/>
                <a:gd name="T27" fmla="*/ 1 h 607"/>
                <a:gd name="T28" fmla="*/ 0 w 731"/>
                <a:gd name="T29" fmla="*/ 1 h 607"/>
                <a:gd name="T30" fmla="*/ 0 w 731"/>
                <a:gd name="T31" fmla="*/ 1 h 607"/>
                <a:gd name="T32" fmla="*/ 0 w 731"/>
                <a:gd name="T33" fmla="*/ 1 h 607"/>
                <a:gd name="T34" fmla="*/ 0 w 731"/>
                <a:gd name="T35" fmla="*/ 1 h 607"/>
                <a:gd name="T36" fmla="*/ 0 w 731"/>
                <a:gd name="T37" fmla="*/ 1 h 607"/>
                <a:gd name="T38" fmla="*/ 0 w 731"/>
                <a:gd name="T39" fmla="*/ 1 h 607"/>
                <a:gd name="T40" fmla="*/ 0 w 731"/>
                <a:gd name="T41" fmla="*/ 1 h 607"/>
                <a:gd name="T42" fmla="*/ 0 w 731"/>
                <a:gd name="T43" fmla="*/ 1 h 607"/>
                <a:gd name="T44" fmla="*/ 0 w 731"/>
                <a:gd name="T45" fmla="*/ 1 h 607"/>
                <a:gd name="T46" fmla="*/ 0 w 731"/>
                <a:gd name="T47" fmla="*/ 1 h 607"/>
                <a:gd name="T48" fmla="*/ 0 w 731"/>
                <a:gd name="T49" fmla="*/ 1 h 607"/>
                <a:gd name="T50" fmla="*/ 0 w 731"/>
                <a:gd name="T51" fmla="*/ 1 h 607"/>
                <a:gd name="T52" fmla="*/ 0 w 731"/>
                <a:gd name="T53" fmla="*/ 1 h 607"/>
                <a:gd name="T54" fmla="*/ 0 w 731"/>
                <a:gd name="T55" fmla="*/ 1 h 607"/>
                <a:gd name="T56" fmla="*/ 0 w 731"/>
                <a:gd name="T57" fmla="*/ 1 h 6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31"/>
                <a:gd name="T88" fmla="*/ 0 h 607"/>
                <a:gd name="T89" fmla="*/ 731 w 731"/>
                <a:gd name="T90" fmla="*/ 607 h 6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31" h="607">
                  <a:moveTo>
                    <a:pt x="0" y="158"/>
                  </a:moveTo>
                  <a:lnTo>
                    <a:pt x="10" y="106"/>
                  </a:lnTo>
                  <a:lnTo>
                    <a:pt x="49" y="117"/>
                  </a:lnTo>
                  <a:lnTo>
                    <a:pt x="96" y="85"/>
                  </a:lnTo>
                  <a:lnTo>
                    <a:pt x="115" y="61"/>
                  </a:lnTo>
                  <a:lnTo>
                    <a:pt x="77" y="26"/>
                  </a:lnTo>
                  <a:lnTo>
                    <a:pt x="156" y="0"/>
                  </a:lnTo>
                  <a:lnTo>
                    <a:pt x="312" y="70"/>
                  </a:lnTo>
                  <a:lnTo>
                    <a:pt x="314" y="96"/>
                  </a:lnTo>
                  <a:lnTo>
                    <a:pt x="350" y="113"/>
                  </a:lnTo>
                  <a:lnTo>
                    <a:pt x="383" y="130"/>
                  </a:lnTo>
                  <a:lnTo>
                    <a:pt x="414" y="117"/>
                  </a:lnTo>
                  <a:lnTo>
                    <a:pt x="476" y="137"/>
                  </a:lnTo>
                  <a:lnTo>
                    <a:pt x="561" y="276"/>
                  </a:lnTo>
                  <a:lnTo>
                    <a:pt x="570" y="285"/>
                  </a:lnTo>
                  <a:lnTo>
                    <a:pt x="603" y="340"/>
                  </a:lnTo>
                  <a:lnTo>
                    <a:pt x="713" y="353"/>
                  </a:lnTo>
                  <a:lnTo>
                    <a:pt x="731" y="378"/>
                  </a:lnTo>
                  <a:lnTo>
                    <a:pt x="705" y="450"/>
                  </a:lnTo>
                  <a:lnTo>
                    <a:pt x="603" y="486"/>
                  </a:lnTo>
                  <a:lnTo>
                    <a:pt x="492" y="510"/>
                  </a:lnTo>
                  <a:lnTo>
                    <a:pt x="403" y="607"/>
                  </a:lnTo>
                  <a:lnTo>
                    <a:pt x="403" y="570"/>
                  </a:lnTo>
                  <a:lnTo>
                    <a:pt x="340" y="546"/>
                  </a:lnTo>
                  <a:lnTo>
                    <a:pt x="278" y="579"/>
                  </a:lnTo>
                  <a:lnTo>
                    <a:pt x="214" y="469"/>
                  </a:lnTo>
                  <a:lnTo>
                    <a:pt x="163" y="426"/>
                  </a:lnTo>
                  <a:lnTo>
                    <a:pt x="130" y="311"/>
                  </a:lnTo>
                  <a:lnTo>
                    <a:pt x="0" y="158"/>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48" name="Freeform 134"/>
            <p:cNvSpPr>
              <a:spLocks noChangeAspect="1"/>
            </p:cNvSpPr>
            <p:nvPr/>
          </p:nvSpPr>
          <p:spPr bwMode="gray">
            <a:xfrm>
              <a:off x="5323408" y="1555921"/>
              <a:ext cx="105553" cy="60894"/>
            </a:xfrm>
            <a:custGeom>
              <a:avLst/>
              <a:gdLst>
                <a:gd name="T0" fmla="*/ 0 w 172"/>
                <a:gd name="T1" fmla="*/ 1 h 74"/>
                <a:gd name="T2" fmla="*/ 0 w 172"/>
                <a:gd name="T3" fmla="*/ 1 h 74"/>
                <a:gd name="T4" fmla="*/ 0 w 172"/>
                <a:gd name="T5" fmla="*/ 1 h 74"/>
                <a:gd name="T6" fmla="*/ 0 w 172"/>
                <a:gd name="T7" fmla="*/ 0 h 74"/>
                <a:gd name="T8" fmla="*/ 0 w 172"/>
                <a:gd name="T9" fmla="*/ 1 h 74"/>
                <a:gd name="T10" fmla="*/ 0 w 172"/>
                <a:gd name="T11" fmla="*/ 1 h 74"/>
                <a:gd name="T12" fmla="*/ 0 w 172"/>
                <a:gd name="T13" fmla="*/ 1 h 74"/>
                <a:gd name="T14" fmla="*/ 0 w 172"/>
                <a:gd name="T15" fmla="*/ 1 h 74"/>
                <a:gd name="T16" fmla="*/ 0 w 172"/>
                <a:gd name="T17" fmla="*/ 1 h 74"/>
                <a:gd name="T18" fmla="*/ 0 w 172"/>
                <a:gd name="T19" fmla="*/ 1 h 74"/>
                <a:gd name="T20" fmla="*/ 0 w 172"/>
                <a:gd name="T21" fmla="*/ 1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2"/>
                <a:gd name="T34" fmla="*/ 0 h 74"/>
                <a:gd name="T35" fmla="*/ 172 w 172"/>
                <a:gd name="T36" fmla="*/ 74 h 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2" h="74">
                  <a:moveTo>
                    <a:pt x="0" y="53"/>
                  </a:moveTo>
                  <a:lnTo>
                    <a:pt x="35" y="36"/>
                  </a:lnTo>
                  <a:lnTo>
                    <a:pt x="9" y="22"/>
                  </a:lnTo>
                  <a:lnTo>
                    <a:pt x="132" y="0"/>
                  </a:lnTo>
                  <a:lnTo>
                    <a:pt x="154" y="1"/>
                  </a:lnTo>
                  <a:lnTo>
                    <a:pt x="130" y="20"/>
                  </a:lnTo>
                  <a:lnTo>
                    <a:pt x="172" y="18"/>
                  </a:lnTo>
                  <a:lnTo>
                    <a:pt x="61" y="62"/>
                  </a:lnTo>
                  <a:lnTo>
                    <a:pt x="35" y="74"/>
                  </a:lnTo>
                  <a:lnTo>
                    <a:pt x="42" y="56"/>
                  </a:lnTo>
                  <a:lnTo>
                    <a:pt x="0" y="53"/>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49" name="Freeform 135"/>
            <p:cNvSpPr>
              <a:spLocks noChangeAspect="1"/>
            </p:cNvSpPr>
            <p:nvPr/>
          </p:nvSpPr>
          <p:spPr bwMode="gray">
            <a:xfrm>
              <a:off x="5355074" y="2203893"/>
              <a:ext cx="44860" cy="35912"/>
            </a:xfrm>
            <a:custGeom>
              <a:avLst/>
              <a:gdLst>
                <a:gd name="T0" fmla="*/ 0 w 68"/>
                <a:gd name="T1" fmla="*/ 1 h 39"/>
                <a:gd name="T2" fmla="*/ 1 w 68"/>
                <a:gd name="T3" fmla="*/ 0 h 39"/>
                <a:gd name="T4" fmla="*/ 1 w 68"/>
                <a:gd name="T5" fmla="*/ 1 h 39"/>
                <a:gd name="T6" fmla="*/ 0 w 68"/>
                <a:gd name="T7" fmla="*/ 1 h 39"/>
                <a:gd name="T8" fmla="*/ 0 60000 65536"/>
                <a:gd name="T9" fmla="*/ 0 60000 65536"/>
                <a:gd name="T10" fmla="*/ 0 60000 65536"/>
                <a:gd name="T11" fmla="*/ 0 60000 65536"/>
                <a:gd name="T12" fmla="*/ 0 w 68"/>
                <a:gd name="T13" fmla="*/ 0 h 39"/>
                <a:gd name="T14" fmla="*/ 68 w 68"/>
                <a:gd name="T15" fmla="*/ 39 h 39"/>
              </a:gdLst>
              <a:ahLst/>
              <a:cxnLst>
                <a:cxn ang="T8">
                  <a:pos x="T0" y="T1"/>
                </a:cxn>
                <a:cxn ang="T9">
                  <a:pos x="T2" y="T3"/>
                </a:cxn>
                <a:cxn ang="T10">
                  <a:pos x="T4" y="T5"/>
                </a:cxn>
                <a:cxn ang="T11">
                  <a:pos x="T6" y="T7"/>
                </a:cxn>
              </a:cxnLst>
              <a:rect l="T12" t="T13" r="T14" b="T15"/>
              <a:pathLst>
                <a:path w="68" h="39">
                  <a:moveTo>
                    <a:pt x="0" y="39"/>
                  </a:moveTo>
                  <a:lnTo>
                    <a:pt x="19" y="0"/>
                  </a:lnTo>
                  <a:lnTo>
                    <a:pt x="68" y="22"/>
                  </a:lnTo>
                  <a:lnTo>
                    <a:pt x="0" y="39"/>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50" name="Freeform 136"/>
            <p:cNvSpPr>
              <a:spLocks noChangeAspect="1"/>
            </p:cNvSpPr>
            <p:nvPr/>
          </p:nvSpPr>
          <p:spPr bwMode="gray">
            <a:xfrm>
              <a:off x="5428961" y="2011843"/>
              <a:ext cx="130622" cy="132717"/>
            </a:xfrm>
            <a:custGeom>
              <a:avLst/>
              <a:gdLst>
                <a:gd name="T0" fmla="*/ 0 w 212"/>
                <a:gd name="T1" fmla="*/ 1 h 160"/>
                <a:gd name="T2" fmla="*/ 0 w 212"/>
                <a:gd name="T3" fmla="*/ 1 h 160"/>
                <a:gd name="T4" fmla="*/ 0 w 212"/>
                <a:gd name="T5" fmla="*/ 1 h 160"/>
                <a:gd name="T6" fmla="*/ 0 w 212"/>
                <a:gd name="T7" fmla="*/ 1 h 160"/>
                <a:gd name="T8" fmla="*/ 0 w 212"/>
                <a:gd name="T9" fmla="*/ 1 h 160"/>
                <a:gd name="T10" fmla="*/ 0 w 212"/>
                <a:gd name="T11" fmla="*/ 1 h 160"/>
                <a:gd name="T12" fmla="*/ 0 w 212"/>
                <a:gd name="T13" fmla="*/ 1 h 160"/>
                <a:gd name="T14" fmla="*/ 0 w 212"/>
                <a:gd name="T15" fmla="*/ 1 h 160"/>
                <a:gd name="T16" fmla="*/ 0 w 212"/>
                <a:gd name="T17" fmla="*/ 1 h 160"/>
                <a:gd name="T18" fmla="*/ 0 w 212"/>
                <a:gd name="T19" fmla="*/ 1 h 160"/>
                <a:gd name="T20" fmla="*/ 0 w 212"/>
                <a:gd name="T21" fmla="*/ 0 h 160"/>
                <a:gd name="T22" fmla="*/ 0 w 212"/>
                <a:gd name="T23" fmla="*/ 1 h 160"/>
                <a:gd name="T24" fmla="*/ 0 w 212"/>
                <a:gd name="T25" fmla="*/ 1 h 160"/>
                <a:gd name="T26" fmla="*/ 0 w 212"/>
                <a:gd name="T27" fmla="*/ 1 h 1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2"/>
                <a:gd name="T43" fmla="*/ 0 h 160"/>
                <a:gd name="T44" fmla="*/ 212 w 212"/>
                <a:gd name="T45" fmla="*/ 160 h 1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2" h="160">
                  <a:moveTo>
                    <a:pt x="0" y="79"/>
                  </a:moveTo>
                  <a:lnTo>
                    <a:pt x="17" y="113"/>
                  </a:lnTo>
                  <a:lnTo>
                    <a:pt x="41" y="101"/>
                  </a:lnTo>
                  <a:lnTo>
                    <a:pt x="66" y="124"/>
                  </a:lnTo>
                  <a:lnTo>
                    <a:pt x="86" y="113"/>
                  </a:lnTo>
                  <a:lnTo>
                    <a:pt x="79" y="152"/>
                  </a:lnTo>
                  <a:lnTo>
                    <a:pt x="212" y="160"/>
                  </a:lnTo>
                  <a:lnTo>
                    <a:pt x="160" y="132"/>
                  </a:lnTo>
                  <a:lnTo>
                    <a:pt x="135" y="82"/>
                  </a:lnTo>
                  <a:lnTo>
                    <a:pt x="137" y="30"/>
                  </a:lnTo>
                  <a:lnTo>
                    <a:pt x="170" y="0"/>
                  </a:lnTo>
                  <a:lnTo>
                    <a:pt x="54" y="11"/>
                  </a:lnTo>
                  <a:lnTo>
                    <a:pt x="27" y="79"/>
                  </a:lnTo>
                  <a:lnTo>
                    <a:pt x="0" y="79"/>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51" name="Freeform 137"/>
            <p:cNvSpPr>
              <a:spLocks noChangeAspect="1"/>
            </p:cNvSpPr>
            <p:nvPr/>
          </p:nvSpPr>
          <p:spPr bwMode="gray">
            <a:xfrm>
              <a:off x="5473821" y="1801057"/>
              <a:ext cx="328535" cy="210786"/>
            </a:xfrm>
            <a:custGeom>
              <a:avLst/>
              <a:gdLst>
                <a:gd name="T0" fmla="*/ 0 w 532"/>
                <a:gd name="T1" fmla="*/ 1 h 258"/>
                <a:gd name="T2" fmla="*/ 0 w 532"/>
                <a:gd name="T3" fmla="*/ 1 h 258"/>
                <a:gd name="T4" fmla="*/ 0 w 532"/>
                <a:gd name="T5" fmla="*/ 1 h 258"/>
                <a:gd name="T6" fmla="*/ 0 w 532"/>
                <a:gd name="T7" fmla="*/ 1 h 258"/>
                <a:gd name="T8" fmla="*/ 0 w 532"/>
                <a:gd name="T9" fmla="*/ 1 h 258"/>
                <a:gd name="T10" fmla="*/ 0 w 532"/>
                <a:gd name="T11" fmla="*/ 1 h 258"/>
                <a:gd name="T12" fmla="*/ 0 w 532"/>
                <a:gd name="T13" fmla="*/ 1 h 258"/>
                <a:gd name="T14" fmla="*/ 0 w 532"/>
                <a:gd name="T15" fmla="*/ 1 h 258"/>
                <a:gd name="T16" fmla="*/ 0 w 532"/>
                <a:gd name="T17" fmla="*/ 1 h 258"/>
                <a:gd name="T18" fmla="*/ 0 w 532"/>
                <a:gd name="T19" fmla="*/ 1 h 258"/>
                <a:gd name="T20" fmla="*/ 0 w 532"/>
                <a:gd name="T21" fmla="*/ 1 h 258"/>
                <a:gd name="T22" fmla="*/ 0 w 532"/>
                <a:gd name="T23" fmla="*/ 1 h 258"/>
                <a:gd name="T24" fmla="*/ 0 w 532"/>
                <a:gd name="T25" fmla="*/ 1 h 258"/>
                <a:gd name="T26" fmla="*/ 0 w 532"/>
                <a:gd name="T27" fmla="*/ 1 h 258"/>
                <a:gd name="T28" fmla="*/ 0 w 532"/>
                <a:gd name="T29" fmla="*/ 1 h 258"/>
                <a:gd name="T30" fmla="*/ 0 w 532"/>
                <a:gd name="T31" fmla="*/ 1 h 258"/>
                <a:gd name="T32" fmla="*/ 0 w 532"/>
                <a:gd name="T33" fmla="*/ 1 h 258"/>
                <a:gd name="T34" fmla="*/ 0 w 532"/>
                <a:gd name="T35" fmla="*/ 1 h 258"/>
                <a:gd name="T36" fmla="*/ 0 w 532"/>
                <a:gd name="T37" fmla="*/ 0 h 258"/>
                <a:gd name="T38" fmla="*/ 0 w 532"/>
                <a:gd name="T39" fmla="*/ 1 h 258"/>
                <a:gd name="T40" fmla="*/ 0 w 532"/>
                <a:gd name="T41" fmla="*/ 1 h 258"/>
                <a:gd name="T42" fmla="*/ 0 w 532"/>
                <a:gd name="T43" fmla="*/ 1 h 258"/>
                <a:gd name="T44" fmla="*/ 0 w 532"/>
                <a:gd name="T45" fmla="*/ 1 h 258"/>
                <a:gd name="T46" fmla="*/ 0 w 532"/>
                <a:gd name="T47" fmla="*/ 1 h 258"/>
                <a:gd name="T48" fmla="*/ 0 w 532"/>
                <a:gd name="T49" fmla="*/ 1 h 258"/>
                <a:gd name="T50" fmla="*/ 0 w 532"/>
                <a:gd name="T51" fmla="*/ 1 h 258"/>
                <a:gd name="T52" fmla="*/ 0 w 532"/>
                <a:gd name="T53" fmla="*/ 1 h 258"/>
                <a:gd name="T54" fmla="*/ 0 w 532"/>
                <a:gd name="T55" fmla="*/ 1 h 258"/>
                <a:gd name="T56" fmla="*/ 0 w 532"/>
                <a:gd name="T57" fmla="*/ 1 h 258"/>
                <a:gd name="T58" fmla="*/ 0 w 532"/>
                <a:gd name="T59" fmla="*/ 1 h 2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2"/>
                <a:gd name="T91" fmla="*/ 0 h 258"/>
                <a:gd name="T92" fmla="*/ 532 w 532"/>
                <a:gd name="T93" fmla="*/ 258 h 2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2" h="258">
                  <a:moveTo>
                    <a:pt x="0" y="222"/>
                  </a:moveTo>
                  <a:lnTo>
                    <a:pt x="50" y="229"/>
                  </a:lnTo>
                  <a:lnTo>
                    <a:pt x="17" y="251"/>
                  </a:lnTo>
                  <a:lnTo>
                    <a:pt x="105" y="258"/>
                  </a:lnTo>
                  <a:lnTo>
                    <a:pt x="107" y="229"/>
                  </a:lnTo>
                  <a:lnTo>
                    <a:pt x="132" y="234"/>
                  </a:lnTo>
                  <a:lnTo>
                    <a:pt x="106" y="217"/>
                  </a:lnTo>
                  <a:lnTo>
                    <a:pt x="143" y="223"/>
                  </a:lnTo>
                  <a:lnTo>
                    <a:pt x="133" y="190"/>
                  </a:lnTo>
                  <a:lnTo>
                    <a:pt x="153" y="209"/>
                  </a:lnTo>
                  <a:lnTo>
                    <a:pt x="177" y="191"/>
                  </a:lnTo>
                  <a:lnTo>
                    <a:pt x="161" y="170"/>
                  </a:lnTo>
                  <a:lnTo>
                    <a:pt x="215" y="173"/>
                  </a:lnTo>
                  <a:lnTo>
                    <a:pt x="200" y="161"/>
                  </a:lnTo>
                  <a:lnTo>
                    <a:pt x="225" y="163"/>
                  </a:lnTo>
                  <a:lnTo>
                    <a:pt x="240" y="137"/>
                  </a:lnTo>
                  <a:lnTo>
                    <a:pt x="505" y="54"/>
                  </a:lnTo>
                  <a:lnTo>
                    <a:pt x="532" y="22"/>
                  </a:lnTo>
                  <a:lnTo>
                    <a:pt x="481" y="0"/>
                  </a:lnTo>
                  <a:lnTo>
                    <a:pt x="369" y="52"/>
                  </a:lnTo>
                  <a:lnTo>
                    <a:pt x="254" y="52"/>
                  </a:lnTo>
                  <a:lnTo>
                    <a:pt x="131" y="121"/>
                  </a:lnTo>
                  <a:lnTo>
                    <a:pt x="63" y="130"/>
                  </a:lnTo>
                  <a:lnTo>
                    <a:pt x="67" y="161"/>
                  </a:lnTo>
                  <a:lnTo>
                    <a:pt x="104" y="163"/>
                  </a:lnTo>
                  <a:lnTo>
                    <a:pt x="62" y="164"/>
                  </a:lnTo>
                  <a:lnTo>
                    <a:pt x="81" y="178"/>
                  </a:lnTo>
                  <a:lnTo>
                    <a:pt x="50" y="191"/>
                  </a:lnTo>
                  <a:lnTo>
                    <a:pt x="85" y="206"/>
                  </a:lnTo>
                  <a:lnTo>
                    <a:pt x="0" y="222"/>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52" name="Freeform 138"/>
            <p:cNvSpPr>
              <a:spLocks noChangeAspect="1"/>
            </p:cNvSpPr>
            <p:nvPr/>
          </p:nvSpPr>
          <p:spPr bwMode="gray">
            <a:xfrm>
              <a:off x="5665136" y="1524694"/>
              <a:ext cx="63332" cy="42157"/>
            </a:xfrm>
            <a:custGeom>
              <a:avLst/>
              <a:gdLst>
                <a:gd name="T0" fmla="*/ 0 w 102"/>
                <a:gd name="T1" fmla="*/ 1 h 53"/>
                <a:gd name="T2" fmla="*/ 0 w 102"/>
                <a:gd name="T3" fmla="*/ 1 h 53"/>
                <a:gd name="T4" fmla="*/ 0 w 102"/>
                <a:gd name="T5" fmla="*/ 1 h 53"/>
                <a:gd name="T6" fmla="*/ 0 w 102"/>
                <a:gd name="T7" fmla="*/ 0 h 53"/>
                <a:gd name="T8" fmla="*/ 0 w 102"/>
                <a:gd name="T9" fmla="*/ 1 h 53"/>
                <a:gd name="T10" fmla="*/ 0 60000 65536"/>
                <a:gd name="T11" fmla="*/ 0 60000 65536"/>
                <a:gd name="T12" fmla="*/ 0 60000 65536"/>
                <a:gd name="T13" fmla="*/ 0 60000 65536"/>
                <a:gd name="T14" fmla="*/ 0 60000 65536"/>
                <a:gd name="T15" fmla="*/ 0 w 102"/>
                <a:gd name="T16" fmla="*/ 0 h 53"/>
                <a:gd name="T17" fmla="*/ 102 w 102"/>
                <a:gd name="T18" fmla="*/ 53 h 53"/>
              </a:gdLst>
              <a:ahLst/>
              <a:cxnLst>
                <a:cxn ang="T10">
                  <a:pos x="T0" y="T1"/>
                </a:cxn>
                <a:cxn ang="T11">
                  <a:pos x="T2" y="T3"/>
                </a:cxn>
                <a:cxn ang="T12">
                  <a:pos x="T4" y="T5"/>
                </a:cxn>
                <a:cxn ang="T13">
                  <a:pos x="T6" y="T7"/>
                </a:cxn>
                <a:cxn ang="T14">
                  <a:pos x="T8" y="T9"/>
                </a:cxn>
              </a:cxnLst>
              <a:rect l="T15" t="T16" r="T17" b="T18"/>
              <a:pathLst>
                <a:path w="102" h="53">
                  <a:moveTo>
                    <a:pt x="0" y="37"/>
                  </a:moveTo>
                  <a:lnTo>
                    <a:pt x="30" y="53"/>
                  </a:lnTo>
                  <a:lnTo>
                    <a:pt x="102" y="35"/>
                  </a:lnTo>
                  <a:lnTo>
                    <a:pt x="60" y="0"/>
                  </a:lnTo>
                  <a:lnTo>
                    <a:pt x="0" y="37"/>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53" name="Freeform 139"/>
            <p:cNvSpPr>
              <a:spLocks noChangeAspect="1"/>
            </p:cNvSpPr>
            <p:nvPr/>
          </p:nvSpPr>
          <p:spPr bwMode="gray">
            <a:xfrm>
              <a:off x="6279984" y="1607447"/>
              <a:ext cx="58054" cy="29666"/>
            </a:xfrm>
            <a:custGeom>
              <a:avLst/>
              <a:gdLst>
                <a:gd name="T0" fmla="*/ 0 w 93"/>
                <a:gd name="T1" fmla="*/ 0 h 35"/>
                <a:gd name="T2" fmla="*/ 0 w 93"/>
                <a:gd name="T3" fmla="*/ 1 h 35"/>
                <a:gd name="T4" fmla="*/ 0 w 93"/>
                <a:gd name="T5" fmla="*/ 1 h 35"/>
                <a:gd name="T6" fmla="*/ 0 w 93"/>
                <a:gd name="T7" fmla="*/ 1 h 35"/>
                <a:gd name="T8" fmla="*/ 0 w 93"/>
                <a:gd name="T9" fmla="*/ 1 h 35"/>
                <a:gd name="T10" fmla="*/ 0 w 93"/>
                <a:gd name="T11" fmla="*/ 0 h 35"/>
                <a:gd name="T12" fmla="*/ 0 60000 65536"/>
                <a:gd name="T13" fmla="*/ 0 60000 65536"/>
                <a:gd name="T14" fmla="*/ 0 60000 65536"/>
                <a:gd name="T15" fmla="*/ 0 60000 65536"/>
                <a:gd name="T16" fmla="*/ 0 60000 65536"/>
                <a:gd name="T17" fmla="*/ 0 60000 65536"/>
                <a:gd name="T18" fmla="*/ 0 w 93"/>
                <a:gd name="T19" fmla="*/ 0 h 35"/>
                <a:gd name="T20" fmla="*/ 93 w 93"/>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93" h="35">
                  <a:moveTo>
                    <a:pt x="0" y="0"/>
                  </a:moveTo>
                  <a:lnTo>
                    <a:pt x="42" y="27"/>
                  </a:lnTo>
                  <a:lnTo>
                    <a:pt x="28" y="35"/>
                  </a:lnTo>
                  <a:lnTo>
                    <a:pt x="65" y="33"/>
                  </a:lnTo>
                  <a:lnTo>
                    <a:pt x="93" y="16"/>
                  </a:lnTo>
                  <a:lnTo>
                    <a:pt x="0" y="0"/>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54" name="Freeform 140"/>
            <p:cNvSpPr>
              <a:spLocks noChangeAspect="1"/>
            </p:cNvSpPr>
            <p:nvPr/>
          </p:nvSpPr>
          <p:spPr bwMode="gray">
            <a:xfrm>
              <a:off x="6289220" y="1534062"/>
              <a:ext cx="135900" cy="74946"/>
            </a:xfrm>
            <a:custGeom>
              <a:avLst/>
              <a:gdLst>
                <a:gd name="T0" fmla="*/ 0 w 220"/>
                <a:gd name="T1" fmla="*/ 1 h 95"/>
                <a:gd name="T2" fmla="*/ 0 w 220"/>
                <a:gd name="T3" fmla="*/ 1 h 95"/>
                <a:gd name="T4" fmla="*/ 0 w 220"/>
                <a:gd name="T5" fmla="*/ 0 h 95"/>
                <a:gd name="T6" fmla="*/ 0 w 220"/>
                <a:gd name="T7" fmla="*/ 1 h 95"/>
                <a:gd name="T8" fmla="*/ 0 w 220"/>
                <a:gd name="T9" fmla="*/ 1 h 95"/>
                <a:gd name="T10" fmla="*/ 0 w 220"/>
                <a:gd name="T11" fmla="*/ 1 h 95"/>
                <a:gd name="T12" fmla="*/ 0 w 220"/>
                <a:gd name="T13" fmla="*/ 1 h 95"/>
                <a:gd name="T14" fmla="*/ 0 w 220"/>
                <a:gd name="T15" fmla="*/ 1 h 95"/>
                <a:gd name="T16" fmla="*/ 0 60000 65536"/>
                <a:gd name="T17" fmla="*/ 0 60000 65536"/>
                <a:gd name="T18" fmla="*/ 0 60000 65536"/>
                <a:gd name="T19" fmla="*/ 0 60000 65536"/>
                <a:gd name="T20" fmla="*/ 0 60000 65536"/>
                <a:gd name="T21" fmla="*/ 0 60000 65536"/>
                <a:gd name="T22" fmla="*/ 0 60000 65536"/>
                <a:gd name="T23" fmla="*/ 0 60000 65536"/>
                <a:gd name="T24" fmla="*/ 0 w 220"/>
                <a:gd name="T25" fmla="*/ 0 h 95"/>
                <a:gd name="T26" fmla="*/ 220 w 220"/>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0" h="95">
                  <a:moveTo>
                    <a:pt x="0" y="78"/>
                  </a:moveTo>
                  <a:lnTo>
                    <a:pt x="59" y="25"/>
                  </a:lnTo>
                  <a:lnTo>
                    <a:pt x="142" y="0"/>
                  </a:lnTo>
                  <a:lnTo>
                    <a:pt x="220" y="45"/>
                  </a:lnTo>
                  <a:lnTo>
                    <a:pt x="194" y="55"/>
                  </a:lnTo>
                  <a:lnTo>
                    <a:pt x="202" y="75"/>
                  </a:lnTo>
                  <a:lnTo>
                    <a:pt x="88" y="95"/>
                  </a:lnTo>
                  <a:lnTo>
                    <a:pt x="0" y="78"/>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55" name="Freeform 141"/>
            <p:cNvSpPr>
              <a:spLocks noChangeAspect="1"/>
            </p:cNvSpPr>
            <p:nvPr/>
          </p:nvSpPr>
          <p:spPr bwMode="gray">
            <a:xfrm>
              <a:off x="6316928" y="1601201"/>
              <a:ext cx="154372" cy="92121"/>
            </a:xfrm>
            <a:custGeom>
              <a:avLst/>
              <a:gdLst>
                <a:gd name="T0" fmla="*/ 0 w 248"/>
                <a:gd name="T1" fmla="*/ 1 h 111"/>
                <a:gd name="T2" fmla="*/ 0 w 248"/>
                <a:gd name="T3" fmla="*/ 1 h 111"/>
                <a:gd name="T4" fmla="*/ 0 w 248"/>
                <a:gd name="T5" fmla="*/ 1 h 111"/>
                <a:gd name="T6" fmla="*/ 0 w 248"/>
                <a:gd name="T7" fmla="*/ 1 h 111"/>
                <a:gd name="T8" fmla="*/ 0 w 248"/>
                <a:gd name="T9" fmla="*/ 1 h 111"/>
                <a:gd name="T10" fmla="*/ 0 w 248"/>
                <a:gd name="T11" fmla="*/ 1 h 111"/>
                <a:gd name="T12" fmla="*/ 0 w 248"/>
                <a:gd name="T13" fmla="*/ 1 h 111"/>
                <a:gd name="T14" fmla="*/ 0 w 248"/>
                <a:gd name="T15" fmla="*/ 1 h 111"/>
                <a:gd name="T16" fmla="*/ 0 w 248"/>
                <a:gd name="T17" fmla="*/ 1 h 111"/>
                <a:gd name="T18" fmla="*/ 0 w 248"/>
                <a:gd name="T19" fmla="*/ 1 h 111"/>
                <a:gd name="T20" fmla="*/ 0 w 248"/>
                <a:gd name="T21" fmla="*/ 1 h 111"/>
                <a:gd name="T22" fmla="*/ 0 w 248"/>
                <a:gd name="T23" fmla="*/ 1 h 111"/>
                <a:gd name="T24" fmla="*/ 0 w 248"/>
                <a:gd name="T25" fmla="*/ 0 h 111"/>
                <a:gd name="T26" fmla="*/ 0 w 248"/>
                <a:gd name="T27" fmla="*/ 1 h 111"/>
                <a:gd name="T28" fmla="*/ 0 w 248"/>
                <a:gd name="T29" fmla="*/ 1 h 1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8"/>
                <a:gd name="T46" fmla="*/ 0 h 111"/>
                <a:gd name="T47" fmla="*/ 248 w 248"/>
                <a:gd name="T48" fmla="*/ 111 h 1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8" h="111">
                  <a:moveTo>
                    <a:pt x="0" y="49"/>
                  </a:moveTo>
                  <a:lnTo>
                    <a:pt x="45" y="54"/>
                  </a:lnTo>
                  <a:lnTo>
                    <a:pt x="77" y="93"/>
                  </a:lnTo>
                  <a:lnTo>
                    <a:pt x="101" y="80"/>
                  </a:lnTo>
                  <a:lnTo>
                    <a:pt x="204" y="111"/>
                  </a:lnTo>
                  <a:lnTo>
                    <a:pt x="238" y="99"/>
                  </a:lnTo>
                  <a:lnTo>
                    <a:pt x="213" y="69"/>
                  </a:lnTo>
                  <a:lnTo>
                    <a:pt x="232" y="77"/>
                  </a:lnTo>
                  <a:lnTo>
                    <a:pt x="248" y="33"/>
                  </a:lnTo>
                  <a:lnTo>
                    <a:pt x="194" y="10"/>
                  </a:lnTo>
                  <a:lnTo>
                    <a:pt x="142" y="41"/>
                  </a:lnTo>
                  <a:lnTo>
                    <a:pt x="184" y="24"/>
                  </a:lnTo>
                  <a:lnTo>
                    <a:pt x="159" y="0"/>
                  </a:lnTo>
                  <a:lnTo>
                    <a:pt x="72" y="8"/>
                  </a:lnTo>
                  <a:lnTo>
                    <a:pt x="0" y="49"/>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56" name="Freeform 142"/>
            <p:cNvSpPr>
              <a:spLocks noChangeAspect="1"/>
            </p:cNvSpPr>
            <p:nvPr/>
          </p:nvSpPr>
          <p:spPr bwMode="gray">
            <a:xfrm>
              <a:off x="6460744" y="1649604"/>
              <a:ext cx="127983" cy="92121"/>
            </a:xfrm>
            <a:custGeom>
              <a:avLst/>
              <a:gdLst>
                <a:gd name="T0" fmla="*/ 0 w 208"/>
                <a:gd name="T1" fmla="*/ 1 h 113"/>
                <a:gd name="T2" fmla="*/ 0 w 208"/>
                <a:gd name="T3" fmla="*/ 1 h 113"/>
                <a:gd name="T4" fmla="*/ 0 w 208"/>
                <a:gd name="T5" fmla="*/ 1 h 113"/>
                <a:gd name="T6" fmla="*/ 0 w 208"/>
                <a:gd name="T7" fmla="*/ 1 h 113"/>
                <a:gd name="T8" fmla="*/ 0 w 208"/>
                <a:gd name="T9" fmla="*/ 1 h 113"/>
                <a:gd name="T10" fmla="*/ 0 w 208"/>
                <a:gd name="T11" fmla="*/ 1 h 113"/>
                <a:gd name="T12" fmla="*/ 0 w 208"/>
                <a:gd name="T13" fmla="*/ 1 h 113"/>
                <a:gd name="T14" fmla="*/ 0 w 208"/>
                <a:gd name="T15" fmla="*/ 0 h 113"/>
                <a:gd name="T16" fmla="*/ 0 w 208"/>
                <a:gd name="T17" fmla="*/ 1 h 113"/>
                <a:gd name="T18" fmla="*/ 0 w 208"/>
                <a:gd name="T19" fmla="*/ 1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113"/>
                <a:gd name="T32" fmla="*/ 208 w 208"/>
                <a:gd name="T33" fmla="*/ 113 h 1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113">
                  <a:moveTo>
                    <a:pt x="0" y="96"/>
                  </a:moveTo>
                  <a:lnTo>
                    <a:pt x="16" y="113"/>
                  </a:lnTo>
                  <a:lnTo>
                    <a:pt x="191" y="90"/>
                  </a:lnTo>
                  <a:lnTo>
                    <a:pt x="208" y="53"/>
                  </a:lnTo>
                  <a:lnTo>
                    <a:pt x="159" y="22"/>
                  </a:lnTo>
                  <a:lnTo>
                    <a:pt x="117" y="35"/>
                  </a:lnTo>
                  <a:lnTo>
                    <a:pt x="125" y="10"/>
                  </a:lnTo>
                  <a:lnTo>
                    <a:pt x="100" y="0"/>
                  </a:lnTo>
                  <a:lnTo>
                    <a:pt x="21" y="85"/>
                  </a:lnTo>
                  <a:lnTo>
                    <a:pt x="0" y="96"/>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57" name="Freeform 143"/>
            <p:cNvSpPr>
              <a:spLocks noChangeAspect="1"/>
            </p:cNvSpPr>
            <p:nvPr/>
          </p:nvSpPr>
          <p:spPr bwMode="gray">
            <a:xfrm>
              <a:off x="7264268" y="1846337"/>
              <a:ext cx="141177" cy="87437"/>
            </a:xfrm>
            <a:custGeom>
              <a:avLst/>
              <a:gdLst>
                <a:gd name="T0" fmla="*/ 0 w 233"/>
                <a:gd name="T1" fmla="*/ 1 h 108"/>
                <a:gd name="T2" fmla="*/ 0 w 233"/>
                <a:gd name="T3" fmla="*/ 1 h 108"/>
                <a:gd name="T4" fmla="*/ 0 w 233"/>
                <a:gd name="T5" fmla="*/ 0 h 108"/>
                <a:gd name="T6" fmla="*/ 0 w 233"/>
                <a:gd name="T7" fmla="*/ 1 h 108"/>
                <a:gd name="T8" fmla="*/ 0 w 233"/>
                <a:gd name="T9" fmla="*/ 1 h 108"/>
                <a:gd name="T10" fmla="*/ 0 w 233"/>
                <a:gd name="T11" fmla="*/ 1 h 108"/>
                <a:gd name="T12" fmla="*/ 0 w 233"/>
                <a:gd name="T13" fmla="*/ 1 h 108"/>
                <a:gd name="T14" fmla="*/ 0 w 233"/>
                <a:gd name="T15" fmla="*/ 1 h 108"/>
                <a:gd name="T16" fmla="*/ 0 w 233"/>
                <a:gd name="T17" fmla="*/ 1 h 108"/>
                <a:gd name="T18" fmla="*/ 0 w 233"/>
                <a:gd name="T19" fmla="*/ 1 h 108"/>
                <a:gd name="T20" fmla="*/ 0 w 233"/>
                <a:gd name="T21" fmla="*/ 1 h 108"/>
                <a:gd name="T22" fmla="*/ 0 w 233"/>
                <a:gd name="T23" fmla="*/ 1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3"/>
                <a:gd name="T37" fmla="*/ 0 h 108"/>
                <a:gd name="T38" fmla="*/ 233 w 233"/>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3" h="108">
                  <a:moveTo>
                    <a:pt x="0" y="59"/>
                  </a:moveTo>
                  <a:lnTo>
                    <a:pt x="48" y="5"/>
                  </a:lnTo>
                  <a:lnTo>
                    <a:pt x="81" y="0"/>
                  </a:lnTo>
                  <a:lnTo>
                    <a:pt x="134" y="42"/>
                  </a:lnTo>
                  <a:lnTo>
                    <a:pt x="142" y="11"/>
                  </a:lnTo>
                  <a:lnTo>
                    <a:pt x="201" y="36"/>
                  </a:lnTo>
                  <a:lnTo>
                    <a:pt x="195" y="75"/>
                  </a:lnTo>
                  <a:lnTo>
                    <a:pt x="233" y="89"/>
                  </a:lnTo>
                  <a:lnTo>
                    <a:pt x="110" y="96"/>
                  </a:lnTo>
                  <a:lnTo>
                    <a:pt x="103" y="78"/>
                  </a:lnTo>
                  <a:lnTo>
                    <a:pt x="83" y="108"/>
                  </a:lnTo>
                  <a:lnTo>
                    <a:pt x="0" y="59"/>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58" name="Freeform 144"/>
            <p:cNvSpPr>
              <a:spLocks noChangeAspect="1"/>
            </p:cNvSpPr>
            <p:nvPr/>
          </p:nvSpPr>
          <p:spPr bwMode="gray">
            <a:xfrm>
              <a:off x="7361905" y="1847899"/>
              <a:ext cx="91040" cy="59332"/>
            </a:xfrm>
            <a:custGeom>
              <a:avLst/>
              <a:gdLst>
                <a:gd name="T0" fmla="*/ 0 w 143"/>
                <a:gd name="T1" fmla="*/ 0 h 72"/>
                <a:gd name="T2" fmla="*/ 0 w 143"/>
                <a:gd name="T3" fmla="*/ 1 h 72"/>
                <a:gd name="T4" fmla="*/ 0 w 143"/>
                <a:gd name="T5" fmla="*/ 1 h 72"/>
                <a:gd name="T6" fmla="*/ 0 w 143"/>
                <a:gd name="T7" fmla="*/ 1 h 72"/>
                <a:gd name="T8" fmla="*/ 0 w 143"/>
                <a:gd name="T9" fmla="*/ 1 h 72"/>
                <a:gd name="T10" fmla="*/ 0 w 143"/>
                <a:gd name="T11" fmla="*/ 1 h 72"/>
                <a:gd name="T12" fmla="*/ 0 w 143"/>
                <a:gd name="T13" fmla="*/ 0 h 72"/>
                <a:gd name="T14" fmla="*/ 0 60000 65536"/>
                <a:gd name="T15" fmla="*/ 0 60000 65536"/>
                <a:gd name="T16" fmla="*/ 0 60000 65536"/>
                <a:gd name="T17" fmla="*/ 0 60000 65536"/>
                <a:gd name="T18" fmla="*/ 0 60000 65536"/>
                <a:gd name="T19" fmla="*/ 0 60000 65536"/>
                <a:gd name="T20" fmla="*/ 0 60000 65536"/>
                <a:gd name="T21" fmla="*/ 0 w 143"/>
                <a:gd name="T22" fmla="*/ 0 h 72"/>
                <a:gd name="T23" fmla="*/ 143 w 143"/>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72">
                  <a:moveTo>
                    <a:pt x="0" y="0"/>
                  </a:moveTo>
                  <a:lnTo>
                    <a:pt x="47" y="27"/>
                  </a:lnTo>
                  <a:lnTo>
                    <a:pt x="34" y="51"/>
                  </a:lnTo>
                  <a:lnTo>
                    <a:pt x="58" y="72"/>
                  </a:lnTo>
                  <a:lnTo>
                    <a:pt x="101" y="72"/>
                  </a:lnTo>
                  <a:lnTo>
                    <a:pt x="143" y="45"/>
                  </a:lnTo>
                  <a:lnTo>
                    <a:pt x="0" y="0"/>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59" name="Freeform 145"/>
            <p:cNvSpPr>
              <a:spLocks noChangeAspect="1"/>
            </p:cNvSpPr>
            <p:nvPr/>
          </p:nvSpPr>
          <p:spPr bwMode="gray">
            <a:xfrm>
              <a:off x="7369822" y="2865916"/>
              <a:ext cx="68610" cy="306030"/>
            </a:xfrm>
            <a:custGeom>
              <a:avLst/>
              <a:gdLst>
                <a:gd name="T0" fmla="*/ 0 w 108"/>
                <a:gd name="T1" fmla="*/ 1 h 377"/>
                <a:gd name="T2" fmla="*/ 0 w 108"/>
                <a:gd name="T3" fmla="*/ 1 h 377"/>
                <a:gd name="T4" fmla="*/ 0 w 108"/>
                <a:gd name="T5" fmla="*/ 1 h 377"/>
                <a:gd name="T6" fmla="*/ 0 w 108"/>
                <a:gd name="T7" fmla="*/ 1 h 377"/>
                <a:gd name="T8" fmla="*/ 0 w 108"/>
                <a:gd name="T9" fmla="*/ 1 h 377"/>
                <a:gd name="T10" fmla="*/ 0 w 108"/>
                <a:gd name="T11" fmla="*/ 1 h 377"/>
                <a:gd name="T12" fmla="*/ 0 w 108"/>
                <a:gd name="T13" fmla="*/ 1 h 377"/>
                <a:gd name="T14" fmla="*/ 0 w 108"/>
                <a:gd name="T15" fmla="*/ 1 h 377"/>
                <a:gd name="T16" fmla="*/ 0 w 108"/>
                <a:gd name="T17" fmla="*/ 1 h 377"/>
                <a:gd name="T18" fmla="*/ 0 w 108"/>
                <a:gd name="T19" fmla="*/ 0 h 377"/>
                <a:gd name="T20" fmla="*/ 0 w 108"/>
                <a:gd name="T21" fmla="*/ 1 h 3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8"/>
                <a:gd name="T34" fmla="*/ 0 h 377"/>
                <a:gd name="T35" fmla="*/ 108 w 108"/>
                <a:gd name="T36" fmla="*/ 377 h 3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8" h="377">
                  <a:moveTo>
                    <a:pt x="0" y="96"/>
                  </a:moveTo>
                  <a:lnTo>
                    <a:pt x="19" y="142"/>
                  </a:lnTo>
                  <a:lnTo>
                    <a:pt x="19" y="377"/>
                  </a:lnTo>
                  <a:lnTo>
                    <a:pt x="37" y="349"/>
                  </a:lnTo>
                  <a:lnTo>
                    <a:pt x="65" y="367"/>
                  </a:lnTo>
                  <a:lnTo>
                    <a:pt x="33" y="302"/>
                  </a:lnTo>
                  <a:lnTo>
                    <a:pt x="50" y="237"/>
                  </a:lnTo>
                  <a:lnTo>
                    <a:pt x="108" y="257"/>
                  </a:lnTo>
                  <a:lnTo>
                    <a:pt x="53" y="132"/>
                  </a:lnTo>
                  <a:lnTo>
                    <a:pt x="37" y="0"/>
                  </a:lnTo>
                  <a:lnTo>
                    <a:pt x="0" y="96"/>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60" name="Freeform 146"/>
            <p:cNvSpPr>
              <a:spLocks noChangeAspect="1"/>
            </p:cNvSpPr>
            <p:nvPr/>
          </p:nvSpPr>
          <p:spPr bwMode="gray">
            <a:xfrm>
              <a:off x="7466139" y="1882249"/>
              <a:ext cx="104234" cy="43719"/>
            </a:xfrm>
            <a:custGeom>
              <a:avLst/>
              <a:gdLst>
                <a:gd name="T0" fmla="*/ 0 w 162"/>
                <a:gd name="T1" fmla="*/ 0 h 55"/>
                <a:gd name="T2" fmla="*/ 0 w 162"/>
                <a:gd name="T3" fmla="*/ 1 h 55"/>
                <a:gd name="T4" fmla="*/ 0 w 162"/>
                <a:gd name="T5" fmla="*/ 1 h 55"/>
                <a:gd name="T6" fmla="*/ 0 w 162"/>
                <a:gd name="T7" fmla="*/ 1 h 55"/>
                <a:gd name="T8" fmla="*/ 0 w 162"/>
                <a:gd name="T9" fmla="*/ 0 h 55"/>
                <a:gd name="T10" fmla="*/ 0 60000 65536"/>
                <a:gd name="T11" fmla="*/ 0 60000 65536"/>
                <a:gd name="T12" fmla="*/ 0 60000 65536"/>
                <a:gd name="T13" fmla="*/ 0 60000 65536"/>
                <a:gd name="T14" fmla="*/ 0 60000 65536"/>
                <a:gd name="T15" fmla="*/ 0 w 162"/>
                <a:gd name="T16" fmla="*/ 0 h 55"/>
                <a:gd name="T17" fmla="*/ 162 w 162"/>
                <a:gd name="T18" fmla="*/ 55 h 55"/>
              </a:gdLst>
              <a:ahLst/>
              <a:cxnLst>
                <a:cxn ang="T10">
                  <a:pos x="T0" y="T1"/>
                </a:cxn>
                <a:cxn ang="T11">
                  <a:pos x="T2" y="T3"/>
                </a:cxn>
                <a:cxn ang="T12">
                  <a:pos x="T4" y="T5"/>
                </a:cxn>
                <a:cxn ang="T13">
                  <a:pos x="T6" y="T7"/>
                </a:cxn>
                <a:cxn ang="T14">
                  <a:pos x="T8" y="T9"/>
                </a:cxn>
              </a:cxnLst>
              <a:rect l="T15" t="T16" r="T17" b="T18"/>
              <a:pathLst>
                <a:path w="162" h="55">
                  <a:moveTo>
                    <a:pt x="0" y="0"/>
                  </a:moveTo>
                  <a:lnTo>
                    <a:pt x="28" y="38"/>
                  </a:lnTo>
                  <a:lnTo>
                    <a:pt x="103" y="55"/>
                  </a:lnTo>
                  <a:lnTo>
                    <a:pt x="162" y="44"/>
                  </a:lnTo>
                  <a:lnTo>
                    <a:pt x="0" y="0"/>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61" name="Freeform 147"/>
            <p:cNvSpPr>
              <a:spLocks noChangeAspect="1"/>
            </p:cNvSpPr>
            <p:nvPr/>
          </p:nvSpPr>
          <p:spPr bwMode="gray">
            <a:xfrm>
              <a:off x="4121420" y="3253138"/>
              <a:ext cx="267841" cy="249820"/>
            </a:xfrm>
            <a:custGeom>
              <a:avLst/>
              <a:gdLst>
                <a:gd name="T0" fmla="*/ 0 w 426"/>
                <a:gd name="T1" fmla="*/ 1 h 307"/>
                <a:gd name="T2" fmla="*/ 0 w 426"/>
                <a:gd name="T3" fmla="*/ 1 h 307"/>
                <a:gd name="T4" fmla="*/ 0 w 426"/>
                <a:gd name="T5" fmla="*/ 1 h 307"/>
                <a:gd name="T6" fmla="*/ 0 w 426"/>
                <a:gd name="T7" fmla="*/ 1 h 307"/>
                <a:gd name="T8" fmla="*/ 0 w 426"/>
                <a:gd name="T9" fmla="*/ 1 h 307"/>
                <a:gd name="T10" fmla="*/ 0 w 426"/>
                <a:gd name="T11" fmla="*/ 1 h 307"/>
                <a:gd name="T12" fmla="*/ 0 w 426"/>
                <a:gd name="T13" fmla="*/ 1 h 307"/>
                <a:gd name="T14" fmla="*/ 0 w 426"/>
                <a:gd name="T15" fmla="*/ 1 h 307"/>
                <a:gd name="T16" fmla="*/ 0 w 426"/>
                <a:gd name="T17" fmla="*/ 1 h 307"/>
                <a:gd name="T18" fmla="*/ 0 w 426"/>
                <a:gd name="T19" fmla="*/ 1 h 307"/>
                <a:gd name="T20" fmla="*/ 0 w 426"/>
                <a:gd name="T21" fmla="*/ 1 h 307"/>
                <a:gd name="T22" fmla="*/ 0 w 426"/>
                <a:gd name="T23" fmla="*/ 1 h 307"/>
                <a:gd name="T24" fmla="*/ 0 w 426"/>
                <a:gd name="T25" fmla="*/ 1 h 307"/>
                <a:gd name="T26" fmla="*/ 0 w 426"/>
                <a:gd name="T27" fmla="*/ 1 h 307"/>
                <a:gd name="T28" fmla="*/ 0 w 426"/>
                <a:gd name="T29" fmla="*/ 1 h 307"/>
                <a:gd name="T30" fmla="*/ 0 w 426"/>
                <a:gd name="T31" fmla="*/ 0 h 307"/>
                <a:gd name="T32" fmla="*/ 0 w 426"/>
                <a:gd name="T33" fmla="*/ 1 h 3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6"/>
                <a:gd name="T52" fmla="*/ 0 h 307"/>
                <a:gd name="T53" fmla="*/ 426 w 426"/>
                <a:gd name="T54" fmla="*/ 307 h 3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6" h="307">
                  <a:moveTo>
                    <a:pt x="0" y="26"/>
                  </a:moveTo>
                  <a:lnTo>
                    <a:pt x="14" y="76"/>
                  </a:lnTo>
                  <a:lnTo>
                    <a:pt x="104" y="84"/>
                  </a:lnTo>
                  <a:lnTo>
                    <a:pt x="64" y="164"/>
                  </a:lnTo>
                  <a:lnTo>
                    <a:pt x="64" y="263"/>
                  </a:lnTo>
                  <a:lnTo>
                    <a:pt x="128" y="307"/>
                  </a:lnTo>
                  <a:lnTo>
                    <a:pt x="253" y="279"/>
                  </a:lnTo>
                  <a:lnTo>
                    <a:pt x="322" y="204"/>
                  </a:lnTo>
                  <a:lnTo>
                    <a:pt x="308" y="174"/>
                  </a:lnTo>
                  <a:lnTo>
                    <a:pt x="346" y="120"/>
                  </a:lnTo>
                  <a:lnTo>
                    <a:pt x="425" y="77"/>
                  </a:lnTo>
                  <a:lnTo>
                    <a:pt x="426" y="53"/>
                  </a:lnTo>
                  <a:lnTo>
                    <a:pt x="375" y="46"/>
                  </a:lnTo>
                  <a:lnTo>
                    <a:pt x="364" y="43"/>
                  </a:lnTo>
                  <a:lnTo>
                    <a:pt x="255" y="11"/>
                  </a:lnTo>
                  <a:lnTo>
                    <a:pt x="36" y="0"/>
                  </a:lnTo>
                  <a:lnTo>
                    <a:pt x="0" y="26"/>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62" name="Freeform 148"/>
            <p:cNvSpPr>
              <a:spLocks noChangeAspect="1"/>
            </p:cNvSpPr>
            <p:nvPr/>
          </p:nvSpPr>
          <p:spPr bwMode="gray">
            <a:xfrm>
              <a:off x="3065887" y="4396065"/>
              <a:ext cx="89720" cy="112418"/>
            </a:xfrm>
            <a:custGeom>
              <a:avLst/>
              <a:gdLst>
                <a:gd name="T0" fmla="*/ 0 w 143"/>
                <a:gd name="T1" fmla="*/ 1 h 136"/>
                <a:gd name="T2" fmla="*/ 0 w 143"/>
                <a:gd name="T3" fmla="*/ 0 h 136"/>
                <a:gd name="T4" fmla="*/ 0 w 143"/>
                <a:gd name="T5" fmla="*/ 1 h 136"/>
                <a:gd name="T6" fmla="*/ 0 w 143"/>
                <a:gd name="T7" fmla="*/ 1 h 136"/>
                <a:gd name="T8" fmla="*/ 0 w 143"/>
                <a:gd name="T9" fmla="*/ 1 h 136"/>
                <a:gd name="T10" fmla="*/ 0 w 143"/>
                <a:gd name="T11" fmla="*/ 1 h 136"/>
                <a:gd name="T12" fmla="*/ 0 60000 65536"/>
                <a:gd name="T13" fmla="*/ 0 60000 65536"/>
                <a:gd name="T14" fmla="*/ 0 60000 65536"/>
                <a:gd name="T15" fmla="*/ 0 60000 65536"/>
                <a:gd name="T16" fmla="*/ 0 60000 65536"/>
                <a:gd name="T17" fmla="*/ 0 60000 65536"/>
                <a:gd name="T18" fmla="*/ 0 w 143"/>
                <a:gd name="T19" fmla="*/ 0 h 136"/>
                <a:gd name="T20" fmla="*/ 143 w 143"/>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143" h="136">
                  <a:moveTo>
                    <a:pt x="0" y="63"/>
                  </a:moveTo>
                  <a:lnTo>
                    <a:pt x="39" y="0"/>
                  </a:lnTo>
                  <a:lnTo>
                    <a:pt x="143" y="12"/>
                  </a:lnTo>
                  <a:lnTo>
                    <a:pt x="128" y="126"/>
                  </a:lnTo>
                  <a:lnTo>
                    <a:pt x="56" y="136"/>
                  </a:lnTo>
                  <a:lnTo>
                    <a:pt x="0" y="63"/>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63" name="Freeform 149"/>
            <p:cNvSpPr>
              <a:spLocks noChangeAspect="1"/>
            </p:cNvSpPr>
            <p:nvPr/>
          </p:nvSpPr>
          <p:spPr bwMode="gray">
            <a:xfrm>
              <a:off x="4550230" y="1607447"/>
              <a:ext cx="229578" cy="215470"/>
            </a:xfrm>
            <a:custGeom>
              <a:avLst/>
              <a:gdLst>
                <a:gd name="T0" fmla="*/ 0 w 367"/>
                <a:gd name="T1" fmla="*/ 1 h 262"/>
                <a:gd name="T2" fmla="*/ 0 w 367"/>
                <a:gd name="T3" fmla="*/ 1 h 262"/>
                <a:gd name="T4" fmla="*/ 0 w 367"/>
                <a:gd name="T5" fmla="*/ 1 h 262"/>
                <a:gd name="T6" fmla="*/ 0 w 367"/>
                <a:gd name="T7" fmla="*/ 1 h 262"/>
                <a:gd name="T8" fmla="*/ 0 w 367"/>
                <a:gd name="T9" fmla="*/ 1 h 262"/>
                <a:gd name="T10" fmla="*/ 0 w 367"/>
                <a:gd name="T11" fmla="*/ 1 h 262"/>
                <a:gd name="T12" fmla="*/ 0 w 367"/>
                <a:gd name="T13" fmla="*/ 1 h 262"/>
                <a:gd name="T14" fmla="*/ 0 w 367"/>
                <a:gd name="T15" fmla="*/ 1 h 262"/>
                <a:gd name="T16" fmla="*/ 0 w 367"/>
                <a:gd name="T17" fmla="*/ 1 h 262"/>
                <a:gd name="T18" fmla="*/ 0 w 367"/>
                <a:gd name="T19" fmla="*/ 1 h 262"/>
                <a:gd name="T20" fmla="*/ 0 w 367"/>
                <a:gd name="T21" fmla="*/ 1 h 262"/>
                <a:gd name="T22" fmla="*/ 0 w 367"/>
                <a:gd name="T23" fmla="*/ 1 h 262"/>
                <a:gd name="T24" fmla="*/ 0 w 367"/>
                <a:gd name="T25" fmla="*/ 1 h 262"/>
                <a:gd name="T26" fmla="*/ 0 w 367"/>
                <a:gd name="T27" fmla="*/ 1 h 262"/>
                <a:gd name="T28" fmla="*/ 0 w 367"/>
                <a:gd name="T29" fmla="*/ 1 h 262"/>
                <a:gd name="T30" fmla="*/ 0 w 367"/>
                <a:gd name="T31" fmla="*/ 1 h 262"/>
                <a:gd name="T32" fmla="*/ 0 w 367"/>
                <a:gd name="T33" fmla="*/ 1 h 262"/>
                <a:gd name="T34" fmla="*/ 0 w 367"/>
                <a:gd name="T35" fmla="*/ 1 h 262"/>
                <a:gd name="T36" fmla="*/ 0 w 367"/>
                <a:gd name="T37" fmla="*/ 1 h 262"/>
                <a:gd name="T38" fmla="*/ 0 w 367"/>
                <a:gd name="T39" fmla="*/ 1 h 262"/>
                <a:gd name="T40" fmla="*/ 0 w 367"/>
                <a:gd name="T41" fmla="*/ 1 h 262"/>
                <a:gd name="T42" fmla="*/ 0 w 367"/>
                <a:gd name="T43" fmla="*/ 1 h 262"/>
                <a:gd name="T44" fmla="*/ 0 w 367"/>
                <a:gd name="T45" fmla="*/ 1 h 262"/>
                <a:gd name="T46" fmla="*/ 0 w 367"/>
                <a:gd name="T47" fmla="*/ 1 h 262"/>
                <a:gd name="T48" fmla="*/ 0 w 367"/>
                <a:gd name="T49" fmla="*/ 1 h 262"/>
                <a:gd name="T50" fmla="*/ 0 w 367"/>
                <a:gd name="T51" fmla="*/ 1 h 262"/>
                <a:gd name="T52" fmla="*/ 0 w 367"/>
                <a:gd name="T53" fmla="*/ 1 h 262"/>
                <a:gd name="T54" fmla="*/ 0 w 367"/>
                <a:gd name="T55" fmla="*/ 1 h 262"/>
                <a:gd name="T56" fmla="*/ 0 w 367"/>
                <a:gd name="T57" fmla="*/ 1 h 262"/>
                <a:gd name="T58" fmla="*/ 0 w 367"/>
                <a:gd name="T59" fmla="*/ 0 h 262"/>
                <a:gd name="T60" fmla="*/ 0 w 367"/>
                <a:gd name="T61" fmla="*/ 1 h 262"/>
                <a:gd name="T62" fmla="*/ 0 w 367"/>
                <a:gd name="T63" fmla="*/ 1 h 262"/>
                <a:gd name="T64" fmla="*/ 0 w 367"/>
                <a:gd name="T65" fmla="*/ 1 h 262"/>
                <a:gd name="T66" fmla="*/ 0 w 367"/>
                <a:gd name="T67" fmla="*/ 1 h 262"/>
                <a:gd name="T68" fmla="*/ 0 w 367"/>
                <a:gd name="T69" fmla="*/ 1 h 262"/>
                <a:gd name="T70" fmla="*/ 0 w 367"/>
                <a:gd name="T71" fmla="*/ 1 h 262"/>
                <a:gd name="T72" fmla="*/ 0 w 367"/>
                <a:gd name="T73" fmla="*/ 1 h 262"/>
                <a:gd name="T74" fmla="*/ 0 w 367"/>
                <a:gd name="T75" fmla="*/ 1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7"/>
                <a:gd name="T115" fmla="*/ 0 h 262"/>
                <a:gd name="T116" fmla="*/ 367 w 367"/>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7" h="262">
                  <a:moveTo>
                    <a:pt x="0" y="33"/>
                  </a:moveTo>
                  <a:lnTo>
                    <a:pt x="3" y="64"/>
                  </a:lnTo>
                  <a:lnTo>
                    <a:pt x="41" y="64"/>
                  </a:lnTo>
                  <a:lnTo>
                    <a:pt x="28" y="80"/>
                  </a:lnTo>
                  <a:lnTo>
                    <a:pt x="56" y="91"/>
                  </a:lnTo>
                  <a:lnTo>
                    <a:pt x="20" y="88"/>
                  </a:lnTo>
                  <a:lnTo>
                    <a:pt x="86" y="117"/>
                  </a:lnTo>
                  <a:lnTo>
                    <a:pt x="58" y="126"/>
                  </a:lnTo>
                  <a:lnTo>
                    <a:pt x="77" y="146"/>
                  </a:lnTo>
                  <a:lnTo>
                    <a:pt x="135" y="135"/>
                  </a:lnTo>
                  <a:lnTo>
                    <a:pt x="133" y="108"/>
                  </a:lnTo>
                  <a:lnTo>
                    <a:pt x="163" y="97"/>
                  </a:lnTo>
                  <a:lnTo>
                    <a:pt x="168" y="128"/>
                  </a:lnTo>
                  <a:lnTo>
                    <a:pt x="203" y="108"/>
                  </a:lnTo>
                  <a:lnTo>
                    <a:pt x="196" y="128"/>
                  </a:lnTo>
                  <a:lnTo>
                    <a:pt x="229" y="129"/>
                  </a:lnTo>
                  <a:lnTo>
                    <a:pt x="102" y="159"/>
                  </a:lnTo>
                  <a:lnTo>
                    <a:pt x="108" y="181"/>
                  </a:lnTo>
                  <a:lnTo>
                    <a:pt x="212" y="164"/>
                  </a:lnTo>
                  <a:lnTo>
                    <a:pt x="141" y="186"/>
                  </a:lnTo>
                  <a:lnTo>
                    <a:pt x="182" y="198"/>
                  </a:lnTo>
                  <a:lnTo>
                    <a:pt x="110" y="208"/>
                  </a:lnTo>
                  <a:lnTo>
                    <a:pt x="218" y="262"/>
                  </a:lnTo>
                  <a:lnTo>
                    <a:pt x="286" y="128"/>
                  </a:lnTo>
                  <a:lnTo>
                    <a:pt x="367" y="96"/>
                  </a:lnTo>
                  <a:lnTo>
                    <a:pt x="278" y="72"/>
                  </a:lnTo>
                  <a:lnTo>
                    <a:pt x="264" y="38"/>
                  </a:lnTo>
                  <a:lnTo>
                    <a:pt x="239" y="59"/>
                  </a:lnTo>
                  <a:lnTo>
                    <a:pt x="251" y="27"/>
                  </a:lnTo>
                  <a:lnTo>
                    <a:pt x="188" y="0"/>
                  </a:lnTo>
                  <a:lnTo>
                    <a:pt x="169" y="27"/>
                  </a:lnTo>
                  <a:lnTo>
                    <a:pt x="197" y="91"/>
                  </a:lnTo>
                  <a:lnTo>
                    <a:pt x="129" y="26"/>
                  </a:lnTo>
                  <a:lnTo>
                    <a:pt x="108" y="38"/>
                  </a:lnTo>
                  <a:lnTo>
                    <a:pt x="121" y="71"/>
                  </a:lnTo>
                  <a:lnTo>
                    <a:pt x="55" y="42"/>
                  </a:lnTo>
                  <a:lnTo>
                    <a:pt x="102" y="24"/>
                  </a:lnTo>
                  <a:lnTo>
                    <a:pt x="0" y="33"/>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64" name="Freeform 150"/>
            <p:cNvSpPr>
              <a:spLocks noChangeAspect="1"/>
            </p:cNvSpPr>
            <p:nvPr/>
          </p:nvSpPr>
          <p:spPr bwMode="gray">
            <a:xfrm>
              <a:off x="4696685" y="1579342"/>
              <a:ext cx="207148" cy="90560"/>
            </a:xfrm>
            <a:custGeom>
              <a:avLst/>
              <a:gdLst>
                <a:gd name="T0" fmla="*/ 0 w 333"/>
                <a:gd name="T1" fmla="*/ 1 h 110"/>
                <a:gd name="T2" fmla="*/ 0 w 333"/>
                <a:gd name="T3" fmla="*/ 1 h 110"/>
                <a:gd name="T4" fmla="*/ 0 w 333"/>
                <a:gd name="T5" fmla="*/ 1 h 110"/>
                <a:gd name="T6" fmla="*/ 0 w 333"/>
                <a:gd name="T7" fmla="*/ 1 h 110"/>
                <a:gd name="T8" fmla="*/ 0 w 333"/>
                <a:gd name="T9" fmla="*/ 1 h 110"/>
                <a:gd name="T10" fmla="*/ 0 w 333"/>
                <a:gd name="T11" fmla="*/ 1 h 110"/>
                <a:gd name="T12" fmla="*/ 0 w 333"/>
                <a:gd name="T13" fmla="*/ 1 h 110"/>
                <a:gd name="T14" fmla="*/ 0 w 333"/>
                <a:gd name="T15" fmla="*/ 1 h 110"/>
                <a:gd name="T16" fmla="*/ 0 w 333"/>
                <a:gd name="T17" fmla="*/ 1 h 110"/>
                <a:gd name="T18" fmla="*/ 0 w 333"/>
                <a:gd name="T19" fmla="*/ 1 h 110"/>
                <a:gd name="T20" fmla="*/ 0 w 333"/>
                <a:gd name="T21" fmla="*/ 1 h 110"/>
                <a:gd name="T22" fmla="*/ 0 w 333"/>
                <a:gd name="T23" fmla="*/ 1 h 110"/>
                <a:gd name="T24" fmla="*/ 0 w 333"/>
                <a:gd name="T25" fmla="*/ 1 h 110"/>
                <a:gd name="T26" fmla="*/ 0 w 333"/>
                <a:gd name="T27" fmla="*/ 0 h 110"/>
                <a:gd name="T28" fmla="*/ 0 w 333"/>
                <a:gd name="T29" fmla="*/ 1 h 110"/>
                <a:gd name="T30" fmla="*/ 0 w 333"/>
                <a:gd name="T31" fmla="*/ 0 h 110"/>
                <a:gd name="T32" fmla="*/ 0 w 333"/>
                <a:gd name="T33" fmla="*/ 1 h 110"/>
                <a:gd name="T34" fmla="*/ 0 w 333"/>
                <a:gd name="T35" fmla="*/ 1 h 110"/>
                <a:gd name="T36" fmla="*/ 0 w 333"/>
                <a:gd name="T37" fmla="*/ 1 h 110"/>
                <a:gd name="T38" fmla="*/ 0 w 333"/>
                <a:gd name="T39" fmla="*/ 1 h 1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3"/>
                <a:gd name="T61" fmla="*/ 0 h 110"/>
                <a:gd name="T62" fmla="*/ 333 w 333"/>
                <a:gd name="T63" fmla="*/ 110 h 1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3" h="110">
                  <a:moveTo>
                    <a:pt x="0" y="29"/>
                  </a:moveTo>
                  <a:lnTo>
                    <a:pt x="49" y="38"/>
                  </a:lnTo>
                  <a:lnTo>
                    <a:pt x="17" y="51"/>
                  </a:lnTo>
                  <a:lnTo>
                    <a:pt x="30" y="61"/>
                  </a:lnTo>
                  <a:lnTo>
                    <a:pt x="153" y="60"/>
                  </a:lnTo>
                  <a:lnTo>
                    <a:pt x="76" y="76"/>
                  </a:lnTo>
                  <a:lnTo>
                    <a:pt x="198" y="110"/>
                  </a:lnTo>
                  <a:lnTo>
                    <a:pt x="280" y="89"/>
                  </a:lnTo>
                  <a:lnTo>
                    <a:pt x="333" y="51"/>
                  </a:lnTo>
                  <a:lnTo>
                    <a:pt x="318" y="33"/>
                  </a:lnTo>
                  <a:lnTo>
                    <a:pt x="240" y="34"/>
                  </a:lnTo>
                  <a:lnTo>
                    <a:pt x="253" y="13"/>
                  </a:lnTo>
                  <a:lnTo>
                    <a:pt x="189" y="34"/>
                  </a:lnTo>
                  <a:lnTo>
                    <a:pt x="180" y="0"/>
                  </a:lnTo>
                  <a:lnTo>
                    <a:pt x="164" y="44"/>
                  </a:lnTo>
                  <a:lnTo>
                    <a:pt x="76" y="0"/>
                  </a:lnTo>
                  <a:lnTo>
                    <a:pt x="78" y="27"/>
                  </a:lnTo>
                  <a:lnTo>
                    <a:pt x="52" y="13"/>
                  </a:lnTo>
                  <a:lnTo>
                    <a:pt x="63" y="39"/>
                  </a:lnTo>
                  <a:lnTo>
                    <a:pt x="0" y="29"/>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65" name="Freeform 151"/>
            <p:cNvSpPr>
              <a:spLocks noChangeAspect="1"/>
            </p:cNvSpPr>
            <p:nvPr/>
          </p:nvSpPr>
          <p:spPr bwMode="gray">
            <a:xfrm>
              <a:off x="4767934" y="1724550"/>
              <a:ext cx="88401" cy="57771"/>
            </a:xfrm>
            <a:custGeom>
              <a:avLst/>
              <a:gdLst>
                <a:gd name="T0" fmla="*/ 0 w 143"/>
                <a:gd name="T1" fmla="*/ 1 h 71"/>
                <a:gd name="T2" fmla="*/ 0 w 143"/>
                <a:gd name="T3" fmla="*/ 1 h 71"/>
                <a:gd name="T4" fmla="*/ 0 w 143"/>
                <a:gd name="T5" fmla="*/ 0 h 71"/>
                <a:gd name="T6" fmla="*/ 0 w 143"/>
                <a:gd name="T7" fmla="*/ 1 h 71"/>
                <a:gd name="T8" fmla="*/ 0 w 143"/>
                <a:gd name="T9" fmla="*/ 1 h 71"/>
                <a:gd name="T10" fmla="*/ 0 w 143"/>
                <a:gd name="T11" fmla="*/ 1 h 71"/>
                <a:gd name="T12" fmla="*/ 0 w 143"/>
                <a:gd name="T13" fmla="*/ 1 h 71"/>
                <a:gd name="T14" fmla="*/ 0 w 143"/>
                <a:gd name="T15" fmla="*/ 1 h 71"/>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71"/>
                <a:gd name="T26" fmla="*/ 143 w 143"/>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71">
                  <a:moveTo>
                    <a:pt x="0" y="57"/>
                  </a:moveTo>
                  <a:lnTo>
                    <a:pt x="12" y="20"/>
                  </a:lnTo>
                  <a:lnTo>
                    <a:pt x="71" y="0"/>
                  </a:lnTo>
                  <a:lnTo>
                    <a:pt x="81" y="20"/>
                  </a:lnTo>
                  <a:lnTo>
                    <a:pt x="143" y="37"/>
                  </a:lnTo>
                  <a:lnTo>
                    <a:pt x="56" y="71"/>
                  </a:lnTo>
                  <a:lnTo>
                    <a:pt x="71" y="53"/>
                  </a:lnTo>
                  <a:lnTo>
                    <a:pt x="0" y="57"/>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66" name="Freeform 152"/>
            <p:cNvSpPr>
              <a:spLocks noChangeAspect="1"/>
            </p:cNvSpPr>
            <p:nvPr/>
          </p:nvSpPr>
          <p:spPr bwMode="gray">
            <a:xfrm>
              <a:off x="4559466" y="2225752"/>
              <a:ext cx="278397" cy="596446"/>
            </a:xfrm>
            <a:custGeom>
              <a:avLst/>
              <a:gdLst>
                <a:gd name="T0" fmla="*/ 0 w 445"/>
                <a:gd name="T1" fmla="*/ 1 h 733"/>
                <a:gd name="T2" fmla="*/ 0 w 445"/>
                <a:gd name="T3" fmla="*/ 1 h 733"/>
                <a:gd name="T4" fmla="*/ 0 w 445"/>
                <a:gd name="T5" fmla="*/ 1 h 733"/>
                <a:gd name="T6" fmla="*/ 0 w 445"/>
                <a:gd name="T7" fmla="*/ 1 h 733"/>
                <a:gd name="T8" fmla="*/ 0 w 445"/>
                <a:gd name="T9" fmla="*/ 1 h 733"/>
                <a:gd name="T10" fmla="*/ 0 w 445"/>
                <a:gd name="T11" fmla="*/ 1 h 733"/>
                <a:gd name="T12" fmla="*/ 0 w 445"/>
                <a:gd name="T13" fmla="*/ 1 h 733"/>
                <a:gd name="T14" fmla="*/ 0 w 445"/>
                <a:gd name="T15" fmla="*/ 1 h 733"/>
                <a:gd name="T16" fmla="*/ 0 w 445"/>
                <a:gd name="T17" fmla="*/ 1 h 733"/>
                <a:gd name="T18" fmla="*/ 0 w 445"/>
                <a:gd name="T19" fmla="*/ 1 h 733"/>
                <a:gd name="T20" fmla="*/ 0 w 445"/>
                <a:gd name="T21" fmla="*/ 1 h 733"/>
                <a:gd name="T22" fmla="*/ 0 w 445"/>
                <a:gd name="T23" fmla="*/ 1 h 733"/>
                <a:gd name="T24" fmla="*/ 0 w 445"/>
                <a:gd name="T25" fmla="*/ 1 h 733"/>
                <a:gd name="T26" fmla="*/ 0 w 445"/>
                <a:gd name="T27" fmla="*/ 1 h 733"/>
                <a:gd name="T28" fmla="*/ 0 w 445"/>
                <a:gd name="T29" fmla="*/ 1 h 733"/>
                <a:gd name="T30" fmla="*/ 0 w 445"/>
                <a:gd name="T31" fmla="*/ 1 h 733"/>
                <a:gd name="T32" fmla="*/ 0 w 445"/>
                <a:gd name="T33" fmla="*/ 1 h 733"/>
                <a:gd name="T34" fmla="*/ 0 w 445"/>
                <a:gd name="T35" fmla="*/ 1 h 733"/>
                <a:gd name="T36" fmla="*/ 0 w 445"/>
                <a:gd name="T37" fmla="*/ 1 h 733"/>
                <a:gd name="T38" fmla="*/ 0 w 445"/>
                <a:gd name="T39" fmla="*/ 1 h 733"/>
                <a:gd name="T40" fmla="*/ 0 w 445"/>
                <a:gd name="T41" fmla="*/ 0 h 733"/>
                <a:gd name="T42" fmla="*/ 0 w 445"/>
                <a:gd name="T43" fmla="*/ 0 h 733"/>
                <a:gd name="T44" fmla="*/ 0 w 445"/>
                <a:gd name="T45" fmla="*/ 1 h 733"/>
                <a:gd name="T46" fmla="*/ 0 w 445"/>
                <a:gd name="T47" fmla="*/ 1 h 733"/>
                <a:gd name="T48" fmla="*/ 0 w 445"/>
                <a:gd name="T49" fmla="*/ 1 h 733"/>
                <a:gd name="T50" fmla="*/ 0 w 445"/>
                <a:gd name="T51" fmla="*/ 1 h 733"/>
                <a:gd name="T52" fmla="*/ 0 w 445"/>
                <a:gd name="T53" fmla="*/ 1 h 733"/>
                <a:gd name="T54" fmla="*/ 0 w 445"/>
                <a:gd name="T55" fmla="*/ 1 h 733"/>
                <a:gd name="T56" fmla="*/ 0 w 445"/>
                <a:gd name="T57" fmla="*/ 1 h 733"/>
                <a:gd name="T58" fmla="*/ 0 w 445"/>
                <a:gd name="T59" fmla="*/ 1 h 733"/>
                <a:gd name="T60" fmla="*/ 0 w 445"/>
                <a:gd name="T61" fmla="*/ 1 h 733"/>
                <a:gd name="T62" fmla="*/ 0 w 445"/>
                <a:gd name="T63" fmla="*/ 1 h 733"/>
                <a:gd name="T64" fmla="*/ 0 w 445"/>
                <a:gd name="T65" fmla="*/ 1 h 733"/>
                <a:gd name="T66" fmla="*/ 0 w 445"/>
                <a:gd name="T67" fmla="*/ 1 h 733"/>
                <a:gd name="T68" fmla="*/ 0 w 445"/>
                <a:gd name="T69" fmla="*/ 1 h 733"/>
                <a:gd name="T70" fmla="*/ 0 w 445"/>
                <a:gd name="T71" fmla="*/ 1 h 7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5"/>
                <a:gd name="T109" fmla="*/ 0 h 733"/>
                <a:gd name="T110" fmla="*/ 445 w 445"/>
                <a:gd name="T111" fmla="*/ 733 h 7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5" h="733">
                  <a:moveTo>
                    <a:pt x="0" y="551"/>
                  </a:moveTo>
                  <a:lnTo>
                    <a:pt x="18" y="635"/>
                  </a:lnTo>
                  <a:lnTo>
                    <a:pt x="57" y="675"/>
                  </a:lnTo>
                  <a:lnTo>
                    <a:pt x="52" y="733"/>
                  </a:lnTo>
                  <a:lnTo>
                    <a:pt x="161" y="694"/>
                  </a:lnTo>
                  <a:lnTo>
                    <a:pt x="189" y="578"/>
                  </a:lnTo>
                  <a:lnTo>
                    <a:pt x="169" y="574"/>
                  </a:lnTo>
                  <a:lnTo>
                    <a:pt x="249" y="538"/>
                  </a:lnTo>
                  <a:lnTo>
                    <a:pt x="172" y="530"/>
                  </a:lnTo>
                  <a:lnTo>
                    <a:pt x="231" y="538"/>
                  </a:lnTo>
                  <a:lnTo>
                    <a:pt x="263" y="508"/>
                  </a:lnTo>
                  <a:lnTo>
                    <a:pt x="215" y="471"/>
                  </a:lnTo>
                  <a:lnTo>
                    <a:pt x="171" y="497"/>
                  </a:lnTo>
                  <a:lnTo>
                    <a:pt x="207" y="474"/>
                  </a:lnTo>
                  <a:lnTo>
                    <a:pt x="208" y="368"/>
                  </a:lnTo>
                  <a:lnTo>
                    <a:pt x="358" y="268"/>
                  </a:lnTo>
                  <a:lnTo>
                    <a:pt x="347" y="246"/>
                  </a:lnTo>
                  <a:lnTo>
                    <a:pt x="373" y="196"/>
                  </a:lnTo>
                  <a:lnTo>
                    <a:pt x="445" y="180"/>
                  </a:lnTo>
                  <a:lnTo>
                    <a:pt x="427" y="61"/>
                  </a:lnTo>
                  <a:lnTo>
                    <a:pt x="325" y="0"/>
                  </a:lnTo>
                  <a:lnTo>
                    <a:pt x="309" y="0"/>
                  </a:lnTo>
                  <a:lnTo>
                    <a:pt x="308" y="39"/>
                  </a:lnTo>
                  <a:lnTo>
                    <a:pt x="244" y="32"/>
                  </a:lnTo>
                  <a:lnTo>
                    <a:pt x="231" y="61"/>
                  </a:lnTo>
                  <a:lnTo>
                    <a:pt x="188" y="70"/>
                  </a:lnTo>
                  <a:lnTo>
                    <a:pt x="176" y="118"/>
                  </a:lnTo>
                  <a:lnTo>
                    <a:pt x="115" y="175"/>
                  </a:lnTo>
                  <a:lnTo>
                    <a:pt x="87" y="253"/>
                  </a:lnTo>
                  <a:lnTo>
                    <a:pt x="100" y="285"/>
                  </a:lnTo>
                  <a:lnTo>
                    <a:pt x="35" y="310"/>
                  </a:lnTo>
                  <a:lnTo>
                    <a:pt x="33" y="412"/>
                  </a:lnTo>
                  <a:lnTo>
                    <a:pt x="51" y="433"/>
                  </a:lnTo>
                  <a:lnTo>
                    <a:pt x="33" y="454"/>
                  </a:lnTo>
                  <a:lnTo>
                    <a:pt x="40" y="499"/>
                  </a:lnTo>
                  <a:lnTo>
                    <a:pt x="0" y="551"/>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67" name="Freeform 153"/>
            <p:cNvSpPr>
              <a:spLocks noChangeAspect="1"/>
            </p:cNvSpPr>
            <p:nvPr/>
          </p:nvSpPr>
          <p:spPr bwMode="gray">
            <a:xfrm>
              <a:off x="4444677" y="3111052"/>
              <a:ext cx="97637" cy="62455"/>
            </a:xfrm>
            <a:custGeom>
              <a:avLst/>
              <a:gdLst>
                <a:gd name="T0" fmla="*/ 0 w 153"/>
                <a:gd name="T1" fmla="*/ 1 h 76"/>
                <a:gd name="T2" fmla="*/ 0 w 153"/>
                <a:gd name="T3" fmla="*/ 1 h 76"/>
                <a:gd name="T4" fmla="*/ 0 w 153"/>
                <a:gd name="T5" fmla="*/ 1 h 76"/>
                <a:gd name="T6" fmla="*/ 0 w 153"/>
                <a:gd name="T7" fmla="*/ 1 h 76"/>
                <a:gd name="T8" fmla="*/ 0 w 153"/>
                <a:gd name="T9" fmla="*/ 1 h 76"/>
                <a:gd name="T10" fmla="*/ 0 w 153"/>
                <a:gd name="T11" fmla="*/ 1 h 76"/>
                <a:gd name="T12" fmla="*/ 0 w 153"/>
                <a:gd name="T13" fmla="*/ 1 h 76"/>
                <a:gd name="T14" fmla="*/ 0 w 153"/>
                <a:gd name="T15" fmla="*/ 1 h 76"/>
                <a:gd name="T16" fmla="*/ 0 w 153"/>
                <a:gd name="T17" fmla="*/ 0 h 76"/>
                <a:gd name="T18" fmla="*/ 0 w 153"/>
                <a:gd name="T19" fmla="*/ 1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
                <a:gd name="T31" fmla="*/ 0 h 76"/>
                <a:gd name="T32" fmla="*/ 153 w 153"/>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 h="76">
                  <a:moveTo>
                    <a:pt x="0" y="52"/>
                  </a:moveTo>
                  <a:lnTo>
                    <a:pt x="34" y="76"/>
                  </a:lnTo>
                  <a:lnTo>
                    <a:pt x="82" y="55"/>
                  </a:lnTo>
                  <a:lnTo>
                    <a:pt x="104" y="75"/>
                  </a:lnTo>
                  <a:lnTo>
                    <a:pt x="153" y="35"/>
                  </a:lnTo>
                  <a:lnTo>
                    <a:pt x="124" y="31"/>
                  </a:lnTo>
                  <a:lnTo>
                    <a:pt x="122" y="13"/>
                  </a:lnTo>
                  <a:lnTo>
                    <a:pt x="119" y="8"/>
                  </a:lnTo>
                  <a:lnTo>
                    <a:pt x="51" y="0"/>
                  </a:lnTo>
                  <a:lnTo>
                    <a:pt x="0" y="52"/>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68" name="Freeform 154"/>
            <p:cNvSpPr>
              <a:spLocks noChangeAspect="1"/>
            </p:cNvSpPr>
            <p:nvPr/>
          </p:nvSpPr>
          <p:spPr bwMode="gray">
            <a:xfrm>
              <a:off x="5080635" y="3467046"/>
              <a:ext cx="153052" cy="153015"/>
            </a:xfrm>
            <a:custGeom>
              <a:avLst/>
              <a:gdLst>
                <a:gd name="T0" fmla="*/ 0 w 247"/>
                <a:gd name="T1" fmla="*/ 1 h 189"/>
                <a:gd name="T2" fmla="*/ 0 w 247"/>
                <a:gd name="T3" fmla="*/ 1 h 189"/>
                <a:gd name="T4" fmla="*/ 0 w 247"/>
                <a:gd name="T5" fmla="*/ 1 h 189"/>
                <a:gd name="T6" fmla="*/ 0 w 247"/>
                <a:gd name="T7" fmla="*/ 1 h 189"/>
                <a:gd name="T8" fmla="*/ 0 w 247"/>
                <a:gd name="T9" fmla="*/ 1 h 189"/>
                <a:gd name="T10" fmla="*/ 0 w 247"/>
                <a:gd name="T11" fmla="*/ 1 h 189"/>
                <a:gd name="T12" fmla="*/ 0 w 247"/>
                <a:gd name="T13" fmla="*/ 0 h 189"/>
                <a:gd name="T14" fmla="*/ 0 w 247"/>
                <a:gd name="T15" fmla="*/ 1 h 189"/>
                <a:gd name="T16" fmla="*/ 0 w 247"/>
                <a:gd name="T17" fmla="*/ 1 h 189"/>
                <a:gd name="T18" fmla="*/ 0 w 247"/>
                <a:gd name="T19" fmla="*/ 1 h 189"/>
                <a:gd name="T20" fmla="*/ 0 w 247"/>
                <a:gd name="T21" fmla="*/ 1 h 189"/>
                <a:gd name="T22" fmla="*/ 0 w 247"/>
                <a:gd name="T23" fmla="*/ 1 h 1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7"/>
                <a:gd name="T37" fmla="*/ 0 h 189"/>
                <a:gd name="T38" fmla="*/ 247 w 247"/>
                <a:gd name="T39" fmla="*/ 189 h 1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7" h="189">
                  <a:moveTo>
                    <a:pt x="0" y="175"/>
                  </a:moveTo>
                  <a:lnTo>
                    <a:pt x="5" y="155"/>
                  </a:lnTo>
                  <a:lnTo>
                    <a:pt x="41" y="115"/>
                  </a:lnTo>
                  <a:lnTo>
                    <a:pt x="20" y="97"/>
                  </a:lnTo>
                  <a:lnTo>
                    <a:pt x="19" y="48"/>
                  </a:lnTo>
                  <a:lnTo>
                    <a:pt x="41" y="10"/>
                  </a:lnTo>
                  <a:lnTo>
                    <a:pt x="247" y="0"/>
                  </a:lnTo>
                  <a:lnTo>
                    <a:pt x="209" y="28"/>
                  </a:lnTo>
                  <a:lnTo>
                    <a:pt x="196" y="104"/>
                  </a:lnTo>
                  <a:lnTo>
                    <a:pt x="112" y="149"/>
                  </a:lnTo>
                  <a:lnTo>
                    <a:pt x="37" y="189"/>
                  </a:lnTo>
                  <a:lnTo>
                    <a:pt x="0" y="175"/>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69" name="Freeform 155"/>
            <p:cNvSpPr>
              <a:spLocks noChangeAspect="1"/>
            </p:cNvSpPr>
            <p:nvPr/>
          </p:nvSpPr>
          <p:spPr bwMode="gray">
            <a:xfrm>
              <a:off x="6418523" y="3971371"/>
              <a:ext cx="171524" cy="430940"/>
            </a:xfrm>
            <a:custGeom>
              <a:avLst/>
              <a:gdLst>
                <a:gd name="T0" fmla="*/ 0 w 275"/>
                <a:gd name="T1" fmla="*/ 1 h 529"/>
                <a:gd name="T2" fmla="*/ 0 w 275"/>
                <a:gd name="T3" fmla="*/ 1 h 529"/>
                <a:gd name="T4" fmla="*/ 0 w 275"/>
                <a:gd name="T5" fmla="*/ 0 h 529"/>
                <a:gd name="T6" fmla="*/ 0 w 275"/>
                <a:gd name="T7" fmla="*/ 1 h 529"/>
                <a:gd name="T8" fmla="*/ 0 w 275"/>
                <a:gd name="T9" fmla="*/ 1 h 529"/>
                <a:gd name="T10" fmla="*/ 0 w 275"/>
                <a:gd name="T11" fmla="*/ 1 h 529"/>
                <a:gd name="T12" fmla="*/ 0 w 275"/>
                <a:gd name="T13" fmla="*/ 1 h 529"/>
                <a:gd name="T14" fmla="*/ 0 w 275"/>
                <a:gd name="T15" fmla="*/ 1 h 529"/>
                <a:gd name="T16" fmla="*/ 0 w 275"/>
                <a:gd name="T17" fmla="*/ 1 h 529"/>
                <a:gd name="T18" fmla="*/ 0 w 275"/>
                <a:gd name="T19" fmla="*/ 1 h 529"/>
                <a:gd name="T20" fmla="*/ 0 w 275"/>
                <a:gd name="T21" fmla="*/ 1 h 529"/>
                <a:gd name="T22" fmla="*/ 0 w 275"/>
                <a:gd name="T23" fmla="*/ 1 h 529"/>
                <a:gd name="T24" fmla="*/ 0 w 275"/>
                <a:gd name="T25" fmla="*/ 1 h 529"/>
                <a:gd name="T26" fmla="*/ 0 w 275"/>
                <a:gd name="T27" fmla="*/ 1 h 529"/>
                <a:gd name="T28" fmla="*/ 0 w 275"/>
                <a:gd name="T29" fmla="*/ 1 h 529"/>
                <a:gd name="T30" fmla="*/ 0 w 275"/>
                <a:gd name="T31" fmla="*/ 1 h 529"/>
                <a:gd name="T32" fmla="*/ 0 w 275"/>
                <a:gd name="T33" fmla="*/ 1 h 529"/>
                <a:gd name="T34" fmla="*/ 0 w 275"/>
                <a:gd name="T35" fmla="*/ 1 h 529"/>
                <a:gd name="T36" fmla="*/ 0 w 275"/>
                <a:gd name="T37" fmla="*/ 1 h 529"/>
                <a:gd name="T38" fmla="*/ 0 w 275"/>
                <a:gd name="T39" fmla="*/ 1 h 529"/>
                <a:gd name="T40" fmla="*/ 0 w 275"/>
                <a:gd name="T41" fmla="*/ 1 h 529"/>
                <a:gd name="T42" fmla="*/ 0 w 275"/>
                <a:gd name="T43" fmla="*/ 1 h 529"/>
                <a:gd name="T44" fmla="*/ 0 w 275"/>
                <a:gd name="T45" fmla="*/ 1 h 529"/>
                <a:gd name="T46" fmla="*/ 0 w 275"/>
                <a:gd name="T47" fmla="*/ 1 h 529"/>
                <a:gd name="T48" fmla="*/ 0 w 275"/>
                <a:gd name="T49" fmla="*/ 1 h 5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5"/>
                <a:gd name="T76" fmla="*/ 0 h 529"/>
                <a:gd name="T77" fmla="*/ 275 w 275"/>
                <a:gd name="T78" fmla="*/ 529 h 5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5" h="529">
                  <a:moveTo>
                    <a:pt x="0" y="84"/>
                  </a:moveTo>
                  <a:lnTo>
                    <a:pt x="19" y="43"/>
                  </a:lnTo>
                  <a:lnTo>
                    <a:pt x="93" y="0"/>
                  </a:lnTo>
                  <a:lnTo>
                    <a:pt x="126" y="41"/>
                  </a:lnTo>
                  <a:lnTo>
                    <a:pt x="116" y="112"/>
                  </a:lnTo>
                  <a:lnTo>
                    <a:pt x="204" y="80"/>
                  </a:lnTo>
                  <a:lnTo>
                    <a:pt x="242" y="112"/>
                  </a:lnTo>
                  <a:lnTo>
                    <a:pt x="275" y="182"/>
                  </a:lnTo>
                  <a:lnTo>
                    <a:pt x="263" y="226"/>
                  </a:lnTo>
                  <a:lnTo>
                    <a:pt x="196" y="223"/>
                  </a:lnTo>
                  <a:lnTo>
                    <a:pt x="172" y="244"/>
                  </a:lnTo>
                  <a:lnTo>
                    <a:pt x="185" y="318"/>
                  </a:lnTo>
                  <a:lnTo>
                    <a:pt x="95" y="254"/>
                  </a:lnTo>
                  <a:lnTo>
                    <a:pt x="57" y="368"/>
                  </a:lnTo>
                  <a:lnTo>
                    <a:pt x="100" y="472"/>
                  </a:lnTo>
                  <a:lnTo>
                    <a:pt x="161" y="510"/>
                  </a:lnTo>
                  <a:lnTo>
                    <a:pt x="129" y="529"/>
                  </a:lnTo>
                  <a:lnTo>
                    <a:pt x="121" y="499"/>
                  </a:lnTo>
                  <a:lnTo>
                    <a:pt x="95" y="499"/>
                  </a:lnTo>
                  <a:lnTo>
                    <a:pt x="26" y="440"/>
                  </a:lnTo>
                  <a:lnTo>
                    <a:pt x="38" y="373"/>
                  </a:lnTo>
                  <a:lnTo>
                    <a:pt x="73" y="310"/>
                  </a:lnTo>
                  <a:lnTo>
                    <a:pt x="24" y="208"/>
                  </a:lnTo>
                  <a:lnTo>
                    <a:pt x="40" y="162"/>
                  </a:lnTo>
                  <a:lnTo>
                    <a:pt x="0" y="84"/>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70" name="Freeform 156"/>
            <p:cNvSpPr>
              <a:spLocks noChangeAspect="1"/>
            </p:cNvSpPr>
            <p:nvPr/>
          </p:nvSpPr>
          <p:spPr bwMode="gray">
            <a:xfrm>
              <a:off x="2982764" y="4260226"/>
              <a:ext cx="21111" cy="18737"/>
            </a:xfrm>
            <a:custGeom>
              <a:avLst/>
              <a:gdLst>
                <a:gd name="T0" fmla="*/ 0 w 34"/>
                <a:gd name="T1" fmla="*/ 1 h 24"/>
                <a:gd name="T2" fmla="*/ 0 w 34"/>
                <a:gd name="T3" fmla="*/ 1 h 24"/>
                <a:gd name="T4" fmla="*/ 0 w 34"/>
                <a:gd name="T5" fmla="*/ 0 h 24"/>
                <a:gd name="T6" fmla="*/ 0 w 34"/>
                <a:gd name="T7" fmla="*/ 1 h 24"/>
                <a:gd name="T8" fmla="*/ 0 60000 65536"/>
                <a:gd name="T9" fmla="*/ 0 60000 65536"/>
                <a:gd name="T10" fmla="*/ 0 60000 65536"/>
                <a:gd name="T11" fmla="*/ 0 60000 65536"/>
                <a:gd name="T12" fmla="*/ 0 w 34"/>
                <a:gd name="T13" fmla="*/ 0 h 24"/>
                <a:gd name="T14" fmla="*/ 34 w 34"/>
                <a:gd name="T15" fmla="*/ 24 h 24"/>
              </a:gdLst>
              <a:ahLst/>
              <a:cxnLst>
                <a:cxn ang="T8">
                  <a:pos x="T0" y="T1"/>
                </a:cxn>
                <a:cxn ang="T9">
                  <a:pos x="T2" y="T3"/>
                </a:cxn>
                <a:cxn ang="T10">
                  <a:pos x="T4" y="T5"/>
                </a:cxn>
                <a:cxn ang="T11">
                  <a:pos x="T6" y="T7"/>
                </a:cxn>
              </a:cxnLst>
              <a:rect l="T12" t="T13" r="T14" b="T15"/>
              <a:pathLst>
                <a:path w="34" h="24">
                  <a:moveTo>
                    <a:pt x="0" y="24"/>
                  </a:moveTo>
                  <a:lnTo>
                    <a:pt x="33" y="21"/>
                  </a:lnTo>
                  <a:lnTo>
                    <a:pt x="34" y="0"/>
                  </a:lnTo>
                  <a:lnTo>
                    <a:pt x="0" y="24"/>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71" name="Freeform 157"/>
            <p:cNvSpPr>
              <a:spLocks noChangeAspect="1"/>
            </p:cNvSpPr>
            <p:nvPr/>
          </p:nvSpPr>
          <p:spPr bwMode="gray">
            <a:xfrm>
              <a:off x="5417086" y="3812110"/>
              <a:ext cx="112150" cy="99928"/>
            </a:xfrm>
            <a:custGeom>
              <a:avLst/>
              <a:gdLst>
                <a:gd name="T0" fmla="*/ 0 w 181"/>
                <a:gd name="T1" fmla="*/ 1 h 124"/>
                <a:gd name="T2" fmla="*/ 0 w 181"/>
                <a:gd name="T3" fmla="*/ 1 h 124"/>
                <a:gd name="T4" fmla="*/ 0 w 181"/>
                <a:gd name="T5" fmla="*/ 1 h 124"/>
                <a:gd name="T6" fmla="*/ 0 w 181"/>
                <a:gd name="T7" fmla="*/ 1 h 124"/>
                <a:gd name="T8" fmla="*/ 0 w 181"/>
                <a:gd name="T9" fmla="*/ 0 h 124"/>
                <a:gd name="T10" fmla="*/ 0 w 181"/>
                <a:gd name="T11" fmla="*/ 1 h 124"/>
                <a:gd name="T12" fmla="*/ 0 w 181"/>
                <a:gd name="T13" fmla="*/ 1 h 124"/>
                <a:gd name="T14" fmla="*/ 0 w 181"/>
                <a:gd name="T15" fmla="*/ 1 h 124"/>
                <a:gd name="T16" fmla="*/ 0 w 181"/>
                <a:gd name="T17" fmla="*/ 1 h 124"/>
                <a:gd name="T18" fmla="*/ 0 w 181"/>
                <a:gd name="T19" fmla="*/ 1 h 124"/>
                <a:gd name="T20" fmla="*/ 0 w 181"/>
                <a:gd name="T21" fmla="*/ 1 h 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1"/>
                <a:gd name="T34" fmla="*/ 0 h 124"/>
                <a:gd name="T35" fmla="*/ 181 w 181"/>
                <a:gd name="T36" fmla="*/ 124 h 1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1" h="124">
                  <a:moveTo>
                    <a:pt x="0" y="56"/>
                  </a:moveTo>
                  <a:lnTo>
                    <a:pt x="10" y="54"/>
                  </a:lnTo>
                  <a:lnTo>
                    <a:pt x="25" y="73"/>
                  </a:lnTo>
                  <a:lnTo>
                    <a:pt x="102" y="72"/>
                  </a:lnTo>
                  <a:lnTo>
                    <a:pt x="172" y="0"/>
                  </a:lnTo>
                  <a:lnTo>
                    <a:pt x="181" y="44"/>
                  </a:lnTo>
                  <a:lnTo>
                    <a:pt x="161" y="45"/>
                  </a:lnTo>
                  <a:lnTo>
                    <a:pt x="172" y="72"/>
                  </a:lnTo>
                  <a:lnTo>
                    <a:pt x="143" y="124"/>
                  </a:lnTo>
                  <a:lnTo>
                    <a:pt x="33" y="111"/>
                  </a:lnTo>
                  <a:lnTo>
                    <a:pt x="0" y="56"/>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72" name="Freeform 158"/>
            <p:cNvSpPr>
              <a:spLocks noChangeAspect="1"/>
            </p:cNvSpPr>
            <p:nvPr/>
          </p:nvSpPr>
          <p:spPr bwMode="gray">
            <a:xfrm>
              <a:off x="4476343" y="3471730"/>
              <a:ext cx="87081" cy="212347"/>
            </a:xfrm>
            <a:custGeom>
              <a:avLst/>
              <a:gdLst>
                <a:gd name="T0" fmla="*/ 0 w 137"/>
                <a:gd name="T1" fmla="*/ 1 h 261"/>
                <a:gd name="T2" fmla="*/ 0 w 137"/>
                <a:gd name="T3" fmla="*/ 1 h 261"/>
                <a:gd name="T4" fmla="*/ 0 w 137"/>
                <a:gd name="T5" fmla="*/ 1 h 261"/>
                <a:gd name="T6" fmla="*/ 0 w 137"/>
                <a:gd name="T7" fmla="*/ 0 h 261"/>
                <a:gd name="T8" fmla="*/ 0 w 137"/>
                <a:gd name="T9" fmla="*/ 1 h 261"/>
                <a:gd name="T10" fmla="*/ 0 w 137"/>
                <a:gd name="T11" fmla="*/ 1 h 261"/>
                <a:gd name="T12" fmla="*/ 0 w 137"/>
                <a:gd name="T13" fmla="*/ 1 h 261"/>
                <a:gd name="T14" fmla="*/ 0 w 137"/>
                <a:gd name="T15" fmla="*/ 1 h 261"/>
                <a:gd name="T16" fmla="*/ 0 w 137"/>
                <a:gd name="T17" fmla="*/ 1 h 261"/>
                <a:gd name="T18" fmla="*/ 0 w 137"/>
                <a:gd name="T19" fmla="*/ 1 h 261"/>
                <a:gd name="T20" fmla="*/ 0 w 137"/>
                <a:gd name="T21" fmla="*/ 1 h 2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7"/>
                <a:gd name="T34" fmla="*/ 0 h 261"/>
                <a:gd name="T35" fmla="*/ 137 w 137"/>
                <a:gd name="T36" fmla="*/ 261 h 2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7" h="261">
                  <a:moveTo>
                    <a:pt x="0" y="122"/>
                  </a:moveTo>
                  <a:lnTo>
                    <a:pt x="30" y="98"/>
                  </a:lnTo>
                  <a:lnTo>
                    <a:pt x="45" y="3"/>
                  </a:lnTo>
                  <a:lnTo>
                    <a:pt x="128" y="0"/>
                  </a:lnTo>
                  <a:lnTo>
                    <a:pt x="107" y="32"/>
                  </a:lnTo>
                  <a:lnTo>
                    <a:pt x="132" y="72"/>
                  </a:lnTo>
                  <a:lnTo>
                    <a:pt x="83" y="122"/>
                  </a:lnTo>
                  <a:lnTo>
                    <a:pt x="137" y="153"/>
                  </a:lnTo>
                  <a:lnTo>
                    <a:pt x="68" y="261"/>
                  </a:lnTo>
                  <a:lnTo>
                    <a:pt x="58" y="192"/>
                  </a:lnTo>
                  <a:lnTo>
                    <a:pt x="0" y="122"/>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73" name="Freeform 159"/>
            <p:cNvSpPr>
              <a:spLocks noChangeAspect="1"/>
            </p:cNvSpPr>
            <p:nvPr/>
          </p:nvSpPr>
          <p:spPr bwMode="gray">
            <a:xfrm>
              <a:off x="4882723" y="3310909"/>
              <a:ext cx="58054" cy="60894"/>
            </a:xfrm>
            <a:custGeom>
              <a:avLst/>
              <a:gdLst>
                <a:gd name="T0" fmla="*/ 0 w 97"/>
                <a:gd name="T1" fmla="*/ 1 h 73"/>
                <a:gd name="T2" fmla="*/ 0 w 97"/>
                <a:gd name="T3" fmla="*/ 1 h 73"/>
                <a:gd name="T4" fmla="*/ 0 w 97"/>
                <a:gd name="T5" fmla="*/ 0 h 73"/>
                <a:gd name="T6" fmla="*/ 0 w 97"/>
                <a:gd name="T7" fmla="*/ 1 h 73"/>
                <a:gd name="T8" fmla="*/ 0 w 97"/>
                <a:gd name="T9" fmla="*/ 1 h 73"/>
                <a:gd name="T10" fmla="*/ 0 w 97"/>
                <a:gd name="T11" fmla="*/ 1 h 73"/>
                <a:gd name="T12" fmla="*/ 0 w 97"/>
                <a:gd name="T13" fmla="*/ 1 h 73"/>
                <a:gd name="T14" fmla="*/ 0 w 97"/>
                <a:gd name="T15" fmla="*/ 1 h 73"/>
                <a:gd name="T16" fmla="*/ 0 60000 65536"/>
                <a:gd name="T17" fmla="*/ 0 60000 65536"/>
                <a:gd name="T18" fmla="*/ 0 60000 65536"/>
                <a:gd name="T19" fmla="*/ 0 60000 65536"/>
                <a:gd name="T20" fmla="*/ 0 60000 65536"/>
                <a:gd name="T21" fmla="*/ 0 60000 65536"/>
                <a:gd name="T22" fmla="*/ 0 60000 65536"/>
                <a:gd name="T23" fmla="*/ 0 60000 65536"/>
                <a:gd name="T24" fmla="*/ 0 w 97"/>
                <a:gd name="T25" fmla="*/ 0 h 73"/>
                <a:gd name="T26" fmla="*/ 97 w 97"/>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 h="73">
                  <a:moveTo>
                    <a:pt x="0" y="49"/>
                  </a:moveTo>
                  <a:lnTo>
                    <a:pt x="11" y="4"/>
                  </a:lnTo>
                  <a:lnTo>
                    <a:pt x="66" y="0"/>
                  </a:lnTo>
                  <a:lnTo>
                    <a:pt x="97" y="37"/>
                  </a:lnTo>
                  <a:lnTo>
                    <a:pt x="53" y="38"/>
                  </a:lnTo>
                  <a:lnTo>
                    <a:pt x="4" y="73"/>
                  </a:lnTo>
                  <a:lnTo>
                    <a:pt x="26" y="51"/>
                  </a:lnTo>
                  <a:lnTo>
                    <a:pt x="0" y="49"/>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74" name="Freeform 160"/>
            <p:cNvSpPr>
              <a:spLocks noChangeAspect="1"/>
            </p:cNvSpPr>
            <p:nvPr/>
          </p:nvSpPr>
          <p:spPr bwMode="gray">
            <a:xfrm>
              <a:off x="4888001" y="3306224"/>
              <a:ext cx="395825" cy="198295"/>
            </a:xfrm>
            <a:custGeom>
              <a:avLst/>
              <a:gdLst>
                <a:gd name="T0" fmla="*/ 0 w 638"/>
                <a:gd name="T1" fmla="*/ 1 h 247"/>
                <a:gd name="T2" fmla="*/ 0 w 638"/>
                <a:gd name="T3" fmla="*/ 1 h 247"/>
                <a:gd name="T4" fmla="*/ 0 w 638"/>
                <a:gd name="T5" fmla="*/ 1 h 247"/>
                <a:gd name="T6" fmla="*/ 0 w 638"/>
                <a:gd name="T7" fmla="*/ 1 h 247"/>
                <a:gd name="T8" fmla="*/ 0 w 638"/>
                <a:gd name="T9" fmla="*/ 1 h 247"/>
                <a:gd name="T10" fmla="*/ 0 w 638"/>
                <a:gd name="T11" fmla="*/ 1 h 247"/>
                <a:gd name="T12" fmla="*/ 0 w 638"/>
                <a:gd name="T13" fmla="*/ 1 h 247"/>
                <a:gd name="T14" fmla="*/ 0 w 638"/>
                <a:gd name="T15" fmla="*/ 1 h 247"/>
                <a:gd name="T16" fmla="*/ 0 w 638"/>
                <a:gd name="T17" fmla="*/ 1 h 247"/>
                <a:gd name="T18" fmla="*/ 0 w 638"/>
                <a:gd name="T19" fmla="*/ 1 h 247"/>
                <a:gd name="T20" fmla="*/ 0 w 638"/>
                <a:gd name="T21" fmla="*/ 1 h 247"/>
                <a:gd name="T22" fmla="*/ 0 w 638"/>
                <a:gd name="T23" fmla="*/ 1 h 247"/>
                <a:gd name="T24" fmla="*/ 0 w 638"/>
                <a:gd name="T25" fmla="*/ 1 h 247"/>
                <a:gd name="T26" fmla="*/ 0 w 638"/>
                <a:gd name="T27" fmla="*/ 1 h 247"/>
                <a:gd name="T28" fmla="*/ 0 w 638"/>
                <a:gd name="T29" fmla="*/ 1 h 247"/>
                <a:gd name="T30" fmla="*/ 0 w 638"/>
                <a:gd name="T31" fmla="*/ 1 h 247"/>
                <a:gd name="T32" fmla="*/ 0 w 638"/>
                <a:gd name="T33" fmla="*/ 1 h 247"/>
                <a:gd name="T34" fmla="*/ 0 w 638"/>
                <a:gd name="T35" fmla="*/ 1 h 247"/>
                <a:gd name="T36" fmla="*/ 0 w 638"/>
                <a:gd name="T37" fmla="*/ 1 h 247"/>
                <a:gd name="T38" fmla="*/ 0 w 638"/>
                <a:gd name="T39" fmla="*/ 1 h 247"/>
                <a:gd name="T40" fmla="*/ 0 w 638"/>
                <a:gd name="T41" fmla="*/ 1 h 247"/>
                <a:gd name="T42" fmla="*/ 0 w 638"/>
                <a:gd name="T43" fmla="*/ 0 h 247"/>
                <a:gd name="T44" fmla="*/ 0 w 638"/>
                <a:gd name="T45" fmla="*/ 1 h 247"/>
                <a:gd name="T46" fmla="*/ 0 w 638"/>
                <a:gd name="T47" fmla="*/ 1 h 247"/>
                <a:gd name="T48" fmla="*/ 0 w 638"/>
                <a:gd name="T49" fmla="*/ 1 h 247"/>
                <a:gd name="T50" fmla="*/ 0 w 638"/>
                <a:gd name="T51" fmla="*/ 1 h 247"/>
                <a:gd name="T52" fmla="*/ 0 w 638"/>
                <a:gd name="T53" fmla="*/ 1 h 2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38"/>
                <a:gd name="T82" fmla="*/ 0 h 247"/>
                <a:gd name="T83" fmla="*/ 638 w 638"/>
                <a:gd name="T84" fmla="*/ 247 h 24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38" h="247">
                  <a:moveTo>
                    <a:pt x="0" y="83"/>
                  </a:moveTo>
                  <a:lnTo>
                    <a:pt x="27" y="148"/>
                  </a:lnTo>
                  <a:lnTo>
                    <a:pt x="1" y="154"/>
                  </a:lnTo>
                  <a:lnTo>
                    <a:pt x="27" y="165"/>
                  </a:lnTo>
                  <a:lnTo>
                    <a:pt x="37" y="204"/>
                  </a:lnTo>
                  <a:lnTo>
                    <a:pt x="73" y="200"/>
                  </a:lnTo>
                  <a:lnTo>
                    <a:pt x="37" y="217"/>
                  </a:lnTo>
                  <a:lnTo>
                    <a:pt x="78" y="210"/>
                  </a:lnTo>
                  <a:lnTo>
                    <a:pt x="122" y="236"/>
                  </a:lnTo>
                  <a:lnTo>
                    <a:pt x="163" y="209"/>
                  </a:lnTo>
                  <a:lnTo>
                    <a:pt x="226" y="244"/>
                  </a:lnTo>
                  <a:lnTo>
                    <a:pt x="336" y="209"/>
                  </a:lnTo>
                  <a:lnTo>
                    <a:pt x="333" y="247"/>
                  </a:lnTo>
                  <a:lnTo>
                    <a:pt x="355" y="209"/>
                  </a:lnTo>
                  <a:lnTo>
                    <a:pt x="561" y="199"/>
                  </a:lnTo>
                  <a:lnTo>
                    <a:pt x="638" y="195"/>
                  </a:lnTo>
                  <a:lnTo>
                    <a:pt x="616" y="108"/>
                  </a:lnTo>
                  <a:lnTo>
                    <a:pt x="634" y="90"/>
                  </a:lnTo>
                  <a:lnTo>
                    <a:pt x="567" y="17"/>
                  </a:lnTo>
                  <a:lnTo>
                    <a:pt x="525" y="17"/>
                  </a:lnTo>
                  <a:lnTo>
                    <a:pt x="408" y="47"/>
                  </a:lnTo>
                  <a:lnTo>
                    <a:pt x="307" y="0"/>
                  </a:lnTo>
                  <a:lnTo>
                    <a:pt x="245" y="1"/>
                  </a:lnTo>
                  <a:lnTo>
                    <a:pt x="164" y="45"/>
                  </a:lnTo>
                  <a:lnTo>
                    <a:pt x="100" y="33"/>
                  </a:lnTo>
                  <a:lnTo>
                    <a:pt x="120" y="56"/>
                  </a:lnTo>
                  <a:lnTo>
                    <a:pt x="0" y="83"/>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75" name="Freeform 161"/>
            <p:cNvSpPr>
              <a:spLocks noChangeAspect="1"/>
            </p:cNvSpPr>
            <p:nvPr/>
          </p:nvSpPr>
          <p:spPr bwMode="gray">
            <a:xfrm>
              <a:off x="4102948" y="2834689"/>
              <a:ext cx="84443" cy="134278"/>
            </a:xfrm>
            <a:custGeom>
              <a:avLst/>
              <a:gdLst>
                <a:gd name="T0" fmla="*/ 0 w 141"/>
                <a:gd name="T1" fmla="*/ 1 h 165"/>
                <a:gd name="T2" fmla="*/ 0 w 141"/>
                <a:gd name="T3" fmla="*/ 1 h 165"/>
                <a:gd name="T4" fmla="*/ 0 w 141"/>
                <a:gd name="T5" fmla="*/ 1 h 165"/>
                <a:gd name="T6" fmla="*/ 0 w 141"/>
                <a:gd name="T7" fmla="*/ 1 h 165"/>
                <a:gd name="T8" fmla="*/ 0 w 141"/>
                <a:gd name="T9" fmla="*/ 1 h 165"/>
                <a:gd name="T10" fmla="*/ 0 w 141"/>
                <a:gd name="T11" fmla="*/ 1 h 165"/>
                <a:gd name="T12" fmla="*/ 0 w 141"/>
                <a:gd name="T13" fmla="*/ 1 h 165"/>
                <a:gd name="T14" fmla="*/ 0 w 141"/>
                <a:gd name="T15" fmla="*/ 1 h 165"/>
                <a:gd name="T16" fmla="*/ 0 w 141"/>
                <a:gd name="T17" fmla="*/ 1 h 165"/>
                <a:gd name="T18" fmla="*/ 0 w 141"/>
                <a:gd name="T19" fmla="*/ 0 h 165"/>
                <a:gd name="T20" fmla="*/ 0 w 141"/>
                <a:gd name="T21" fmla="*/ 1 h 165"/>
                <a:gd name="T22" fmla="*/ 0 w 141"/>
                <a:gd name="T23" fmla="*/ 1 h 165"/>
                <a:gd name="T24" fmla="*/ 0 w 141"/>
                <a:gd name="T25" fmla="*/ 1 h 165"/>
                <a:gd name="T26" fmla="*/ 0 w 141"/>
                <a:gd name="T27" fmla="*/ 1 h 165"/>
                <a:gd name="T28" fmla="*/ 0 w 141"/>
                <a:gd name="T29" fmla="*/ 1 h 165"/>
                <a:gd name="T30" fmla="*/ 0 w 141"/>
                <a:gd name="T31" fmla="*/ 1 h 165"/>
                <a:gd name="T32" fmla="*/ 0 w 141"/>
                <a:gd name="T33" fmla="*/ 1 h 165"/>
                <a:gd name="T34" fmla="*/ 0 w 141"/>
                <a:gd name="T35" fmla="*/ 1 h 1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1"/>
                <a:gd name="T55" fmla="*/ 0 h 165"/>
                <a:gd name="T56" fmla="*/ 141 w 141"/>
                <a:gd name="T57" fmla="*/ 165 h 1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1" h="165">
                  <a:moveTo>
                    <a:pt x="0" y="137"/>
                  </a:moveTo>
                  <a:lnTo>
                    <a:pt x="18" y="152"/>
                  </a:lnTo>
                  <a:lnTo>
                    <a:pt x="4" y="165"/>
                  </a:lnTo>
                  <a:lnTo>
                    <a:pt x="131" y="140"/>
                  </a:lnTo>
                  <a:lnTo>
                    <a:pt x="141" y="53"/>
                  </a:lnTo>
                  <a:lnTo>
                    <a:pt x="123" y="33"/>
                  </a:lnTo>
                  <a:lnTo>
                    <a:pt x="87" y="43"/>
                  </a:lnTo>
                  <a:lnTo>
                    <a:pt x="73" y="31"/>
                  </a:lnTo>
                  <a:lnTo>
                    <a:pt x="89" y="10"/>
                  </a:lnTo>
                  <a:lnTo>
                    <a:pt x="73" y="0"/>
                  </a:lnTo>
                  <a:lnTo>
                    <a:pt x="57" y="42"/>
                  </a:lnTo>
                  <a:lnTo>
                    <a:pt x="4" y="53"/>
                  </a:lnTo>
                  <a:lnTo>
                    <a:pt x="21" y="64"/>
                  </a:lnTo>
                  <a:lnTo>
                    <a:pt x="11" y="86"/>
                  </a:lnTo>
                  <a:lnTo>
                    <a:pt x="45" y="92"/>
                  </a:lnTo>
                  <a:lnTo>
                    <a:pt x="13" y="124"/>
                  </a:lnTo>
                  <a:lnTo>
                    <a:pt x="51" y="117"/>
                  </a:lnTo>
                  <a:lnTo>
                    <a:pt x="0" y="137"/>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76" name="Freeform 162"/>
            <p:cNvSpPr>
              <a:spLocks noChangeAspect="1"/>
            </p:cNvSpPr>
            <p:nvPr/>
          </p:nvSpPr>
          <p:spPr bwMode="gray">
            <a:xfrm>
              <a:off x="4145170" y="2822198"/>
              <a:ext cx="58054" cy="56210"/>
            </a:xfrm>
            <a:custGeom>
              <a:avLst/>
              <a:gdLst>
                <a:gd name="T0" fmla="*/ 0 w 90"/>
                <a:gd name="T1" fmla="*/ 1 h 64"/>
                <a:gd name="T2" fmla="*/ 0 w 90"/>
                <a:gd name="T3" fmla="*/ 1 h 64"/>
                <a:gd name="T4" fmla="*/ 0 w 90"/>
                <a:gd name="T5" fmla="*/ 1 h 64"/>
                <a:gd name="T6" fmla="*/ 0 w 90"/>
                <a:gd name="T7" fmla="*/ 1 h 64"/>
                <a:gd name="T8" fmla="*/ 0 w 90"/>
                <a:gd name="T9" fmla="*/ 1 h 64"/>
                <a:gd name="T10" fmla="*/ 0 w 90"/>
                <a:gd name="T11" fmla="*/ 1 h 64"/>
                <a:gd name="T12" fmla="*/ 0 w 90"/>
                <a:gd name="T13" fmla="*/ 0 h 64"/>
                <a:gd name="T14" fmla="*/ 0 w 90"/>
                <a:gd name="T15" fmla="*/ 1 h 64"/>
                <a:gd name="T16" fmla="*/ 0 w 90"/>
                <a:gd name="T17" fmla="*/ 1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64"/>
                <a:gd name="T29" fmla="*/ 90 w 90"/>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64">
                  <a:moveTo>
                    <a:pt x="0" y="42"/>
                  </a:moveTo>
                  <a:lnTo>
                    <a:pt x="14" y="54"/>
                  </a:lnTo>
                  <a:lnTo>
                    <a:pt x="50" y="44"/>
                  </a:lnTo>
                  <a:lnTo>
                    <a:pt x="68" y="64"/>
                  </a:lnTo>
                  <a:lnTo>
                    <a:pt x="90" y="42"/>
                  </a:lnTo>
                  <a:lnTo>
                    <a:pt x="69" y="10"/>
                  </a:lnTo>
                  <a:lnTo>
                    <a:pt x="26" y="0"/>
                  </a:lnTo>
                  <a:lnTo>
                    <a:pt x="16" y="21"/>
                  </a:lnTo>
                  <a:lnTo>
                    <a:pt x="0" y="42"/>
                  </a:lnTo>
                  <a:close/>
                </a:path>
              </a:pathLst>
            </a:custGeom>
            <a:solidFill>
              <a:srgbClr val="7F7F7F"/>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77" name="Freeform 163"/>
            <p:cNvSpPr>
              <a:spLocks noChangeAspect="1"/>
            </p:cNvSpPr>
            <p:nvPr/>
          </p:nvSpPr>
          <p:spPr bwMode="gray">
            <a:xfrm>
              <a:off x="4176835" y="2731638"/>
              <a:ext cx="11875" cy="15614"/>
            </a:xfrm>
            <a:custGeom>
              <a:avLst/>
              <a:gdLst>
                <a:gd name="T0" fmla="*/ 0 w 22"/>
                <a:gd name="T1" fmla="*/ 1 h 20"/>
                <a:gd name="T2" fmla="*/ 0 w 22"/>
                <a:gd name="T3" fmla="*/ 0 h 20"/>
                <a:gd name="T4" fmla="*/ 0 w 22"/>
                <a:gd name="T5" fmla="*/ 1 h 20"/>
                <a:gd name="T6" fmla="*/ 0 w 22"/>
                <a:gd name="T7" fmla="*/ 1 h 20"/>
                <a:gd name="T8" fmla="*/ 0 60000 65536"/>
                <a:gd name="T9" fmla="*/ 0 60000 65536"/>
                <a:gd name="T10" fmla="*/ 0 60000 65536"/>
                <a:gd name="T11" fmla="*/ 0 60000 65536"/>
                <a:gd name="T12" fmla="*/ 0 w 22"/>
                <a:gd name="T13" fmla="*/ 0 h 20"/>
                <a:gd name="T14" fmla="*/ 22 w 22"/>
                <a:gd name="T15" fmla="*/ 20 h 20"/>
              </a:gdLst>
              <a:ahLst/>
              <a:cxnLst>
                <a:cxn ang="T8">
                  <a:pos x="T0" y="T1"/>
                </a:cxn>
                <a:cxn ang="T9">
                  <a:pos x="T2" y="T3"/>
                </a:cxn>
                <a:cxn ang="T10">
                  <a:pos x="T4" y="T5"/>
                </a:cxn>
                <a:cxn ang="T11">
                  <a:pos x="T6" y="T7"/>
                </a:cxn>
              </a:cxnLst>
              <a:rect l="T12" t="T13" r="T14" b="T15"/>
              <a:pathLst>
                <a:path w="22" h="20">
                  <a:moveTo>
                    <a:pt x="0" y="15"/>
                  </a:moveTo>
                  <a:lnTo>
                    <a:pt x="11" y="0"/>
                  </a:lnTo>
                  <a:lnTo>
                    <a:pt x="22" y="20"/>
                  </a:lnTo>
                  <a:lnTo>
                    <a:pt x="0" y="15"/>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78" name="Freeform 164"/>
            <p:cNvSpPr>
              <a:spLocks noChangeAspect="1"/>
            </p:cNvSpPr>
            <p:nvPr/>
          </p:nvSpPr>
          <p:spPr bwMode="gray">
            <a:xfrm>
              <a:off x="4188710" y="2692603"/>
              <a:ext cx="167566" cy="335696"/>
            </a:xfrm>
            <a:custGeom>
              <a:avLst/>
              <a:gdLst>
                <a:gd name="T0" fmla="*/ 0 w 268"/>
                <a:gd name="T1" fmla="*/ 1 h 409"/>
                <a:gd name="T2" fmla="*/ 0 w 268"/>
                <a:gd name="T3" fmla="*/ 1 h 409"/>
                <a:gd name="T4" fmla="*/ 0 w 268"/>
                <a:gd name="T5" fmla="*/ 0 h 409"/>
                <a:gd name="T6" fmla="*/ 0 w 268"/>
                <a:gd name="T7" fmla="*/ 0 h 409"/>
                <a:gd name="T8" fmla="*/ 0 w 268"/>
                <a:gd name="T9" fmla="*/ 1 h 409"/>
                <a:gd name="T10" fmla="*/ 0 w 268"/>
                <a:gd name="T11" fmla="*/ 1 h 409"/>
                <a:gd name="T12" fmla="*/ 0 w 268"/>
                <a:gd name="T13" fmla="*/ 1 h 409"/>
                <a:gd name="T14" fmla="*/ 0 w 268"/>
                <a:gd name="T15" fmla="*/ 1 h 409"/>
                <a:gd name="T16" fmla="*/ 0 w 268"/>
                <a:gd name="T17" fmla="*/ 1 h 409"/>
                <a:gd name="T18" fmla="*/ 0 w 268"/>
                <a:gd name="T19" fmla="*/ 1 h 409"/>
                <a:gd name="T20" fmla="*/ 0 w 268"/>
                <a:gd name="T21" fmla="*/ 1 h 409"/>
                <a:gd name="T22" fmla="*/ 0 w 268"/>
                <a:gd name="T23" fmla="*/ 1 h 409"/>
                <a:gd name="T24" fmla="*/ 0 w 268"/>
                <a:gd name="T25" fmla="*/ 1 h 409"/>
                <a:gd name="T26" fmla="*/ 0 w 268"/>
                <a:gd name="T27" fmla="*/ 1 h 409"/>
                <a:gd name="T28" fmla="*/ 0 w 268"/>
                <a:gd name="T29" fmla="*/ 1 h 409"/>
                <a:gd name="T30" fmla="*/ 0 w 268"/>
                <a:gd name="T31" fmla="*/ 1 h 409"/>
                <a:gd name="T32" fmla="*/ 0 w 268"/>
                <a:gd name="T33" fmla="*/ 1 h 409"/>
                <a:gd name="T34" fmla="*/ 0 w 268"/>
                <a:gd name="T35" fmla="*/ 1 h 409"/>
                <a:gd name="T36" fmla="*/ 0 w 268"/>
                <a:gd name="T37" fmla="*/ 1 h 409"/>
                <a:gd name="T38" fmla="*/ 0 w 268"/>
                <a:gd name="T39" fmla="*/ 1 h 409"/>
                <a:gd name="T40" fmla="*/ 0 w 268"/>
                <a:gd name="T41" fmla="*/ 1 h 409"/>
                <a:gd name="T42" fmla="*/ 0 w 268"/>
                <a:gd name="T43" fmla="*/ 1 h 409"/>
                <a:gd name="T44" fmla="*/ 0 w 268"/>
                <a:gd name="T45" fmla="*/ 1 h 409"/>
                <a:gd name="T46" fmla="*/ 0 w 268"/>
                <a:gd name="T47" fmla="*/ 1 h 409"/>
                <a:gd name="T48" fmla="*/ 0 w 268"/>
                <a:gd name="T49" fmla="*/ 1 h 409"/>
                <a:gd name="T50" fmla="*/ 0 w 268"/>
                <a:gd name="T51" fmla="*/ 1 h 409"/>
                <a:gd name="T52" fmla="*/ 0 w 268"/>
                <a:gd name="T53" fmla="*/ 1 h 409"/>
                <a:gd name="T54" fmla="*/ 0 w 268"/>
                <a:gd name="T55" fmla="*/ 1 h 409"/>
                <a:gd name="T56" fmla="*/ 0 w 268"/>
                <a:gd name="T57" fmla="*/ 1 h 409"/>
                <a:gd name="T58" fmla="*/ 0 w 268"/>
                <a:gd name="T59" fmla="*/ 1 h 4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8"/>
                <a:gd name="T91" fmla="*/ 0 h 409"/>
                <a:gd name="T92" fmla="*/ 268 w 268"/>
                <a:gd name="T93" fmla="*/ 409 h 40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8" h="409">
                  <a:moveTo>
                    <a:pt x="0" y="96"/>
                  </a:moveTo>
                  <a:lnTo>
                    <a:pt x="10" y="41"/>
                  </a:lnTo>
                  <a:lnTo>
                    <a:pt x="39" y="0"/>
                  </a:lnTo>
                  <a:lnTo>
                    <a:pt x="102" y="0"/>
                  </a:lnTo>
                  <a:lnTo>
                    <a:pt x="65" y="49"/>
                  </a:lnTo>
                  <a:lnTo>
                    <a:pt x="147" y="59"/>
                  </a:lnTo>
                  <a:lnTo>
                    <a:pt x="96" y="126"/>
                  </a:lnTo>
                  <a:lnTo>
                    <a:pt x="157" y="150"/>
                  </a:lnTo>
                  <a:lnTo>
                    <a:pt x="215" y="234"/>
                  </a:lnTo>
                  <a:lnTo>
                    <a:pt x="198" y="239"/>
                  </a:lnTo>
                  <a:lnTo>
                    <a:pt x="224" y="260"/>
                  </a:lnTo>
                  <a:lnTo>
                    <a:pt x="209" y="280"/>
                  </a:lnTo>
                  <a:lnTo>
                    <a:pt x="268" y="285"/>
                  </a:lnTo>
                  <a:lnTo>
                    <a:pt x="233" y="340"/>
                  </a:lnTo>
                  <a:lnTo>
                    <a:pt x="257" y="356"/>
                  </a:lnTo>
                  <a:lnTo>
                    <a:pt x="15" y="409"/>
                  </a:lnTo>
                  <a:lnTo>
                    <a:pt x="122" y="333"/>
                  </a:lnTo>
                  <a:lnTo>
                    <a:pt x="91" y="345"/>
                  </a:lnTo>
                  <a:lnTo>
                    <a:pt x="30" y="322"/>
                  </a:lnTo>
                  <a:lnTo>
                    <a:pt x="75" y="294"/>
                  </a:lnTo>
                  <a:lnTo>
                    <a:pt x="47" y="280"/>
                  </a:lnTo>
                  <a:lnTo>
                    <a:pt x="108" y="251"/>
                  </a:lnTo>
                  <a:lnTo>
                    <a:pt x="115" y="213"/>
                  </a:lnTo>
                  <a:lnTo>
                    <a:pt x="83" y="202"/>
                  </a:lnTo>
                  <a:lnTo>
                    <a:pt x="102" y="180"/>
                  </a:lnTo>
                  <a:lnTo>
                    <a:pt x="38" y="191"/>
                  </a:lnTo>
                  <a:lnTo>
                    <a:pt x="39" y="132"/>
                  </a:lnTo>
                  <a:lnTo>
                    <a:pt x="10" y="159"/>
                  </a:lnTo>
                  <a:lnTo>
                    <a:pt x="27" y="99"/>
                  </a:lnTo>
                  <a:lnTo>
                    <a:pt x="0" y="96"/>
                  </a:lnTo>
                  <a:close/>
                </a:path>
              </a:pathLst>
            </a:custGeom>
            <a:solidFill>
              <a:srgbClr val="7F7F7F"/>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79" name="Freeform 165"/>
            <p:cNvSpPr>
              <a:spLocks noChangeAspect="1"/>
            </p:cNvSpPr>
            <p:nvPr/>
          </p:nvSpPr>
          <p:spPr bwMode="gray">
            <a:xfrm>
              <a:off x="981211" y="2725392"/>
              <a:ext cx="58054" cy="45280"/>
            </a:xfrm>
            <a:custGeom>
              <a:avLst/>
              <a:gdLst>
                <a:gd name="T0" fmla="*/ 0 w 92"/>
                <a:gd name="T1" fmla="*/ 1 h 53"/>
                <a:gd name="T2" fmla="*/ 0 w 92"/>
                <a:gd name="T3" fmla="*/ 1 h 53"/>
                <a:gd name="T4" fmla="*/ 0 w 92"/>
                <a:gd name="T5" fmla="*/ 1 h 53"/>
                <a:gd name="T6" fmla="*/ 0 w 92"/>
                <a:gd name="T7" fmla="*/ 0 h 53"/>
                <a:gd name="T8" fmla="*/ 0 w 92"/>
                <a:gd name="T9" fmla="*/ 1 h 53"/>
                <a:gd name="T10" fmla="*/ 0 w 92"/>
                <a:gd name="T11" fmla="*/ 1 h 53"/>
                <a:gd name="T12" fmla="*/ 0 60000 65536"/>
                <a:gd name="T13" fmla="*/ 0 60000 65536"/>
                <a:gd name="T14" fmla="*/ 0 60000 65536"/>
                <a:gd name="T15" fmla="*/ 0 60000 65536"/>
                <a:gd name="T16" fmla="*/ 0 60000 65536"/>
                <a:gd name="T17" fmla="*/ 0 60000 65536"/>
                <a:gd name="T18" fmla="*/ 0 w 92"/>
                <a:gd name="T19" fmla="*/ 0 h 53"/>
                <a:gd name="T20" fmla="*/ 92 w 92"/>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92" h="53">
                  <a:moveTo>
                    <a:pt x="0" y="21"/>
                  </a:moveTo>
                  <a:lnTo>
                    <a:pt x="26" y="53"/>
                  </a:lnTo>
                  <a:lnTo>
                    <a:pt x="92" y="9"/>
                  </a:lnTo>
                  <a:lnTo>
                    <a:pt x="31" y="0"/>
                  </a:lnTo>
                  <a:lnTo>
                    <a:pt x="38" y="20"/>
                  </a:lnTo>
                  <a:lnTo>
                    <a:pt x="0" y="21"/>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80" name="Freeform 166"/>
            <p:cNvSpPr>
              <a:spLocks noChangeAspect="1"/>
            </p:cNvSpPr>
            <p:nvPr/>
          </p:nvSpPr>
          <p:spPr bwMode="gray">
            <a:xfrm>
              <a:off x="1344050" y="2645762"/>
              <a:ext cx="171524" cy="199856"/>
            </a:xfrm>
            <a:custGeom>
              <a:avLst/>
              <a:gdLst>
                <a:gd name="T0" fmla="*/ 0 w 277"/>
                <a:gd name="T1" fmla="*/ 1 h 248"/>
                <a:gd name="T2" fmla="*/ 0 w 277"/>
                <a:gd name="T3" fmla="*/ 1 h 248"/>
                <a:gd name="T4" fmla="*/ 0 w 277"/>
                <a:gd name="T5" fmla="*/ 1 h 248"/>
                <a:gd name="T6" fmla="*/ 0 w 277"/>
                <a:gd name="T7" fmla="*/ 1 h 248"/>
                <a:gd name="T8" fmla="*/ 0 w 277"/>
                <a:gd name="T9" fmla="*/ 1 h 248"/>
                <a:gd name="T10" fmla="*/ 0 w 277"/>
                <a:gd name="T11" fmla="*/ 1 h 248"/>
                <a:gd name="T12" fmla="*/ 0 w 277"/>
                <a:gd name="T13" fmla="*/ 1 h 248"/>
                <a:gd name="T14" fmla="*/ 0 w 277"/>
                <a:gd name="T15" fmla="*/ 1 h 248"/>
                <a:gd name="T16" fmla="*/ 0 w 277"/>
                <a:gd name="T17" fmla="*/ 1 h 248"/>
                <a:gd name="T18" fmla="*/ 0 w 277"/>
                <a:gd name="T19" fmla="*/ 1 h 248"/>
                <a:gd name="T20" fmla="*/ 0 w 277"/>
                <a:gd name="T21" fmla="*/ 1 h 248"/>
                <a:gd name="T22" fmla="*/ 0 w 277"/>
                <a:gd name="T23" fmla="*/ 1 h 248"/>
                <a:gd name="T24" fmla="*/ 0 w 277"/>
                <a:gd name="T25" fmla="*/ 1 h 248"/>
                <a:gd name="T26" fmla="*/ 0 w 277"/>
                <a:gd name="T27" fmla="*/ 1 h 248"/>
                <a:gd name="T28" fmla="*/ 0 w 277"/>
                <a:gd name="T29" fmla="*/ 1 h 248"/>
                <a:gd name="T30" fmla="*/ 0 w 277"/>
                <a:gd name="T31" fmla="*/ 1 h 248"/>
                <a:gd name="T32" fmla="*/ 0 w 277"/>
                <a:gd name="T33" fmla="*/ 1 h 248"/>
                <a:gd name="T34" fmla="*/ 0 w 277"/>
                <a:gd name="T35" fmla="*/ 1 h 248"/>
                <a:gd name="T36" fmla="*/ 0 w 277"/>
                <a:gd name="T37" fmla="*/ 0 h 248"/>
                <a:gd name="T38" fmla="*/ 0 w 277"/>
                <a:gd name="T39" fmla="*/ 1 h 248"/>
                <a:gd name="T40" fmla="*/ 0 w 277"/>
                <a:gd name="T41" fmla="*/ 1 h 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7"/>
                <a:gd name="T64" fmla="*/ 0 h 248"/>
                <a:gd name="T65" fmla="*/ 277 w 277"/>
                <a:gd name="T66" fmla="*/ 248 h 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7" h="248">
                  <a:moveTo>
                    <a:pt x="0" y="24"/>
                  </a:moveTo>
                  <a:lnTo>
                    <a:pt x="11" y="61"/>
                  </a:lnTo>
                  <a:lnTo>
                    <a:pt x="50" y="76"/>
                  </a:lnTo>
                  <a:lnTo>
                    <a:pt x="67" y="64"/>
                  </a:lnTo>
                  <a:lnTo>
                    <a:pt x="34" y="45"/>
                  </a:lnTo>
                  <a:lnTo>
                    <a:pt x="67" y="45"/>
                  </a:lnTo>
                  <a:lnTo>
                    <a:pt x="95" y="77"/>
                  </a:lnTo>
                  <a:lnTo>
                    <a:pt x="86" y="21"/>
                  </a:lnTo>
                  <a:lnTo>
                    <a:pt x="110" y="70"/>
                  </a:lnTo>
                  <a:lnTo>
                    <a:pt x="168" y="98"/>
                  </a:lnTo>
                  <a:lnTo>
                    <a:pt x="157" y="132"/>
                  </a:lnTo>
                  <a:lnTo>
                    <a:pt x="223" y="175"/>
                  </a:lnTo>
                  <a:lnTo>
                    <a:pt x="205" y="212"/>
                  </a:lnTo>
                  <a:lnTo>
                    <a:pt x="241" y="182"/>
                  </a:lnTo>
                  <a:lnTo>
                    <a:pt x="248" y="248"/>
                  </a:lnTo>
                  <a:lnTo>
                    <a:pt x="274" y="237"/>
                  </a:lnTo>
                  <a:lnTo>
                    <a:pt x="277" y="187"/>
                  </a:lnTo>
                  <a:lnTo>
                    <a:pt x="211" y="160"/>
                  </a:lnTo>
                  <a:lnTo>
                    <a:pt x="88" y="0"/>
                  </a:lnTo>
                  <a:lnTo>
                    <a:pt x="18" y="45"/>
                  </a:lnTo>
                  <a:lnTo>
                    <a:pt x="0" y="24"/>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81" name="Freeform 167"/>
            <p:cNvSpPr>
              <a:spLocks noChangeAspect="1"/>
            </p:cNvSpPr>
            <p:nvPr/>
          </p:nvSpPr>
          <p:spPr bwMode="gray">
            <a:xfrm>
              <a:off x="1382313" y="2709779"/>
              <a:ext cx="27708" cy="32789"/>
            </a:xfrm>
            <a:custGeom>
              <a:avLst/>
              <a:gdLst>
                <a:gd name="T0" fmla="*/ 0 w 47"/>
                <a:gd name="T1" fmla="*/ 0 h 41"/>
                <a:gd name="T2" fmla="*/ 0 w 47"/>
                <a:gd name="T3" fmla="*/ 1 h 41"/>
                <a:gd name="T4" fmla="*/ 0 w 47"/>
                <a:gd name="T5" fmla="*/ 1 h 41"/>
                <a:gd name="T6" fmla="*/ 0 w 47"/>
                <a:gd name="T7" fmla="*/ 1 h 41"/>
                <a:gd name="T8" fmla="*/ 0 w 47"/>
                <a:gd name="T9" fmla="*/ 1 h 41"/>
                <a:gd name="T10" fmla="*/ 0 w 47"/>
                <a:gd name="T11" fmla="*/ 1 h 41"/>
                <a:gd name="T12" fmla="*/ 0 w 47"/>
                <a:gd name="T13" fmla="*/ 0 h 41"/>
                <a:gd name="T14" fmla="*/ 0 60000 65536"/>
                <a:gd name="T15" fmla="*/ 0 60000 65536"/>
                <a:gd name="T16" fmla="*/ 0 60000 65536"/>
                <a:gd name="T17" fmla="*/ 0 60000 65536"/>
                <a:gd name="T18" fmla="*/ 0 60000 65536"/>
                <a:gd name="T19" fmla="*/ 0 60000 65536"/>
                <a:gd name="T20" fmla="*/ 0 60000 65536"/>
                <a:gd name="T21" fmla="*/ 0 w 47"/>
                <a:gd name="T22" fmla="*/ 0 h 41"/>
                <a:gd name="T23" fmla="*/ 47 w 4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41">
                  <a:moveTo>
                    <a:pt x="0" y="0"/>
                  </a:moveTo>
                  <a:lnTo>
                    <a:pt x="14" y="41"/>
                  </a:lnTo>
                  <a:lnTo>
                    <a:pt x="17" y="21"/>
                  </a:lnTo>
                  <a:lnTo>
                    <a:pt x="47" y="38"/>
                  </a:lnTo>
                  <a:lnTo>
                    <a:pt x="19" y="21"/>
                  </a:lnTo>
                  <a:lnTo>
                    <a:pt x="45" y="8"/>
                  </a:lnTo>
                  <a:lnTo>
                    <a:pt x="0" y="0"/>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82" name="Freeform 168"/>
            <p:cNvSpPr>
              <a:spLocks noChangeAspect="1"/>
            </p:cNvSpPr>
            <p:nvPr/>
          </p:nvSpPr>
          <p:spPr bwMode="gray">
            <a:xfrm>
              <a:off x="1398146" y="2739445"/>
              <a:ext cx="14514" cy="49964"/>
            </a:xfrm>
            <a:custGeom>
              <a:avLst/>
              <a:gdLst>
                <a:gd name="T0" fmla="*/ 0 w 27"/>
                <a:gd name="T1" fmla="*/ 0 h 61"/>
                <a:gd name="T2" fmla="*/ 0 w 27"/>
                <a:gd name="T3" fmla="*/ 1 h 61"/>
                <a:gd name="T4" fmla="*/ 0 w 27"/>
                <a:gd name="T5" fmla="*/ 1 h 61"/>
                <a:gd name="T6" fmla="*/ 0 w 27"/>
                <a:gd name="T7" fmla="*/ 0 h 61"/>
                <a:gd name="T8" fmla="*/ 0 60000 65536"/>
                <a:gd name="T9" fmla="*/ 0 60000 65536"/>
                <a:gd name="T10" fmla="*/ 0 60000 65536"/>
                <a:gd name="T11" fmla="*/ 0 60000 65536"/>
                <a:gd name="T12" fmla="*/ 0 w 27"/>
                <a:gd name="T13" fmla="*/ 0 h 61"/>
                <a:gd name="T14" fmla="*/ 27 w 27"/>
                <a:gd name="T15" fmla="*/ 61 h 61"/>
              </a:gdLst>
              <a:ahLst/>
              <a:cxnLst>
                <a:cxn ang="T8">
                  <a:pos x="T0" y="T1"/>
                </a:cxn>
                <a:cxn ang="T9">
                  <a:pos x="T2" y="T3"/>
                </a:cxn>
                <a:cxn ang="T10">
                  <a:pos x="T4" y="T5"/>
                </a:cxn>
                <a:cxn ang="T11">
                  <a:pos x="T6" y="T7"/>
                </a:cxn>
              </a:cxnLst>
              <a:rect l="T12" t="T13" r="T14" b="T15"/>
              <a:pathLst>
                <a:path w="27" h="61">
                  <a:moveTo>
                    <a:pt x="0" y="0"/>
                  </a:moveTo>
                  <a:lnTo>
                    <a:pt x="25" y="12"/>
                  </a:lnTo>
                  <a:lnTo>
                    <a:pt x="27" y="61"/>
                  </a:lnTo>
                  <a:lnTo>
                    <a:pt x="0" y="0"/>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83" name="Freeform 169"/>
            <p:cNvSpPr>
              <a:spLocks noChangeAspect="1"/>
            </p:cNvSpPr>
            <p:nvPr/>
          </p:nvSpPr>
          <p:spPr bwMode="gray">
            <a:xfrm>
              <a:off x="1412660" y="2714463"/>
              <a:ext cx="23749" cy="28105"/>
            </a:xfrm>
            <a:custGeom>
              <a:avLst/>
              <a:gdLst>
                <a:gd name="T0" fmla="*/ 0 w 34"/>
                <a:gd name="T1" fmla="*/ 0 h 37"/>
                <a:gd name="T2" fmla="*/ 1 w 34"/>
                <a:gd name="T3" fmla="*/ 0 h 37"/>
                <a:gd name="T4" fmla="*/ 1 w 34"/>
                <a:gd name="T5" fmla="*/ 0 h 37"/>
                <a:gd name="T6" fmla="*/ 1 w 34"/>
                <a:gd name="T7" fmla="*/ 0 h 37"/>
                <a:gd name="T8" fmla="*/ 1 w 34"/>
                <a:gd name="T9" fmla="*/ 0 h 37"/>
                <a:gd name="T10" fmla="*/ 1 w 34"/>
                <a:gd name="T11" fmla="*/ 0 h 37"/>
                <a:gd name="T12" fmla="*/ 0 w 34"/>
                <a:gd name="T13" fmla="*/ 0 h 37"/>
                <a:gd name="T14" fmla="*/ 0 60000 65536"/>
                <a:gd name="T15" fmla="*/ 0 60000 65536"/>
                <a:gd name="T16" fmla="*/ 0 60000 65536"/>
                <a:gd name="T17" fmla="*/ 0 60000 65536"/>
                <a:gd name="T18" fmla="*/ 0 60000 65536"/>
                <a:gd name="T19" fmla="*/ 0 60000 65536"/>
                <a:gd name="T20" fmla="*/ 0 60000 65536"/>
                <a:gd name="T21" fmla="*/ 0 w 34"/>
                <a:gd name="T22" fmla="*/ 0 h 37"/>
                <a:gd name="T23" fmla="*/ 34 w 34"/>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37">
                  <a:moveTo>
                    <a:pt x="0" y="0"/>
                  </a:moveTo>
                  <a:lnTo>
                    <a:pt x="7" y="37"/>
                  </a:lnTo>
                  <a:lnTo>
                    <a:pt x="29" y="37"/>
                  </a:lnTo>
                  <a:lnTo>
                    <a:pt x="18" y="4"/>
                  </a:lnTo>
                  <a:lnTo>
                    <a:pt x="34" y="27"/>
                  </a:lnTo>
                  <a:lnTo>
                    <a:pt x="21" y="0"/>
                  </a:lnTo>
                  <a:lnTo>
                    <a:pt x="0" y="0"/>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84" name="Freeform 170"/>
            <p:cNvSpPr>
              <a:spLocks noChangeAspect="1"/>
            </p:cNvSpPr>
            <p:nvPr/>
          </p:nvSpPr>
          <p:spPr bwMode="gray">
            <a:xfrm>
              <a:off x="1433770" y="2756620"/>
              <a:ext cx="17152" cy="24982"/>
            </a:xfrm>
            <a:custGeom>
              <a:avLst/>
              <a:gdLst>
                <a:gd name="T0" fmla="*/ 0 w 30"/>
                <a:gd name="T1" fmla="*/ 0 h 27"/>
                <a:gd name="T2" fmla="*/ 0 w 30"/>
                <a:gd name="T3" fmla="*/ 1 h 27"/>
                <a:gd name="T4" fmla="*/ 0 w 30"/>
                <a:gd name="T5" fmla="*/ 1 h 27"/>
                <a:gd name="T6" fmla="*/ 0 w 30"/>
                <a:gd name="T7" fmla="*/ 0 h 27"/>
                <a:gd name="T8" fmla="*/ 0 60000 65536"/>
                <a:gd name="T9" fmla="*/ 0 60000 65536"/>
                <a:gd name="T10" fmla="*/ 0 60000 65536"/>
                <a:gd name="T11" fmla="*/ 0 60000 65536"/>
                <a:gd name="T12" fmla="*/ 0 w 30"/>
                <a:gd name="T13" fmla="*/ 0 h 27"/>
                <a:gd name="T14" fmla="*/ 30 w 30"/>
                <a:gd name="T15" fmla="*/ 27 h 27"/>
              </a:gdLst>
              <a:ahLst/>
              <a:cxnLst>
                <a:cxn ang="T8">
                  <a:pos x="T0" y="T1"/>
                </a:cxn>
                <a:cxn ang="T9">
                  <a:pos x="T2" y="T3"/>
                </a:cxn>
                <a:cxn ang="T10">
                  <a:pos x="T4" y="T5"/>
                </a:cxn>
                <a:cxn ang="T11">
                  <a:pos x="T6" y="T7"/>
                </a:cxn>
              </a:cxnLst>
              <a:rect l="T12" t="T13" r="T14" b="T15"/>
              <a:pathLst>
                <a:path w="30" h="27">
                  <a:moveTo>
                    <a:pt x="0" y="0"/>
                  </a:moveTo>
                  <a:lnTo>
                    <a:pt x="29" y="27"/>
                  </a:lnTo>
                  <a:lnTo>
                    <a:pt x="30" y="3"/>
                  </a:lnTo>
                  <a:lnTo>
                    <a:pt x="0" y="0"/>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85" name="Freeform 171"/>
            <p:cNvSpPr>
              <a:spLocks noChangeAspect="1"/>
            </p:cNvSpPr>
            <p:nvPr/>
          </p:nvSpPr>
          <p:spPr bwMode="gray">
            <a:xfrm>
              <a:off x="1439048" y="2789409"/>
              <a:ext cx="27708" cy="48403"/>
            </a:xfrm>
            <a:custGeom>
              <a:avLst/>
              <a:gdLst>
                <a:gd name="T0" fmla="*/ 0 w 47"/>
                <a:gd name="T1" fmla="*/ 0 h 64"/>
                <a:gd name="T2" fmla="*/ 0 w 47"/>
                <a:gd name="T3" fmla="*/ 0 h 64"/>
                <a:gd name="T4" fmla="*/ 0 w 47"/>
                <a:gd name="T5" fmla="*/ 0 h 64"/>
                <a:gd name="T6" fmla="*/ 0 w 47"/>
                <a:gd name="T7" fmla="*/ 0 h 64"/>
                <a:gd name="T8" fmla="*/ 0 60000 65536"/>
                <a:gd name="T9" fmla="*/ 0 60000 65536"/>
                <a:gd name="T10" fmla="*/ 0 60000 65536"/>
                <a:gd name="T11" fmla="*/ 0 60000 65536"/>
                <a:gd name="T12" fmla="*/ 0 w 47"/>
                <a:gd name="T13" fmla="*/ 0 h 64"/>
                <a:gd name="T14" fmla="*/ 47 w 47"/>
                <a:gd name="T15" fmla="*/ 64 h 64"/>
              </a:gdLst>
              <a:ahLst/>
              <a:cxnLst>
                <a:cxn ang="T8">
                  <a:pos x="T0" y="T1"/>
                </a:cxn>
                <a:cxn ang="T9">
                  <a:pos x="T2" y="T3"/>
                </a:cxn>
                <a:cxn ang="T10">
                  <a:pos x="T4" y="T5"/>
                </a:cxn>
                <a:cxn ang="T11">
                  <a:pos x="T6" y="T7"/>
                </a:cxn>
              </a:cxnLst>
              <a:rect l="T12" t="T13" r="T14" b="T15"/>
              <a:pathLst>
                <a:path w="47" h="64">
                  <a:moveTo>
                    <a:pt x="0" y="0"/>
                  </a:moveTo>
                  <a:lnTo>
                    <a:pt x="37" y="23"/>
                  </a:lnTo>
                  <a:lnTo>
                    <a:pt x="47" y="64"/>
                  </a:lnTo>
                  <a:lnTo>
                    <a:pt x="0" y="0"/>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86" name="Freeform 172"/>
            <p:cNvSpPr>
              <a:spLocks noChangeAspect="1"/>
            </p:cNvSpPr>
            <p:nvPr/>
          </p:nvSpPr>
          <p:spPr bwMode="gray">
            <a:xfrm>
              <a:off x="1483908" y="2801900"/>
              <a:ext cx="17152" cy="29666"/>
            </a:xfrm>
            <a:custGeom>
              <a:avLst/>
              <a:gdLst>
                <a:gd name="T0" fmla="*/ 0 w 25"/>
                <a:gd name="T1" fmla="*/ 1 h 38"/>
                <a:gd name="T2" fmla="*/ 1 w 25"/>
                <a:gd name="T3" fmla="*/ 0 h 38"/>
                <a:gd name="T4" fmla="*/ 1 w 25"/>
                <a:gd name="T5" fmla="*/ 1 h 38"/>
                <a:gd name="T6" fmla="*/ 0 w 25"/>
                <a:gd name="T7" fmla="*/ 1 h 38"/>
                <a:gd name="T8" fmla="*/ 0 60000 65536"/>
                <a:gd name="T9" fmla="*/ 0 60000 65536"/>
                <a:gd name="T10" fmla="*/ 0 60000 65536"/>
                <a:gd name="T11" fmla="*/ 0 60000 65536"/>
                <a:gd name="T12" fmla="*/ 0 w 25"/>
                <a:gd name="T13" fmla="*/ 0 h 38"/>
                <a:gd name="T14" fmla="*/ 25 w 25"/>
                <a:gd name="T15" fmla="*/ 38 h 38"/>
              </a:gdLst>
              <a:ahLst/>
              <a:cxnLst>
                <a:cxn ang="T8">
                  <a:pos x="T0" y="T1"/>
                </a:cxn>
                <a:cxn ang="T9">
                  <a:pos x="T2" y="T3"/>
                </a:cxn>
                <a:cxn ang="T10">
                  <a:pos x="T4" y="T5"/>
                </a:cxn>
                <a:cxn ang="T11">
                  <a:pos x="T6" y="T7"/>
                </a:cxn>
              </a:cxnLst>
              <a:rect l="T12" t="T13" r="T14" b="T15"/>
              <a:pathLst>
                <a:path w="25" h="38">
                  <a:moveTo>
                    <a:pt x="0" y="22"/>
                  </a:moveTo>
                  <a:lnTo>
                    <a:pt x="13" y="0"/>
                  </a:lnTo>
                  <a:lnTo>
                    <a:pt x="25" y="38"/>
                  </a:lnTo>
                  <a:lnTo>
                    <a:pt x="0" y="22"/>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87" name="Freeform 173"/>
            <p:cNvSpPr>
              <a:spLocks noChangeAspect="1"/>
            </p:cNvSpPr>
            <p:nvPr/>
          </p:nvSpPr>
          <p:spPr bwMode="gray">
            <a:xfrm>
              <a:off x="1633002" y="3050159"/>
              <a:ext cx="1241570" cy="788495"/>
            </a:xfrm>
            <a:custGeom>
              <a:avLst/>
              <a:gdLst>
                <a:gd name="T0" fmla="*/ 0 w 2001"/>
                <a:gd name="T1" fmla="*/ 1 h 971"/>
                <a:gd name="T2" fmla="*/ 0 w 2001"/>
                <a:gd name="T3" fmla="*/ 1 h 971"/>
                <a:gd name="T4" fmla="*/ 0 w 2001"/>
                <a:gd name="T5" fmla="*/ 1 h 971"/>
                <a:gd name="T6" fmla="*/ 0 w 2001"/>
                <a:gd name="T7" fmla="*/ 1 h 971"/>
                <a:gd name="T8" fmla="*/ 0 w 2001"/>
                <a:gd name="T9" fmla="*/ 1 h 971"/>
                <a:gd name="T10" fmla="*/ 0 w 2001"/>
                <a:gd name="T11" fmla="*/ 1 h 971"/>
                <a:gd name="T12" fmla="*/ 0 w 2001"/>
                <a:gd name="T13" fmla="*/ 1 h 971"/>
                <a:gd name="T14" fmla="*/ 0 w 2001"/>
                <a:gd name="T15" fmla="*/ 1 h 971"/>
                <a:gd name="T16" fmla="*/ 0 w 2001"/>
                <a:gd name="T17" fmla="*/ 1 h 971"/>
                <a:gd name="T18" fmla="*/ 0 w 2001"/>
                <a:gd name="T19" fmla="*/ 1 h 971"/>
                <a:gd name="T20" fmla="*/ 0 w 2001"/>
                <a:gd name="T21" fmla="*/ 1 h 971"/>
                <a:gd name="T22" fmla="*/ 0 w 2001"/>
                <a:gd name="T23" fmla="*/ 1 h 971"/>
                <a:gd name="T24" fmla="*/ 0 w 2001"/>
                <a:gd name="T25" fmla="*/ 1 h 971"/>
                <a:gd name="T26" fmla="*/ 0 w 2001"/>
                <a:gd name="T27" fmla="*/ 1 h 971"/>
                <a:gd name="T28" fmla="*/ 0 w 2001"/>
                <a:gd name="T29" fmla="*/ 1 h 971"/>
                <a:gd name="T30" fmla="*/ 0 w 2001"/>
                <a:gd name="T31" fmla="*/ 1 h 971"/>
                <a:gd name="T32" fmla="*/ 0 w 2001"/>
                <a:gd name="T33" fmla="*/ 1 h 971"/>
                <a:gd name="T34" fmla="*/ 0 w 2001"/>
                <a:gd name="T35" fmla="*/ 1 h 971"/>
                <a:gd name="T36" fmla="*/ 0 w 2001"/>
                <a:gd name="T37" fmla="*/ 1 h 971"/>
                <a:gd name="T38" fmla="*/ 0 w 2001"/>
                <a:gd name="T39" fmla="*/ 1 h 971"/>
                <a:gd name="T40" fmla="*/ 0 w 2001"/>
                <a:gd name="T41" fmla="*/ 1 h 971"/>
                <a:gd name="T42" fmla="*/ 0 w 2001"/>
                <a:gd name="T43" fmla="*/ 1 h 971"/>
                <a:gd name="T44" fmla="*/ 0 w 2001"/>
                <a:gd name="T45" fmla="*/ 1 h 971"/>
                <a:gd name="T46" fmla="*/ 0 w 2001"/>
                <a:gd name="T47" fmla="*/ 1 h 971"/>
                <a:gd name="T48" fmla="*/ 0 w 2001"/>
                <a:gd name="T49" fmla="*/ 1 h 971"/>
                <a:gd name="T50" fmla="*/ 0 w 2001"/>
                <a:gd name="T51" fmla="*/ 1 h 971"/>
                <a:gd name="T52" fmla="*/ 0 w 2001"/>
                <a:gd name="T53" fmla="*/ 1 h 971"/>
                <a:gd name="T54" fmla="*/ 0 w 2001"/>
                <a:gd name="T55" fmla="*/ 1 h 971"/>
                <a:gd name="T56" fmla="*/ 0 w 2001"/>
                <a:gd name="T57" fmla="*/ 1 h 971"/>
                <a:gd name="T58" fmla="*/ 0 w 2001"/>
                <a:gd name="T59" fmla="*/ 1 h 971"/>
                <a:gd name="T60" fmla="*/ 0 w 2001"/>
                <a:gd name="T61" fmla="*/ 1 h 971"/>
                <a:gd name="T62" fmla="*/ 0 w 2001"/>
                <a:gd name="T63" fmla="*/ 1 h 971"/>
                <a:gd name="T64" fmla="*/ 0 w 2001"/>
                <a:gd name="T65" fmla="*/ 1 h 971"/>
                <a:gd name="T66" fmla="*/ 0 w 2001"/>
                <a:gd name="T67" fmla="*/ 1 h 971"/>
                <a:gd name="T68" fmla="*/ 0 w 2001"/>
                <a:gd name="T69" fmla="*/ 1 h 971"/>
                <a:gd name="T70" fmla="*/ 0 w 2001"/>
                <a:gd name="T71" fmla="*/ 1 h 971"/>
                <a:gd name="T72" fmla="*/ 0 w 2001"/>
                <a:gd name="T73" fmla="*/ 1 h 971"/>
                <a:gd name="T74" fmla="*/ 0 w 2001"/>
                <a:gd name="T75" fmla="*/ 1 h 971"/>
                <a:gd name="T76" fmla="*/ 0 w 2001"/>
                <a:gd name="T77" fmla="*/ 1 h 971"/>
                <a:gd name="T78" fmla="*/ 0 w 2001"/>
                <a:gd name="T79" fmla="*/ 1 h 971"/>
                <a:gd name="T80" fmla="*/ 0 w 2001"/>
                <a:gd name="T81" fmla="*/ 1 h 971"/>
                <a:gd name="T82" fmla="*/ 0 w 2001"/>
                <a:gd name="T83" fmla="*/ 1 h 971"/>
                <a:gd name="T84" fmla="*/ 0 w 2001"/>
                <a:gd name="T85" fmla="*/ 1 h 971"/>
                <a:gd name="T86" fmla="*/ 0 w 2001"/>
                <a:gd name="T87" fmla="*/ 1 h 971"/>
                <a:gd name="T88" fmla="*/ 0 w 2001"/>
                <a:gd name="T89" fmla="*/ 0 h 971"/>
                <a:gd name="T90" fmla="*/ 0 w 2001"/>
                <a:gd name="T91" fmla="*/ 1 h 971"/>
                <a:gd name="T92" fmla="*/ 0 w 2001"/>
                <a:gd name="T93" fmla="*/ 1 h 971"/>
                <a:gd name="T94" fmla="*/ 0 w 2001"/>
                <a:gd name="T95" fmla="*/ 1 h 97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1"/>
                <a:gd name="T145" fmla="*/ 0 h 971"/>
                <a:gd name="T146" fmla="*/ 2001 w 2001"/>
                <a:gd name="T147" fmla="*/ 971 h 97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1" h="971">
                  <a:moveTo>
                    <a:pt x="0" y="55"/>
                  </a:moveTo>
                  <a:lnTo>
                    <a:pt x="23" y="134"/>
                  </a:lnTo>
                  <a:lnTo>
                    <a:pt x="51" y="142"/>
                  </a:lnTo>
                  <a:lnTo>
                    <a:pt x="28" y="146"/>
                  </a:lnTo>
                  <a:lnTo>
                    <a:pt x="11" y="387"/>
                  </a:lnTo>
                  <a:lnTo>
                    <a:pt x="61" y="480"/>
                  </a:lnTo>
                  <a:lnTo>
                    <a:pt x="94" y="480"/>
                  </a:lnTo>
                  <a:lnTo>
                    <a:pt x="80" y="515"/>
                  </a:lnTo>
                  <a:lnTo>
                    <a:pt x="145" y="617"/>
                  </a:lnTo>
                  <a:lnTo>
                    <a:pt x="211" y="640"/>
                  </a:lnTo>
                  <a:lnTo>
                    <a:pt x="264" y="697"/>
                  </a:lnTo>
                  <a:lnTo>
                    <a:pt x="343" y="691"/>
                  </a:lnTo>
                  <a:lnTo>
                    <a:pt x="475" y="745"/>
                  </a:lnTo>
                  <a:lnTo>
                    <a:pt x="633" y="723"/>
                  </a:lnTo>
                  <a:lnTo>
                    <a:pt x="729" y="827"/>
                  </a:lnTo>
                  <a:lnTo>
                    <a:pt x="801" y="799"/>
                  </a:lnTo>
                  <a:lnTo>
                    <a:pt x="889" y="924"/>
                  </a:lnTo>
                  <a:lnTo>
                    <a:pt x="957" y="947"/>
                  </a:lnTo>
                  <a:lnTo>
                    <a:pt x="950" y="877"/>
                  </a:lnTo>
                  <a:lnTo>
                    <a:pt x="1021" y="833"/>
                  </a:lnTo>
                  <a:lnTo>
                    <a:pt x="1028" y="801"/>
                  </a:lnTo>
                  <a:lnTo>
                    <a:pt x="1132" y="799"/>
                  </a:lnTo>
                  <a:lnTo>
                    <a:pt x="1223" y="827"/>
                  </a:lnTo>
                  <a:lnTo>
                    <a:pt x="1224" y="785"/>
                  </a:lnTo>
                  <a:lnTo>
                    <a:pt x="1188" y="779"/>
                  </a:lnTo>
                  <a:lnTo>
                    <a:pt x="1264" y="778"/>
                  </a:lnTo>
                  <a:lnTo>
                    <a:pt x="1268" y="758"/>
                  </a:lnTo>
                  <a:lnTo>
                    <a:pt x="1274" y="782"/>
                  </a:lnTo>
                  <a:lnTo>
                    <a:pt x="1416" y="790"/>
                  </a:lnTo>
                  <a:lnTo>
                    <a:pt x="1453" y="825"/>
                  </a:lnTo>
                  <a:lnTo>
                    <a:pt x="1459" y="888"/>
                  </a:lnTo>
                  <a:lnTo>
                    <a:pt x="1504" y="971"/>
                  </a:lnTo>
                  <a:lnTo>
                    <a:pt x="1531" y="968"/>
                  </a:lnTo>
                  <a:lnTo>
                    <a:pt x="1543" y="905"/>
                  </a:lnTo>
                  <a:lnTo>
                    <a:pt x="1495" y="758"/>
                  </a:lnTo>
                  <a:lnTo>
                    <a:pt x="1525" y="696"/>
                  </a:lnTo>
                  <a:lnTo>
                    <a:pt x="1700" y="576"/>
                  </a:lnTo>
                  <a:lnTo>
                    <a:pt x="1665" y="564"/>
                  </a:lnTo>
                  <a:lnTo>
                    <a:pt x="1697" y="559"/>
                  </a:lnTo>
                  <a:lnTo>
                    <a:pt x="1673" y="519"/>
                  </a:lnTo>
                  <a:lnTo>
                    <a:pt x="1679" y="485"/>
                  </a:lnTo>
                  <a:lnTo>
                    <a:pt x="1643" y="458"/>
                  </a:lnTo>
                  <a:lnTo>
                    <a:pt x="1679" y="476"/>
                  </a:lnTo>
                  <a:lnTo>
                    <a:pt x="1667" y="433"/>
                  </a:lnTo>
                  <a:lnTo>
                    <a:pt x="1694" y="421"/>
                  </a:lnTo>
                  <a:lnTo>
                    <a:pt x="1697" y="515"/>
                  </a:lnTo>
                  <a:lnTo>
                    <a:pt x="1724" y="459"/>
                  </a:lnTo>
                  <a:lnTo>
                    <a:pt x="1707" y="415"/>
                  </a:lnTo>
                  <a:lnTo>
                    <a:pt x="1725" y="441"/>
                  </a:lnTo>
                  <a:lnTo>
                    <a:pt x="1762" y="365"/>
                  </a:lnTo>
                  <a:lnTo>
                    <a:pt x="1902" y="330"/>
                  </a:lnTo>
                  <a:lnTo>
                    <a:pt x="1866" y="310"/>
                  </a:lnTo>
                  <a:lnTo>
                    <a:pt x="1892" y="251"/>
                  </a:lnTo>
                  <a:lnTo>
                    <a:pt x="1997" y="208"/>
                  </a:lnTo>
                  <a:lnTo>
                    <a:pt x="2001" y="184"/>
                  </a:lnTo>
                  <a:lnTo>
                    <a:pt x="1975" y="163"/>
                  </a:lnTo>
                  <a:lnTo>
                    <a:pt x="1975" y="108"/>
                  </a:lnTo>
                  <a:lnTo>
                    <a:pt x="1917" y="90"/>
                  </a:lnTo>
                  <a:lnTo>
                    <a:pt x="1875" y="180"/>
                  </a:lnTo>
                  <a:lnTo>
                    <a:pt x="1697" y="214"/>
                  </a:lnTo>
                  <a:lnTo>
                    <a:pt x="1685" y="255"/>
                  </a:lnTo>
                  <a:lnTo>
                    <a:pt x="1584" y="271"/>
                  </a:lnTo>
                  <a:lnTo>
                    <a:pt x="1590" y="284"/>
                  </a:lnTo>
                  <a:lnTo>
                    <a:pt x="1487" y="339"/>
                  </a:lnTo>
                  <a:lnTo>
                    <a:pt x="1444" y="338"/>
                  </a:lnTo>
                  <a:lnTo>
                    <a:pt x="1442" y="321"/>
                  </a:lnTo>
                  <a:lnTo>
                    <a:pt x="1450" y="304"/>
                  </a:lnTo>
                  <a:lnTo>
                    <a:pt x="1460" y="293"/>
                  </a:lnTo>
                  <a:lnTo>
                    <a:pt x="1465" y="275"/>
                  </a:lnTo>
                  <a:lnTo>
                    <a:pt x="1450" y="234"/>
                  </a:lnTo>
                  <a:lnTo>
                    <a:pt x="1415" y="250"/>
                  </a:lnTo>
                  <a:lnTo>
                    <a:pt x="1427" y="182"/>
                  </a:lnTo>
                  <a:lnTo>
                    <a:pt x="1374" y="163"/>
                  </a:lnTo>
                  <a:lnTo>
                    <a:pt x="1333" y="208"/>
                  </a:lnTo>
                  <a:lnTo>
                    <a:pt x="1317" y="323"/>
                  </a:lnTo>
                  <a:lnTo>
                    <a:pt x="1286" y="327"/>
                  </a:lnTo>
                  <a:lnTo>
                    <a:pt x="1275" y="272"/>
                  </a:lnTo>
                  <a:lnTo>
                    <a:pt x="1301" y="185"/>
                  </a:lnTo>
                  <a:lnTo>
                    <a:pt x="1277" y="200"/>
                  </a:lnTo>
                  <a:lnTo>
                    <a:pt x="1321" y="153"/>
                  </a:lnTo>
                  <a:lnTo>
                    <a:pt x="1412" y="152"/>
                  </a:lnTo>
                  <a:lnTo>
                    <a:pt x="1395" y="129"/>
                  </a:lnTo>
                  <a:lnTo>
                    <a:pt x="1390" y="129"/>
                  </a:lnTo>
                  <a:lnTo>
                    <a:pt x="1256" y="116"/>
                  </a:lnTo>
                  <a:lnTo>
                    <a:pt x="1277" y="87"/>
                  </a:lnTo>
                  <a:lnTo>
                    <a:pt x="1195" y="125"/>
                  </a:lnTo>
                  <a:lnTo>
                    <a:pt x="1131" y="125"/>
                  </a:lnTo>
                  <a:lnTo>
                    <a:pt x="1208" y="65"/>
                  </a:lnTo>
                  <a:lnTo>
                    <a:pt x="1044" y="32"/>
                  </a:lnTo>
                  <a:lnTo>
                    <a:pt x="1023" y="0"/>
                  </a:lnTo>
                  <a:lnTo>
                    <a:pt x="1021" y="21"/>
                  </a:lnTo>
                  <a:lnTo>
                    <a:pt x="66" y="21"/>
                  </a:lnTo>
                  <a:lnTo>
                    <a:pt x="84" y="59"/>
                  </a:lnTo>
                  <a:lnTo>
                    <a:pt x="61" y="90"/>
                  </a:lnTo>
                  <a:lnTo>
                    <a:pt x="68" y="58"/>
                  </a:lnTo>
                  <a:lnTo>
                    <a:pt x="0" y="55"/>
                  </a:lnTo>
                  <a:close/>
                </a:path>
              </a:pathLst>
            </a:custGeom>
            <a:solidFill>
              <a:srgbClr val="7F7F7F"/>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88" name="Freeform 174"/>
            <p:cNvSpPr>
              <a:spLocks noChangeAspect="1"/>
            </p:cNvSpPr>
            <p:nvPr/>
          </p:nvSpPr>
          <p:spPr bwMode="gray">
            <a:xfrm>
              <a:off x="3061929" y="5428135"/>
              <a:ext cx="112150" cy="154576"/>
            </a:xfrm>
            <a:custGeom>
              <a:avLst/>
              <a:gdLst>
                <a:gd name="T0" fmla="*/ 0 w 181"/>
                <a:gd name="T1" fmla="*/ 1 h 186"/>
                <a:gd name="T2" fmla="*/ 0 w 181"/>
                <a:gd name="T3" fmla="*/ 1 h 186"/>
                <a:gd name="T4" fmla="*/ 0 w 181"/>
                <a:gd name="T5" fmla="*/ 0 h 186"/>
                <a:gd name="T6" fmla="*/ 0 w 181"/>
                <a:gd name="T7" fmla="*/ 1 h 186"/>
                <a:gd name="T8" fmla="*/ 0 w 181"/>
                <a:gd name="T9" fmla="*/ 1 h 186"/>
                <a:gd name="T10" fmla="*/ 0 w 181"/>
                <a:gd name="T11" fmla="*/ 1 h 186"/>
                <a:gd name="T12" fmla="*/ 0 w 181"/>
                <a:gd name="T13" fmla="*/ 1 h 186"/>
                <a:gd name="T14" fmla="*/ 0 w 181"/>
                <a:gd name="T15" fmla="*/ 1 h 186"/>
                <a:gd name="T16" fmla="*/ 0 60000 65536"/>
                <a:gd name="T17" fmla="*/ 0 60000 65536"/>
                <a:gd name="T18" fmla="*/ 0 60000 65536"/>
                <a:gd name="T19" fmla="*/ 0 60000 65536"/>
                <a:gd name="T20" fmla="*/ 0 60000 65536"/>
                <a:gd name="T21" fmla="*/ 0 60000 65536"/>
                <a:gd name="T22" fmla="*/ 0 60000 65536"/>
                <a:gd name="T23" fmla="*/ 0 60000 65536"/>
                <a:gd name="T24" fmla="*/ 0 w 181"/>
                <a:gd name="T25" fmla="*/ 0 h 186"/>
                <a:gd name="T26" fmla="*/ 181 w 181"/>
                <a:gd name="T27" fmla="*/ 186 h 1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1" h="186">
                  <a:moveTo>
                    <a:pt x="0" y="151"/>
                  </a:moveTo>
                  <a:lnTo>
                    <a:pt x="29" y="7"/>
                  </a:lnTo>
                  <a:lnTo>
                    <a:pt x="55" y="0"/>
                  </a:lnTo>
                  <a:lnTo>
                    <a:pt x="160" y="72"/>
                  </a:lnTo>
                  <a:lnTo>
                    <a:pt x="181" y="103"/>
                  </a:lnTo>
                  <a:lnTo>
                    <a:pt x="172" y="140"/>
                  </a:lnTo>
                  <a:lnTo>
                    <a:pt x="123" y="186"/>
                  </a:lnTo>
                  <a:lnTo>
                    <a:pt x="0" y="151"/>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89" name="Freeform 175"/>
            <p:cNvSpPr>
              <a:spLocks noChangeAspect="1"/>
            </p:cNvSpPr>
            <p:nvPr/>
          </p:nvSpPr>
          <p:spPr bwMode="gray">
            <a:xfrm>
              <a:off x="2741311" y="4214946"/>
              <a:ext cx="290271" cy="326328"/>
            </a:xfrm>
            <a:custGeom>
              <a:avLst/>
              <a:gdLst>
                <a:gd name="T0" fmla="*/ 0 w 466"/>
                <a:gd name="T1" fmla="*/ 1 h 398"/>
                <a:gd name="T2" fmla="*/ 0 w 466"/>
                <a:gd name="T3" fmla="*/ 1 h 398"/>
                <a:gd name="T4" fmla="*/ 0 w 466"/>
                <a:gd name="T5" fmla="*/ 1 h 398"/>
                <a:gd name="T6" fmla="*/ 0 w 466"/>
                <a:gd name="T7" fmla="*/ 1 h 398"/>
                <a:gd name="T8" fmla="*/ 0 w 466"/>
                <a:gd name="T9" fmla="*/ 1 h 398"/>
                <a:gd name="T10" fmla="*/ 0 w 466"/>
                <a:gd name="T11" fmla="*/ 1 h 398"/>
                <a:gd name="T12" fmla="*/ 0 w 466"/>
                <a:gd name="T13" fmla="*/ 1 h 398"/>
                <a:gd name="T14" fmla="*/ 0 w 466"/>
                <a:gd name="T15" fmla="*/ 1 h 398"/>
                <a:gd name="T16" fmla="*/ 0 w 466"/>
                <a:gd name="T17" fmla="*/ 1 h 398"/>
                <a:gd name="T18" fmla="*/ 0 w 466"/>
                <a:gd name="T19" fmla="*/ 1 h 398"/>
                <a:gd name="T20" fmla="*/ 0 w 466"/>
                <a:gd name="T21" fmla="*/ 1 h 398"/>
                <a:gd name="T22" fmla="*/ 0 w 466"/>
                <a:gd name="T23" fmla="*/ 1 h 398"/>
                <a:gd name="T24" fmla="*/ 0 w 466"/>
                <a:gd name="T25" fmla="*/ 1 h 398"/>
                <a:gd name="T26" fmla="*/ 0 w 466"/>
                <a:gd name="T27" fmla="*/ 1 h 398"/>
                <a:gd name="T28" fmla="*/ 0 w 466"/>
                <a:gd name="T29" fmla="*/ 1 h 398"/>
                <a:gd name="T30" fmla="*/ 0 w 466"/>
                <a:gd name="T31" fmla="*/ 1 h 398"/>
                <a:gd name="T32" fmla="*/ 0 w 466"/>
                <a:gd name="T33" fmla="*/ 1 h 398"/>
                <a:gd name="T34" fmla="*/ 0 w 466"/>
                <a:gd name="T35" fmla="*/ 1 h 398"/>
                <a:gd name="T36" fmla="*/ 0 w 466"/>
                <a:gd name="T37" fmla="*/ 1 h 398"/>
                <a:gd name="T38" fmla="*/ 0 w 466"/>
                <a:gd name="T39" fmla="*/ 1 h 398"/>
                <a:gd name="T40" fmla="*/ 0 w 466"/>
                <a:gd name="T41" fmla="*/ 1 h 398"/>
                <a:gd name="T42" fmla="*/ 0 w 466"/>
                <a:gd name="T43" fmla="*/ 1 h 398"/>
                <a:gd name="T44" fmla="*/ 0 w 466"/>
                <a:gd name="T45" fmla="*/ 0 h 398"/>
                <a:gd name="T46" fmla="*/ 0 w 466"/>
                <a:gd name="T47" fmla="*/ 1 h 398"/>
                <a:gd name="T48" fmla="*/ 0 w 466"/>
                <a:gd name="T49" fmla="*/ 1 h 398"/>
                <a:gd name="T50" fmla="*/ 0 w 466"/>
                <a:gd name="T51" fmla="*/ 1 h 398"/>
                <a:gd name="T52" fmla="*/ 0 w 466"/>
                <a:gd name="T53" fmla="*/ 1 h 398"/>
                <a:gd name="T54" fmla="*/ 0 w 466"/>
                <a:gd name="T55" fmla="*/ 1 h 398"/>
                <a:gd name="T56" fmla="*/ 0 w 466"/>
                <a:gd name="T57" fmla="*/ 1 h 398"/>
                <a:gd name="T58" fmla="*/ 0 w 466"/>
                <a:gd name="T59" fmla="*/ 1 h 3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6"/>
                <a:gd name="T91" fmla="*/ 0 h 398"/>
                <a:gd name="T92" fmla="*/ 466 w 466"/>
                <a:gd name="T93" fmla="*/ 398 h 39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6" h="398">
                  <a:moveTo>
                    <a:pt x="0" y="109"/>
                  </a:moveTo>
                  <a:lnTo>
                    <a:pt x="43" y="178"/>
                  </a:lnTo>
                  <a:lnTo>
                    <a:pt x="111" y="186"/>
                  </a:lnTo>
                  <a:lnTo>
                    <a:pt x="133" y="214"/>
                  </a:lnTo>
                  <a:lnTo>
                    <a:pt x="201" y="211"/>
                  </a:lnTo>
                  <a:lnTo>
                    <a:pt x="191" y="331"/>
                  </a:lnTo>
                  <a:lnTo>
                    <a:pt x="221" y="381"/>
                  </a:lnTo>
                  <a:lnTo>
                    <a:pt x="262" y="398"/>
                  </a:lnTo>
                  <a:lnTo>
                    <a:pt x="345" y="350"/>
                  </a:lnTo>
                  <a:lnTo>
                    <a:pt x="312" y="342"/>
                  </a:lnTo>
                  <a:lnTo>
                    <a:pt x="295" y="277"/>
                  </a:lnTo>
                  <a:lnTo>
                    <a:pt x="355" y="289"/>
                  </a:lnTo>
                  <a:lnTo>
                    <a:pt x="440" y="247"/>
                  </a:lnTo>
                  <a:lnTo>
                    <a:pt x="416" y="214"/>
                  </a:lnTo>
                  <a:lnTo>
                    <a:pt x="447" y="185"/>
                  </a:lnTo>
                  <a:lnTo>
                    <a:pt x="433" y="162"/>
                  </a:lnTo>
                  <a:lnTo>
                    <a:pt x="466" y="137"/>
                  </a:lnTo>
                  <a:lnTo>
                    <a:pt x="424" y="132"/>
                  </a:lnTo>
                  <a:lnTo>
                    <a:pt x="424" y="101"/>
                  </a:lnTo>
                  <a:lnTo>
                    <a:pt x="357" y="66"/>
                  </a:lnTo>
                  <a:lnTo>
                    <a:pt x="388" y="57"/>
                  </a:lnTo>
                  <a:lnTo>
                    <a:pt x="184" y="64"/>
                  </a:lnTo>
                  <a:lnTo>
                    <a:pt x="116" y="0"/>
                  </a:lnTo>
                  <a:lnTo>
                    <a:pt x="119" y="28"/>
                  </a:lnTo>
                  <a:lnTo>
                    <a:pt x="62" y="53"/>
                  </a:lnTo>
                  <a:lnTo>
                    <a:pt x="80" y="101"/>
                  </a:lnTo>
                  <a:lnTo>
                    <a:pt x="58" y="118"/>
                  </a:lnTo>
                  <a:lnTo>
                    <a:pt x="43" y="75"/>
                  </a:lnTo>
                  <a:lnTo>
                    <a:pt x="66" y="17"/>
                  </a:lnTo>
                  <a:lnTo>
                    <a:pt x="0" y="109"/>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90" name="Freeform 176"/>
            <p:cNvSpPr>
              <a:spLocks noChangeAspect="1"/>
            </p:cNvSpPr>
            <p:nvPr/>
          </p:nvSpPr>
          <p:spPr bwMode="gray">
            <a:xfrm>
              <a:off x="6518798" y="3897986"/>
              <a:ext cx="151733" cy="424694"/>
            </a:xfrm>
            <a:custGeom>
              <a:avLst/>
              <a:gdLst>
                <a:gd name="T0" fmla="*/ 0 w 242"/>
                <a:gd name="T1" fmla="*/ 1 h 517"/>
                <a:gd name="T2" fmla="*/ 0 w 242"/>
                <a:gd name="T3" fmla="*/ 1 h 517"/>
                <a:gd name="T4" fmla="*/ 0 w 242"/>
                <a:gd name="T5" fmla="*/ 1 h 517"/>
                <a:gd name="T6" fmla="*/ 0 w 242"/>
                <a:gd name="T7" fmla="*/ 1 h 517"/>
                <a:gd name="T8" fmla="*/ 0 w 242"/>
                <a:gd name="T9" fmla="*/ 1 h 517"/>
                <a:gd name="T10" fmla="*/ 0 w 242"/>
                <a:gd name="T11" fmla="*/ 1 h 517"/>
                <a:gd name="T12" fmla="*/ 0 w 242"/>
                <a:gd name="T13" fmla="*/ 1 h 517"/>
                <a:gd name="T14" fmla="*/ 0 w 242"/>
                <a:gd name="T15" fmla="*/ 1 h 517"/>
                <a:gd name="T16" fmla="*/ 0 w 242"/>
                <a:gd name="T17" fmla="*/ 1 h 517"/>
                <a:gd name="T18" fmla="*/ 0 w 242"/>
                <a:gd name="T19" fmla="*/ 1 h 517"/>
                <a:gd name="T20" fmla="*/ 0 w 242"/>
                <a:gd name="T21" fmla="*/ 1 h 517"/>
                <a:gd name="T22" fmla="*/ 0 w 242"/>
                <a:gd name="T23" fmla="*/ 1 h 517"/>
                <a:gd name="T24" fmla="*/ 0 w 242"/>
                <a:gd name="T25" fmla="*/ 1 h 517"/>
                <a:gd name="T26" fmla="*/ 0 w 242"/>
                <a:gd name="T27" fmla="*/ 1 h 517"/>
                <a:gd name="T28" fmla="*/ 0 w 242"/>
                <a:gd name="T29" fmla="*/ 1 h 517"/>
                <a:gd name="T30" fmla="*/ 0 w 242"/>
                <a:gd name="T31" fmla="*/ 1 h 517"/>
                <a:gd name="T32" fmla="*/ 0 w 242"/>
                <a:gd name="T33" fmla="*/ 1 h 517"/>
                <a:gd name="T34" fmla="*/ 0 w 242"/>
                <a:gd name="T35" fmla="*/ 0 h 517"/>
                <a:gd name="T36" fmla="*/ 0 w 242"/>
                <a:gd name="T37" fmla="*/ 1 h 5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2"/>
                <a:gd name="T58" fmla="*/ 0 h 517"/>
                <a:gd name="T59" fmla="*/ 242 w 242"/>
                <a:gd name="T60" fmla="*/ 517 h 5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2" h="517">
                  <a:moveTo>
                    <a:pt x="0" y="26"/>
                  </a:moveTo>
                  <a:lnTo>
                    <a:pt x="36" y="81"/>
                  </a:lnTo>
                  <a:lnTo>
                    <a:pt x="83" y="102"/>
                  </a:lnTo>
                  <a:lnTo>
                    <a:pt x="60" y="142"/>
                  </a:lnTo>
                  <a:lnTo>
                    <a:pt x="144" y="211"/>
                  </a:lnTo>
                  <a:lnTo>
                    <a:pt x="182" y="304"/>
                  </a:lnTo>
                  <a:lnTo>
                    <a:pt x="186" y="383"/>
                  </a:lnTo>
                  <a:lnTo>
                    <a:pt x="82" y="453"/>
                  </a:lnTo>
                  <a:lnTo>
                    <a:pt x="99" y="517"/>
                  </a:lnTo>
                  <a:lnTo>
                    <a:pt x="132" y="471"/>
                  </a:lnTo>
                  <a:lnTo>
                    <a:pt x="150" y="483"/>
                  </a:lnTo>
                  <a:lnTo>
                    <a:pt x="159" y="455"/>
                  </a:lnTo>
                  <a:lnTo>
                    <a:pt x="242" y="408"/>
                  </a:lnTo>
                  <a:lnTo>
                    <a:pt x="230" y="278"/>
                  </a:lnTo>
                  <a:lnTo>
                    <a:pt x="119" y="158"/>
                  </a:lnTo>
                  <a:lnTo>
                    <a:pt x="131" y="119"/>
                  </a:lnTo>
                  <a:lnTo>
                    <a:pt x="198" y="60"/>
                  </a:lnTo>
                  <a:lnTo>
                    <a:pt x="103" y="0"/>
                  </a:lnTo>
                  <a:lnTo>
                    <a:pt x="0" y="26"/>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91" name="Freeform 177"/>
            <p:cNvSpPr>
              <a:spLocks noChangeAspect="1"/>
            </p:cNvSpPr>
            <p:nvPr/>
          </p:nvSpPr>
          <p:spPr bwMode="gray">
            <a:xfrm>
              <a:off x="5254798" y="4021335"/>
              <a:ext cx="205829" cy="182681"/>
            </a:xfrm>
            <a:custGeom>
              <a:avLst/>
              <a:gdLst>
                <a:gd name="T0" fmla="*/ 0 w 334"/>
                <a:gd name="T1" fmla="*/ 1 h 224"/>
                <a:gd name="T2" fmla="*/ 0 w 334"/>
                <a:gd name="T3" fmla="*/ 1 h 224"/>
                <a:gd name="T4" fmla="*/ 0 w 334"/>
                <a:gd name="T5" fmla="*/ 1 h 224"/>
                <a:gd name="T6" fmla="*/ 0 w 334"/>
                <a:gd name="T7" fmla="*/ 1 h 224"/>
                <a:gd name="T8" fmla="*/ 0 w 334"/>
                <a:gd name="T9" fmla="*/ 1 h 224"/>
                <a:gd name="T10" fmla="*/ 0 w 334"/>
                <a:gd name="T11" fmla="*/ 0 h 224"/>
                <a:gd name="T12" fmla="*/ 0 w 334"/>
                <a:gd name="T13" fmla="*/ 1 h 224"/>
                <a:gd name="T14" fmla="*/ 0 w 334"/>
                <a:gd name="T15" fmla="*/ 1 h 224"/>
                <a:gd name="T16" fmla="*/ 0 w 334"/>
                <a:gd name="T17" fmla="*/ 1 h 224"/>
                <a:gd name="T18" fmla="*/ 0 w 334"/>
                <a:gd name="T19" fmla="*/ 1 h 2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4"/>
                <a:gd name="T31" fmla="*/ 0 h 224"/>
                <a:gd name="T32" fmla="*/ 334 w 334"/>
                <a:gd name="T33" fmla="*/ 224 h 2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4" h="224">
                  <a:moveTo>
                    <a:pt x="0" y="224"/>
                  </a:moveTo>
                  <a:lnTo>
                    <a:pt x="88" y="175"/>
                  </a:lnTo>
                  <a:lnTo>
                    <a:pt x="72" y="150"/>
                  </a:lnTo>
                  <a:lnTo>
                    <a:pt x="98" y="121"/>
                  </a:lnTo>
                  <a:lnTo>
                    <a:pt x="187" y="24"/>
                  </a:lnTo>
                  <a:lnTo>
                    <a:pt x="298" y="0"/>
                  </a:lnTo>
                  <a:lnTo>
                    <a:pt x="334" y="87"/>
                  </a:lnTo>
                  <a:lnTo>
                    <a:pt x="306" y="121"/>
                  </a:lnTo>
                  <a:lnTo>
                    <a:pt x="179" y="181"/>
                  </a:lnTo>
                  <a:lnTo>
                    <a:pt x="0" y="224"/>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92" name="Freeform 178"/>
            <p:cNvSpPr>
              <a:spLocks noChangeAspect="1"/>
            </p:cNvSpPr>
            <p:nvPr/>
          </p:nvSpPr>
          <p:spPr bwMode="gray">
            <a:xfrm>
              <a:off x="5235007" y="4069738"/>
              <a:ext cx="81804" cy="134278"/>
            </a:xfrm>
            <a:custGeom>
              <a:avLst/>
              <a:gdLst>
                <a:gd name="T0" fmla="*/ 0 w 125"/>
                <a:gd name="T1" fmla="*/ 1 h 164"/>
                <a:gd name="T2" fmla="*/ 0 w 125"/>
                <a:gd name="T3" fmla="*/ 1 h 164"/>
                <a:gd name="T4" fmla="*/ 0 w 125"/>
                <a:gd name="T5" fmla="*/ 1 h 164"/>
                <a:gd name="T6" fmla="*/ 0 w 125"/>
                <a:gd name="T7" fmla="*/ 1 h 164"/>
                <a:gd name="T8" fmla="*/ 0 w 125"/>
                <a:gd name="T9" fmla="*/ 1 h 164"/>
                <a:gd name="T10" fmla="*/ 0 w 125"/>
                <a:gd name="T11" fmla="*/ 1 h 164"/>
                <a:gd name="T12" fmla="*/ 0 w 125"/>
                <a:gd name="T13" fmla="*/ 0 h 164"/>
                <a:gd name="T14" fmla="*/ 0 w 125"/>
                <a:gd name="T15" fmla="*/ 1 h 164"/>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164"/>
                <a:gd name="T26" fmla="*/ 125 w 125"/>
                <a:gd name="T27" fmla="*/ 164 h 1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164">
                  <a:moveTo>
                    <a:pt x="0" y="33"/>
                  </a:moveTo>
                  <a:lnTo>
                    <a:pt x="27" y="164"/>
                  </a:lnTo>
                  <a:lnTo>
                    <a:pt x="115" y="115"/>
                  </a:lnTo>
                  <a:lnTo>
                    <a:pt x="99" y="90"/>
                  </a:lnTo>
                  <a:lnTo>
                    <a:pt x="125" y="61"/>
                  </a:lnTo>
                  <a:lnTo>
                    <a:pt x="125" y="24"/>
                  </a:lnTo>
                  <a:lnTo>
                    <a:pt x="62" y="0"/>
                  </a:lnTo>
                  <a:lnTo>
                    <a:pt x="0" y="33"/>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93" name="Freeform 179"/>
            <p:cNvSpPr>
              <a:spLocks noChangeAspect="1"/>
            </p:cNvSpPr>
            <p:nvPr/>
          </p:nvSpPr>
          <p:spPr bwMode="gray">
            <a:xfrm>
              <a:off x="4613562" y="3136034"/>
              <a:ext cx="199232" cy="209224"/>
            </a:xfrm>
            <a:custGeom>
              <a:avLst/>
              <a:gdLst>
                <a:gd name="T0" fmla="*/ 0 w 325"/>
                <a:gd name="T1" fmla="*/ 1 h 255"/>
                <a:gd name="T2" fmla="*/ 0 w 325"/>
                <a:gd name="T3" fmla="*/ 1 h 255"/>
                <a:gd name="T4" fmla="*/ 0 w 325"/>
                <a:gd name="T5" fmla="*/ 0 h 255"/>
                <a:gd name="T6" fmla="*/ 0 w 325"/>
                <a:gd name="T7" fmla="*/ 1 h 255"/>
                <a:gd name="T8" fmla="*/ 0 w 325"/>
                <a:gd name="T9" fmla="*/ 1 h 255"/>
                <a:gd name="T10" fmla="*/ 0 w 325"/>
                <a:gd name="T11" fmla="*/ 1 h 255"/>
                <a:gd name="T12" fmla="*/ 0 w 325"/>
                <a:gd name="T13" fmla="*/ 1 h 255"/>
                <a:gd name="T14" fmla="*/ 0 w 325"/>
                <a:gd name="T15" fmla="*/ 1 h 255"/>
                <a:gd name="T16" fmla="*/ 0 w 325"/>
                <a:gd name="T17" fmla="*/ 1 h 255"/>
                <a:gd name="T18" fmla="*/ 0 w 325"/>
                <a:gd name="T19" fmla="*/ 1 h 255"/>
                <a:gd name="T20" fmla="*/ 0 w 325"/>
                <a:gd name="T21" fmla="*/ 1 h 255"/>
                <a:gd name="T22" fmla="*/ 0 w 325"/>
                <a:gd name="T23" fmla="*/ 1 h 255"/>
                <a:gd name="T24" fmla="*/ 0 w 325"/>
                <a:gd name="T25" fmla="*/ 1 h 255"/>
                <a:gd name="T26" fmla="*/ 0 w 325"/>
                <a:gd name="T27" fmla="*/ 1 h 255"/>
                <a:gd name="T28" fmla="*/ 0 w 325"/>
                <a:gd name="T29" fmla="*/ 1 h 2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5"/>
                <a:gd name="T46" fmla="*/ 0 h 255"/>
                <a:gd name="T47" fmla="*/ 325 w 325"/>
                <a:gd name="T48" fmla="*/ 255 h 2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5" h="255">
                  <a:moveTo>
                    <a:pt x="0" y="60"/>
                  </a:moveTo>
                  <a:lnTo>
                    <a:pt x="0" y="19"/>
                  </a:lnTo>
                  <a:lnTo>
                    <a:pt x="84" y="0"/>
                  </a:lnTo>
                  <a:lnTo>
                    <a:pt x="151" y="50"/>
                  </a:lnTo>
                  <a:lnTo>
                    <a:pt x="227" y="36"/>
                  </a:lnTo>
                  <a:lnTo>
                    <a:pt x="316" y="116"/>
                  </a:lnTo>
                  <a:lnTo>
                    <a:pt x="304" y="200"/>
                  </a:lnTo>
                  <a:lnTo>
                    <a:pt x="325" y="236"/>
                  </a:lnTo>
                  <a:lnTo>
                    <a:pt x="256" y="255"/>
                  </a:lnTo>
                  <a:lnTo>
                    <a:pt x="224" y="185"/>
                  </a:lnTo>
                  <a:lnTo>
                    <a:pt x="196" y="213"/>
                  </a:lnTo>
                  <a:lnTo>
                    <a:pt x="84" y="145"/>
                  </a:lnTo>
                  <a:lnTo>
                    <a:pt x="30" y="72"/>
                  </a:lnTo>
                  <a:lnTo>
                    <a:pt x="3" y="87"/>
                  </a:lnTo>
                  <a:lnTo>
                    <a:pt x="0" y="60"/>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94" name="Freeform 180"/>
            <p:cNvSpPr>
              <a:spLocks noChangeAspect="1"/>
            </p:cNvSpPr>
            <p:nvPr/>
          </p:nvSpPr>
          <p:spPr bwMode="gray">
            <a:xfrm>
              <a:off x="4566063" y="4725516"/>
              <a:ext cx="273119" cy="348187"/>
            </a:xfrm>
            <a:custGeom>
              <a:avLst/>
              <a:gdLst>
                <a:gd name="T0" fmla="*/ 0 w 439"/>
                <a:gd name="T1" fmla="*/ 1 h 429"/>
                <a:gd name="T2" fmla="*/ 0 w 439"/>
                <a:gd name="T3" fmla="*/ 1 h 429"/>
                <a:gd name="T4" fmla="*/ 0 w 439"/>
                <a:gd name="T5" fmla="*/ 1 h 429"/>
                <a:gd name="T6" fmla="*/ 0 w 439"/>
                <a:gd name="T7" fmla="*/ 1 h 429"/>
                <a:gd name="T8" fmla="*/ 0 w 439"/>
                <a:gd name="T9" fmla="*/ 1 h 429"/>
                <a:gd name="T10" fmla="*/ 0 w 439"/>
                <a:gd name="T11" fmla="*/ 1 h 429"/>
                <a:gd name="T12" fmla="*/ 0 w 439"/>
                <a:gd name="T13" fmla="*/ 1 h 429"/>
                <a:gd name="T14" fmla="*/ 0 w 439"/>
                <a:gd name="T15" fmla="*/ 1 h 429"/>
                <a:gd name="T16" fmla="*/ 0 w 439"/>
                <a:gd name="T17" fmla="*/ 1 h 429"/>
                <a:gd name="T18" fmla="*/ 0 w 439"/>
                <a:gd name="T19" fmla="*/ 1 h 429"/>
                <a:gd name="T20" fmla="*/ 0 w 439"/>
                <a:gd name="T21" fmla="*/ 1 h 429"/>
                <a:gd name="T22" fmla="*/ 0 w 439"/>
                <a:gd name="T23" fmla="*/ 1 h 429"/>
                <a:gd name="T24" fmla="*/ 0 w 439"/>
                <a:gd name="T25" fmla="*/ 1 h 429"/>
                <a:gd name="T26" fmla="*/ 0 w 439"/>
                <a:gd name="T27" fmla="*/ 1 h 429"/>
                <a:gd name="T28" fmla="*/ 0 w 439"/>
                <a:gd name="T29" fmla="*/ 0 h 429"/>
                <a:gd name="T30" fmla="*/ 0 w 439"/>
                <a:gd name="T31" fmla="*/ 1 h 429"/>
                <a:gd name="T32" fmla="*/ 0 w 439"/>
                <a:gd name="T33" fmla="*/ 1 h 429"/>
                <a:gd name="T34" fmla="*/ 0 w 439"/>
                <a:gd name="T35" fmla="*/ 1 h 4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9"/>
                <a:gd name="T55" fmla="*/ 0 h 429"/>
                <a:gd name="T56" fmla="*/ 439 w 439"/>
                <a:gd name="T57" fmla="*/ 429 h 4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9" h="429">
                  <a:moveTo>
                    <a:pt x="0" y="402"/>
                  </a:moveTo>
                  <a:lnTo>
                    <a:pt x="58" y="388"/>
                  </a:lnTo>
                  <a:lnTo>
                    <a:pt x="340" y="429"/>
                  </a:lnTo>
                  <a:lnTo>
                    <a:pt x="405" y="411"/>
                  </a:lnTo>
                  <a:lnTo>
                    <a:pt x="362" y="378"/>
                  </a:lnTo>
                  <a:lnTo>
                    <a:pt x="362" y="248"/>
                  </a:lnTo>
                  <a:lnTo>
                    <a:pt x="439" y="248"/>
                  </a:lnTo>
                  <a:lnTo>
                    <a:pt x="433" y="176"/>
                  </a:lnTo>
                  <a:lnTo>
                    <a:pt x="362" y="183"/>
                  </a:lnTo>
                  <a:lnTo>
                    <a:pt x="355" y="60"/>
                  </a:lnTo>
                  <a:lnTo>
                    <a:pt x="322" y="37"/>
                  </a:lnTo>
                  <a:lnTo>
                    <a:pt x="278" y="39"/>
                  </a:lnTo>
                  <a:lnTo>
                    <a:pt x="267" y="76"/>
                  </a:lnTo>
                  <a:lnTo>
                    <a:pt x="218" y="80"/>
                  </a:lnTo>
                  <a:lnTo>
                    <a:pt x="160" y="0"/>
                  </a:lnTo>
                  <a:lnTo>
                    <a:pt x="28" y="17"/>
                  </a:lnTo>
                  <a:lnTo>
                    <a:pt x="76" y="180"/>
                  </a:lnTo>
                  <a:lnTo>
                    <a:pt x="0" y="402"/>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95" name="Freeform 181"/>
            <p:cNvSpPr>
              <a:spLocks noChangeAspect="1"/>
            </p:cNvSpPr>
            <p:nvPr/>
          </p:nvSpPr>
          <p:spPr bwMode="gray">
            <a:xfrm>
              <a:off x="4576618" y="4692727"/>
              <a:ext cx="22430" cy="32789"/>
            </a:xfrm>
            <a:custGeom>
              <a:avLst/>
              <a:gdLst>
                <a:gd name="T0" fmla="*/ 0 w 35"/>
                <a:gd name="T1" fmla="*/ 1 h 38"/>
                <a:gd name="T2" fmla="*/ 0 w 35"/>
                <a:gd name="T3" fmla="*/ 1 h 38"/>
                <a:gd name="T4" fmla="*/ 0 w 35"/>
                <a:gd name="T5" fmla="*/ 0 h 38"/>
                <a:gd name="T6" fmla="*/ 0 w 35"/>
                <a:gd name="T7" fmla="*/ 1 h 38"/>
                <a:gd name="T8" fmla="*/ 0 60000 65536"/>
                <a:gd name="T9" fmla="*/ 0 60000 65536"/>
                <a:gd name="T10" fmla="*/ 0 60000 65536"/>
                <a:gd name="T11" fmla="*/ 0 60000 65536"/>
                <a:gd name="T12" fmla="*/ 0 w 35"/>
                <a:gd name="T13" fmla="*/ 0 h 38"/>
                <a:gd name="T14" fmla="*/ 35 w 35"/>
                <a:gd name="T15" fmla="*/ 38 h 38"/>
              </a:gdLst>
              <a:ahLst/>
              <a:cxnLst>
                <a:cxn ang="T8">
                  <a:pos x="T0" y="T1"/>
                </a:cxn>
                <a:cxn ang="T9">
                  <a:pos x="T2" y="T3"/>
                </a:cxn>
                <a:cxn ang="T10">
                  <a:pos x="T4" y="T5"/>
                </a:cxn>
                <a:cxn ang="T11">
                  <a:pos x="T6" y="T7"/>
                </a:cxn>
              </a:cxnLst>
              <a:rect l="T12" t="T13" r="T14" b="T15"/>
              <a:pathLst>
                <a:path w="35" h="38">
                  <a:moveTo>
                    <a:pt x="0" y="12"/>
                  </a:moveTo>
                  <a:lnTo>
                    <a:pt x="12" y="38"/>
                  </a:lnTo>
                  <a:lnTo>
                    <a:pt x="35" y="0"/>
                  </a:lnTo>
                  <a:lnTo>
                    <a:pt x="0" y="12"/>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96" name="Freeform 182"/>
            <p:cNvSpPr>
              <a:spLocks noChangeAspect="1"/>
            </p:cNvSpPr>
            <p:nvPr/>
          </p:nvSpPr>
          <p:spPr bwMode="gray">
            <a:xfrm>
              <a:off x="4748142" y="5065896"/>
              <a:ext cx="203190" cy="260750"/>
            </a:xfrm>
            <a:custGeom>
              <a:avLst/>
              <a:gdLst>
                <a:gd name="T0" fmla="*/ 0 w 326"/>
                <a:gd name="T1" fmla="*/ 1 h 322"/>
                <a:gd name="T2" fmla="*/ 0 w 326"/>
                <a:gd name="T3" fmla="*/ 1 h 322"/>
                <a:gd name="T4" fmla="*/ 0 w 326"/>
                <a:gd name="T5" fmla="*/ 1 h 322"/>
                <a:gd name="T6" fmla="*/ 0 w 326"/>
                <a:gd name="T7" fmla="*/ 1 h 322"/>
                <a:gd name="T8" fmla="*/ 0 w 326"/>
                <a:gd name="T9" fmla="*/ 1 h 322"/>
                <a:gd name="T10" fmla="*/ 0 w 326"/>
                <a:gd name="T11" fmla="*/ 1 h 322"/>
                <a:gd name="T12" fmla="*/ 0 w 326"/>
                <a:gd name="T13" fmla="*/ 0 h 322"/>
                <a:gd name="T14" fmla="*/ 0 w 326"/>
                <a:gd name="T15" fmla="*/ 1 h 322"/>
                <a:gd name="T16" fmla="*/ 0 w 326"/>
                <a:gd name="T17" fmla="*/ 1 h 322"/>
                <a:gd name="T18" fmla="*/ 0 w 326"/>
                <a:gd name="T19" fmla="*/ 1 h 322"/>
                <a:gd name="T20" fmla="*/ 0 w 326"/>
                <a:gd name="T21" fmla="*/ 1 h 322"/>
                <a:gd name="T22" fmla="*/ 0 w 326"/>
                <a:gd name="T23" fmla="*/ 1 h 322"/>
                <a:gd name="T24" fmla="*/ 0 w 326"/>
                <a:gd name="T25" fmla="*/ 1 h 322"/>
                <a:gd name="T26" fmla="*/ 0 w 326"/>
                <a:gd name="T27" fmla="*/ 1 h 322"/>
                <a:gd name="T28" fmla="*/ 0 w 326"/>
                <a:gd name="T29" fmla="*/ 1 h 3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6"/>
                <a:gd name="T46" fmla="*/ 0 h 322"/>
                <a:gd name="T47" fmla="*/ 326 w 326"/>
                <a:gd name="T48" fmla="*/ 322 h 3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6" h="322">
                  <a:moveTo>
                    <a:pt x="0" y="248"/>
                  </a:moveTo>
                  <a:lnTo>
                    <a:pt x="0" y="151"/>
                  </a:lnTo>
                  <a:lnTo>
                    <a:pt x="36" y="150"/>
                  </a:lnTo>
                  <a:lnTo>
                    <a:pt x="36" y="25"/>
                  </a:lnTo>
                  <a:lnTo>
                    <a:pt x="102" y="10"/>
                  </a:lnTo>
                  <a:lnTo>
                    <a:pt x="124" y="32"/>
                  </a:lnTo>
                  <a:lnTo>
                    <a:pt x="182" y="0"/>
                  </a:lnTo>
                  <a:lnTo>
                    <a:pt x="279" y="134"/>
                  </a:lnTo>
                  <a:lnTo>
                    <a:pt x="326" y="157"/>
                  </a:lnTo>
                  <a:lnTo>
                    <a:pt x="194" y="278"/>
                  </a:lnTo>
                  <a:lnTo>
                    <a:pt x="118" y="278"/>
                  </a:lnTo>
                  <a:lnTo>
                    <a:pt x="77" y="321"/>
                  </a:lnTo>
                  <a:lnTo>
                    <a:pt x="29" y="322"/>
                  </a:lnTo>
                  <a:lnTo>
                    <a:pt x="30" y="284"/>
                  </a:lnTo>
                  <a:lnTo>
                    <a:pt x="0" y="248"/>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97" name="Freeform 183"/>
            <p:cNvSpPr>
              <a:spLocks noChangeAspect="1"/>
            </p:cNvSpPr>
            <p:nvPr/>
          </p:nvSpPr>
          <p:spPr bwMode="gray">
            <a:xfrm>
              <a:off x="4944735" y="4627149"/>
              <a:ext cx="38263" cy="57771"/>
            </a:xfrm>
            <a:custGeom>
              <a:avLst/>
              <a:gdLst>
                <a:gd name="T0" fmla="*/ 0 w 60"/>
                <a:gd name="T1" fmla="*/ 1 h 69"/>
                <a:gd name="T2" fmla="*/ 0 w 60"/>
                <a:gd name="T3" fmla="*/ 1 h 69"/>
                <a:gd name="T4" fmla="*/ 0 w 60"/>
                <a:gd name="T5" fmla="*/ 1 h 69"/>
                <a:gd name="T6" fmla="*/ 0 w 60"/>
                <a:gd name="T7" fmla="*/ 1 h 69"/>
                <a:gd name="T8" fmla="*/ 0 w 60"/>
                <a:gd name="T9" fmla="*/ 0 h 69"/>
                <a:gd name="T10" fmla="*/ 0 w 60"/>
                <a:gd name="T11" fmla="*/ 1 h 69"/>
                <a:gd name="T12" fmla="*/ 0 60000 65536"/>
                <a:gd name="T13" fmla="*/ 0 60000 65536"/>
                <a:gd name="T14" fmla="*/ 0 60000 65536"/>
                <a:gd name="T15" fmla="*/ 0 60000 65536"/>
                <a:gd name="T16" fmla="*/ 0 60000 65536"/>
                <a:gd name="T17" fmla="*/ 0 60000 65536"/>
                <a:gd name="T18" fmla="*/ 0 w 60"/>
                <a:gd name="T19" fmla="*/ 0 h 69"/>
                <a:gd name="T20" fmla="*/ 60 w 60"/>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60" h="69">
                  <a:moveTo>
                    <a:pt x="0" y="10"/>
                  </a:moveTo>
                  <a:lnTo>
                    <a:pt x="7" y="36"/>
                  </a:lnTo>
                  <a:lnTo>
                    <a:pt x="22" y="69"/>
                  </a:lnTo>
                  <a:lnTo>
                    <a:pt x="60" y="29"/>
                  </a:lnTo>
                  <a:lnTo>
                    <a:pt x="58" y="0"/>
                  </a:lnTo>
                  <a:lnTo>
                    <a:pt x="0" y="10"/>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98" name="Freeform 184"/>
            <p:cNvSpPr>
              <a:spLocks noChangeAspect="1"/>
            </p:cNvSpPr>
            <p:nvPr/>
          </p:nvSpPr>
          <p:spPr bwMode="gray">
            <a:xfrm>
              <a:off x="4500092" y="4200893"/>
              <a:ext cx="164927" cy="315398"/>
            </a:xfrm>
            <a:custGeom>
              <a:avLst/>
              <a:gdLst>
                <a:gd name="T0" fmla="*/ 0 w 268"/>
                <a:gd name="T1" fmla="*/ 1 h 389"/>
                <a:gd name="T2" fmla="*/ 0 w 268"/>
                <a:gd name="T3" fmla="*/ 1 h 389"/>
                <a:gd name="T4" fmla="*/ 0 w 268"/>
                <a:gd name="T5" fmla="*/ 1 h 389"/>
                <a:gd name="T6" fmla="*/ 0 w 268"/>
                <a:gd name="T7" fmla="*/ 1 h 389"/>
                <a:gd name="T8" fmla="*/ 0 w 268"/>
                <a:gd name="T9" fmla="*/ 1 h 389"/>
                <a:gd name="T10" fmla="*/ 0 w 268"/>
                <a:gd name="T11" fmla="*/ 1 h 389"/>
                <a:gd name="T12" fmla="*/ 0 w 268"/>
                <a:gd name="T13" fmla="*/ 0 h 389"/>
                <a:gd name="T14" fmla="*/ 0 w 268"/>
                <a:gd name="T15" fmla="*/ 1 h 389"/>
                <a:gd name="T16" fmla="*/ 0 w 268"/>
                <a:gd name="T17" fmla="*/ 1 h 389"/>
                <a:gd name="T18" fmla="*/ 0 w 268"/>
                <a:gd name="T19" fmla="*/ 1 h 389"/>
                <a:gd name="T20" fmla="*/ 0 w 268"/>
                <a:gd name="T21" fmla="*/ 1 h 389"/>
                <a:gd name="T22" fmla="*/ 0 w 268"/>
                <a:gd name="T23" fmla="*/ 1 h 389"/>
                <a:gd name="T24" fmla="*/ 0 w 268"/>
                <a:gd name="T25" fmla="*/ 1 h 389"/>
                <a:gd name="T26" fmla="*/ 0 w 268"/>
                <a:gd name="T27" fmla="*/ 1 h 389"/>
                <a:gd name="T28" fmla="*/ 0 w 268"/>
                <a:gd name="T29" fmla="*/ 1 h 389"/>
                <a:gd name="T30" fmla="*/ 0 w 268"/>
                <a:gd name="T31" fmla="*/ 1 h 389"/>
                <a:gd name="T32" fmla="*/ 0 w 268"/>
                <a:gd name="T33" fmla="*/ 1 h 389"/>
                <a:gd name="T34" fmla="*/ 0 w 268"/>
                <a:gd name="T35" fmla="*/ 1 h 3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8"/>
                <a:gd name="T55" fmla="*/ 0 h 389"/>
                <a:gd name="T56" fmla="*/ 268 w 268"/>
                <a:gd name="T57" fmla="*/ 389 h 3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8" h="389">
                  <a:moveTo>
                    <a:pt x="0" y="278"/>
                  </a:moveTo>
                  <a:lnTo>
                    <a:pt x="38" y="204"/>
                  </a:lnTo>
                  <a:lnTo>
                    <a:pt x="103" y="214"/>
                  </a:lnTo>
                  <a:lnTo>
                    <a:pt x="175" y="63"/>
                  </a:lnTo>
                  <a:lnTo>
                    <a:pt x="210" y="36"/>
                  </a:lnTo>
                  <a:lnTo>
                    <a:pt x="196" y="6"/>
                  </a:lnTo>
                  <a:lnTo>
                    <a:pt x="213" y="0"/>
                  </a:lnTo>
                  <a:lnTo>
                    <a:pt x="238" y="94"/>
                  </a:lnTo>
                  <a:lnTo>
                    <a:pt x="196" y="111"/>
                  </a:lnTo>
                  <a:lnTo>
                    <a:pt x="245" y="186"/>
                  </a:lnTo>
                  <a:lnTo>
                    <a:pt x="213" y="274"/>
                  </a:lnTo>
                  <a:lnTo>
                    <a:pt x="268" y="341"/>
                  </a:lnTo>
                  <a:lnTo>
                    <a:pt x="262" y="389"/>
                  </a:lnTo>
                  <a:lnTo>
                    <a:pt x="170" y="367"/>
                  </a:lnTo>
                  <a:lnTo>
                    <a:pt x="100" y="366"/>
                  </a:lnTo>
                  <a:lnTo>
                    <a:pt x="43" y="367"/>
                  </a:lnTo>
                  <a:lnTo>
                    <a:pt x="42" y="303"/>
                  </a:lnTo>
                  <a:lnTo>
                    <a:pt x="0" y="278"/>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199" name="Freeform 185"/>
            <p:cNvSpPr>
              <a:spLocks noChangeAspect="1"/>
            </p:cNvSpPr>
            <p:nvPr/>
          </p:nvSpPr>
          <p:spPr bwMode="gray">
            <a:xfrm>
              <a:off x="4630714" y="4252419"/>
              <a:ext cx="281036" cy="226400"/>
            </a:xfrm>
            <a:custGeom>
              <a:avLst/>
              <a:gdLst>
                <a:gd name="T0" fmla="*/ 0 w 454"/>
                <a:gd name="T1" fmla="*/ 1 h 280"/>
                <a:gd name="T2" fmla="*/ 0 w 454"/>
                <a:gd name="T3" fmla="*/ 1 h 280"/>
                <a:gd name="T4" fmla="*/ 0 w 454"/>
                <a:gd name="T5" fmla="*/ 1 h 280"/>
                <a:gd name="T6" fmla="*/ 0 w 454"/>
                <a:gd name="T7" fmla="*/ 1 h 280"/>
                <a:gd name="T8" fmla="*/ 0 w 454"/>
                <a:gd name="T9" fmla="*/ 1 h 280"/>
                <a:gd name="T10" fmla="*/ 0 w 454"/>
                <a:gd name="T11" fmla="*/ 0 h 280"/>
                <a:gd name="T12" fmla="*/ 0 w 454"/>
                <a:gd name="T13" fmla="*/ 1 h 280"/>
                <a:gd name="T14" fmla="*/ 0 w 454"/>
                <a:gd name="T15" fmla="*/ 1 h 280"/>
                <a:gd name="T16" fmla="*/ 0 w 454"/>
                <a:gd name="T17" fmla="*/ 1 h 280"/>
                <a:gd name="T18" fmla="*/ 0 w 454"/>
                <a:gd name="T19" fmla="*/ 1 h 280"/>
                <a:gd name="T20" fmla="*/ 0 w 454"/>
                <a:gd name="T21" fmla="*/ 1 h 280"/>
                <a:gd name="T22" fmla="*/ 0 w 454"/>
                <a:gd name="T23" fmla="*/ 1 h 280"/>
                <a:gd name="T24" fmla="*/ 0 w 454"/>
                <a:gd name="T25" fmla="*/ 1 h 280"/>
                <a:gd name="T26" fmla="*/ 0 w 454"/>
                <a:gd name="T27" fmla="*/ 1 h 280"/>
                <a:gd name="T28" fmla="*/ 0 w 454"/>
                <a:gd name="T29" fmla="*/ 1 h 2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4"/>
                <a:gd name="T46" fmla="*/ 0 h 280"/>
                <a:gd name="T47" fmla="*/ 454 w 454"/>
                <a:gd name="T48" fmla="*/ 280 h 2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4" h="280">
                  <a:moveTo>
                    <a:pt x="0" y="213"/>
                  </a:moveTo>
                  <a:lnTo>
                    <a:pt x="32" y="125"/>
                  </a:lnTo>
                  <a:lnTo>
                    <a:pt x="144" y="102"/>
                  </a:lnTo>
                  <a:lnTo>
                    <a:pt x="156" y="74"/>
                  </a:lnTo>
                  <a:lnTo>
                    <a:pt x="208" y="64"/>
                  </a:lnTo>
                  <a:lnTo>
                    <a:pt x="285" y="0"/>
                  </a:lnTo>
                  <a:lnTo>
                    <a:pt x="310" y="75"/>
                  </a:lnTo>
                  <a:lnTo>
                    <a:pt x="369" y="102"/>
                  </a:lnTo>
                  <a:lnTo>
                    <a:pt x="454" y="203"/>
                  </a:lnTo>
                  <a:lnTo>
                    <a:pt x="243" y="233"/>
                  </a:lnTo>
                  <a:lnTo>
                    <a:pt x="175" y="203"/>
                  </a:lnTo>
                  <a:lnTo>
                    <a:pt x="144" y="253"/>
                  </a:lnTo>
                  <a:lnTo>
                    <a:pt x="84" y="253"/>
                  </a:lnTo>
                  <a:lnTo>
                    <a:pt x="55" y="280"/>
                  </a:lnTo>
                  <a:lnTo>
                    <a:pt x="0" y="213"/>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00" name="Freeform 186"/>
            <p:cNvSpPr>
              <a:spLocks noChangeAspect="1"/>
            </p:cNvSpPr>
            <p:nvPr/>
          </p:nvSpPr>
          <p:spPr bwMode="gray">
            <a:xfrm>
              <a:off x="4608284" y="3890179"/>
              <a:ext cx="229578" cy="462167"/>
            </a:xfrm>
            <a:custGeom>
              <a:avLst/>
              <a:gdLst>
                <a:gd name="T0" fmla="*/ 0 w 371"/>
                <a:gd name="T1" fmla="*/ 1 h 567"/>
                <a:gd name="T2" fmla="*/ 0 w 371"/>
                <a:gd name="T3" fmla="*/ 1 h 567"/>
                <a:gd name="T4" fmla="*/ 0 w 371"/>
                <a:gd name="T5" fmla="*/ 1 h 567"/>
                <a:gd name="T6" fmla="*/ 0 w 371"/>
                <a:gd name="T7" fmla="*/ 1 h 567"/>
                <a:gd name="T8" fmla="*/ 0 w 371"/>
                <a:gd name="T9" fmla="*/ 1 h 567"/>
                <a:gd name="T10" fmla="*/ 0 w 371"/>
                <a:gd name="T11" fmla="*/ 1 h 567"/>
                <a:gd name="T12" fmla="*/ 0 w 371"/>
                <a:gd name="T13" fmla="*/ 1 h 567"/>
                <a:gd name="T14" fmla="*/ 0 w 371"/>
                <a:gd name="T15" fmla="*/ 1 h 567"/>
                <a:gd name="T16" fmla="*/ 0 w 371"/>
                <a:gd name="T17" fmla="*/ 1 h 567"/>
                <a:gd name="T18" fmla="*/ 0 w 371"/>
                <a:gd name="T19" fmla="*/ 1 h 567"/>
                <a:gd name="T20" fmla="*/ 0 w 371"/>
                <a:gd name="T21" fmla="*/ 1 h 567"/>
                <a:gd name="T22" fmla="*/ 0 w 371"/>
                <a:gd name="T23" fmla="*/ 1 h 567"/>
                <a:gd name="T24" fmla="*/ 0 w 371"/>
                <a:gd name="T25" fmla="*/ 1 h 567"/>
                <a:gd name="T26" fmla="*/ 0 w 371"/>
                <a:gd name="T27" fmla="*/ 1 h 567"/>
                <a:gd name="T28" fmla="*/ 0 w 371"/>
                <a:gd name="T29" fmla="*/ 0 h 567"/>
                <a:gd name="T30" fmla="*/ 0 w 371"/>
                <a:gd name="T31" fmla="*/ 1 h 567"/>
                <a:gd name="T32" fmla="*/ 0 w 371"/>
                <a:gd name="T33" fmla="*/ 1 h 567"/>
                <a:gd name="T34" fmla="*/ 0 w 371"/>
                <a:gd name="T35" fmla="*/ 1 h 567"/>
                <a:gd name="T36" fmla="*/ 0 w 371"/>
                <a:gd name="T37" fmla="*/ 1 h 567"/>
                <a:gd name="T38" fmla="*/ 0 w 371"/>
                <a:gd name="T39" fmla="*/ 1 h 5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71"/>
                <a:gd name="T61" fmla="*/ 0 h 567"/>
                <a:gd name="T62" fmla="*/ 371 w 371"/>
                <a:gd name="T63" fmla="*/ 567 h 5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71" h="567">
                  <a:moveTo>
                    <a:pt x="0" y="324"/>
                  </a:moveTo>
                  <a:lnTo>
                    <a:pt x="53" y="353"/>
                  </a:lnTo>
                  <a:lnTo>
                    <a:pt x="39" y="381"/>
                  </a:lnTo>
                  <a:lnTo>
                    <a:pt x="64" y="475"/>
                  </a:lnTo>
                  <a:lnTo>
                    <a:pt x="22" y="492"/>
                  </a:lnTo>
                  <a:lnTo>
                    <a:pt x="71" y="567"/>
                  </a:lnTo>
                  <a:lnTo>
                    <a:pt x="183" y="544"/>
                  </a:lnTo>
                  <a:lnTo>
                    <a:pt x="195" y="516"/>
                  </a:lnTo>
                  <a:lnTo>
                    <a:pt x="247" y="506"/>
                  </a:lnTo>
                  <a:lnTo>
                    <a:pt x="324" y="442"/>
                  </a:lnTo>
                  <a:lnTo>
                    <a:pt x="297" y="374"/>
                  </a:lnTo>
                  <a:lnTo>
                    <a:pt x="334" y="281"/>
                  </a:lnTo>
                  <a:lnTo>
                    <a:pt x="369" y="274"/>
                  </a:lnTo>
                  <a:lnTo>
                    <a:pt x="371" y="143"/>
                  </a:lnTo>
                  <a:lnTo>
                    <a:pt x="93" y="0"/>
                  </a:lnTo>
                  <a:lnTo>
                    <a:pt x="56" y="14"/>
                  </a:lnTo>
                  <a:lnTo>
                    <a:pt x="56" y="69"/>
                  </a:lnTo>
                  <a:lnTo>
                    <a:pt x="93" y="108"/>
                  </a:lnTo>
                  <a:lnTo>
                    <a:pt x="71" y="233"/>
                  </a:lnTo>
                  <a:lnTo>
                    <a:pt x="0" y="324"/>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01" name="Freeform 187"/>
            <p:cNvSpPr>
              <a:spLocks noChangeAspect="1"/>
            </p:cNvSpPr>
            <p:nvPr/>
          </p:nvSpPr>
          <p:spPr bwMode="gray">
            <a:xfrm>
              <a:off x="4559466" y="4456959"/>
              <a:ext cx="160969" cy="245136"/>
            </a:xfrm>
            <a:custGeom>
              <a:avLst/>
              <a:gdLst>
                <a:gd name="T0" fmla="*/ 0 w 260"/>
                <a:gd name="T1" fmla="*/ 1 h 301"/>
                <a:gd name="T2" fmla="*/ 0 w 260"/>
                <a:gd name="T3" fmla="*/ 1 h 301"/>
                <a:gd name="T4" fmla="*/ 0 w 260"/>
                <a:gd name="T5" fmla="*/ 1 h 301"/>
                <a:gd name="T6" fmla="*/ 0 w 260"/>
                <a:gd name="T7" fmla="*/ 1 h 301"/>
                <a:gd name="T8" fmla="*/ 0 w 260"/>
                <a:gd name="T9" fmla="*/ 1 h 301"/>
                <a:gd name="T10" fmla="*/ 0 w 260"/>
                <a:gd name="T11" fmla="*/ 1 h 301"/>
                <a:gd name="T12" fmla="*/ 0 w 260"/>
                <a:gd name="T13" fmla="*/ 1 h 301"/>
                <a:gd name="T14" fmla="*/ 0 w 260"/>
                <a:gd name="T15" fmla="*/ 0 h 301"/>
                <a:gd name="T16" fmla="*/ 0 w 260"/>
                <a:gd name="T17" fmla="*/ 0 h 301"/>
                <a:gd name="T18" fmla="*/ 0 w 260"/>
                <a:gd name="T19" fmla="*/ 1 h 301"/>
                <a:gd name="T20" fmla="*/ 0 w 260"/>
                <a:gd name="T21" fmla="*/ 1 h 301"/>
                <a:gd name="T22" fmla="*/ 0 w 260"/>
                <a:gd name="T23" fmla="*/ 1 h 301"/>
                <a:gd name="T24" fmla="*/ 0 w 260"/>
                <a:gd name="T25" fmla="*/ 1 h 301"/>
                <a:gd name="T26" fmla="*/ 0 w 260"/>
                <a:gd name="T27" fmla="*/ 1 h 301"/>
                <a:gd name="T28" fmla="*/ 0 w 260"/>
                <a:gd name="T29" fmla="*/ 1 h 301"/>
                <a:gd name="T30" fmla="*/ 0 w 260"/>
                <a:gd name="T31" fmla="*/ 1 h 301"/>
                <a:gd name="T32" fmla="*/ 0 w 260"/>
                <a:gd name="T33" fmla="*/ 1 h 3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0"/>
                <a:gd name="T52" fmla="*/ 0 h 301"/>
                <a:gd name="T53" fmla="*/ 260 w 260"/>
                <a:gd name="T54" fmla="*/ 301 h 3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0" h="301">
                  <a:moveTo>
                    <a:pt x="0" y="263"/>
                  </a:moveTo>
                  <a:lnTo>
                    <a:pt x="27" y="301"/>
                  </a:lnTo>
                  <a:lnTo>
                    <a:pt x="62" y="289"/>
                  </a:lnTo>
                  <a:lnTo>
                    <a:pt x="115" y="293"/>
                  </a:lnTo>
                  <a:lnTo>
                    <a:pt x="163" y="261"/>
                  </a:lnTo>
                  <a:lnTo>
                    <a:pt x="177" y="201"/>
                  </a:lnTo>
                  <a:lnTo>
                    <a:pt x="228" y="151"/>
                  </a:lnTo>
                  <a:lnTo>
                    <a:pt x="260" y="0"/>
                  </a:lnTo>
                  <a:lnTo>
                    <a:pt x="200" y="0"/>
                  </a:lnTo>
                  <a:lnTo>
                    <a:pt x="171" y="27"/>
                  </a:lnTo>
                  <a:lnTo>
                    <a:pt x="165" y="75"/>
                  </a:lnTo>
                  <a:lnTo>
                    <a:pt x="73" y="53"/>
                  </a:lnTo>
                  <a:lnTo>
                    <a:pt x="71" y="85"/>
                  </a:lnTo>
                  <a:lnTo>
                    <a:pt x="107" y="87"/>
                  </a:lnTo>
                  <a:lnTo>
                    <a:pt x="96" y="206"/>
                  </a:lnTo>
                  <a:lnTo>
                    <a:pt x="51" y="192"/>
                  </a:lnTo>
                  <a:lnTo>
                    <a:pt x="0" y="263"/>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02" name="Freeform 188"/>
            <p:cNvSpPr>
              <a:spLocks noChangeAspect="1"/>
            </p:cNvSpPr>
            <p:nvPr/>
          </p:nvSpPr>
          <p:spPr bwMode="gray">
            <a:xfrm>
              <a:off x="4583216" y="4414802"/>
              <a:ext cx="409019" cy="521500"/>
            </a:xfrm>
            <a:custGeom>
              <a:avLst/>
              <a:gdLst>
                <a:gd name="T0" fmla="*/ 0 w 659"/>
                <a:gd name="T1" fmla="*/ 1 h 635"/>
                <a:gd name="T2" fmla="*/ 0 w 659"/>
                <a:gd name="T3" fmla="*/ 1 h 635"/>
                <a:gd name="T4" fmla="*/ 0 w 659"/>
                <a:gd name="T5" fmla="*/ 1 h 635"/>
                <a:gd name="T6" fmla="*/ 0 w 659"/>
                <a:gd name="T7" fmla="*/ 1 h 635"/>
                <a:gd name="T8" fmla="*/ 0 w 659"/>
                <a:gd name="T9" fmla="*/ 1 h 635"/>
                <a:gd name="T10" fmla="*/ 0 w 659"/>
                <a:gd name="T11" fmla="*/ 1 h 635"/>
                <a:gd name="T12" fmla="*/ 0 w 659"/>
                <a:gd name="T13" fmla="*/ 1 h 635"/>
                <a:gd name="T14" fmla="*/ 0 w 659"/>
                <a:gd name="T15" fmla="*/ 1 h 635"/>
                <a:gd name="T16" fmla="*/ 0 w 659"/>
                <a:gd name="T17" fmla="*/ 1 h 635"/>
                <a:gd name="T18" fmla="*/ 0 w 659"/>
                <a:gd name="T19" fmla="*/ 1 h 635"/>
                <a:gd name="T20" fmla="*/ 0 w 659"/>
                <a:gd name="T21" fmla="*/ 1 h 635"/>
                <a:gd name="T22" fmla="*/ 0 w 659"/>
                <a:gd name="T23" fmla="*/ 1 h 635"/>
                <a:gd name="T24" fmla="*/ 0 w 659"/>
                <a:gd name="T25" fmla="*/ 1 h 635"/>
                <a:gd name="T26" fmla="*/ 0 w 659"/>
                <a:gd name="T27" fmla="*/ 1 h 635"/>
                <a:gd name="T28" fmla="*/ 0 w 659"/>
                <a:gd name="T29" fmla="*/ 1 h 635"/>
                <a:gd name="T30" fmla="*/ 0 w 659"/>
                <a:gd name="T31" fmla="*/ 1 h 635"/>
                <a:gd name="T32" fmla="*/ 0 w 659"/>
                <a:gd name="T33" fmla="*/ 1 h 635"/>
                <a:gd name="T34" fmla="*/ 0 w 659"/>
                <a:gd name="T35" fmla="*/ 1 h 635"/>
                <a:gd name="T36" fmla="*/ 0 w 659"/>
                <a:gd name="T37" fmla="*/ 1 h 635"/>
                <a:gd name="T38" fmla="*/ 0 w 659"/>
                <a:gd name="T39" fmla="*/ 1 h 635"/>
                <a:gd name="T40" fmla="*/ 0 w 659"/>
                <a:gd name="T41" fmla="*/ 1 h 635"/>
                <a:gd name="T42" fmla="*/ 0 w 659"/>
                <a:gd name="T43" fmla="*/ 1 h 635"/>
                <a:gd name="T44" fmla="*/ 0 w 659"/>
                <a:gd name="T45" fmla="*/ 0 h 635"/>
                <a:gd name="T46" fmla="*/ 0 w 659"/>
                <a:gd name="T47" fmla="*/ 1 h 635"/>
                <a:gd name="T48" fmla="*/ 0 w 659"/>
                <a:gd name="T49" fmla="*/ 0 h 635"/>
                <a:gd name="T50" fmla="*/ 0 w 659"/>
                <a:gd name="T51" fmla="*/ 1 h 635"/>
                <a:gd name="T52" fmla="*/ 0 w 659"/>
                <a:gd name="T53" fmla="*/ 1 h 635"/>
                <a:gd name="T54" fmla="*/ 0 w 659"/>
                <a:gd name="T55" fmla="*/ 1 h 635"/>
                <a:gd name="T56" fmla="*/ 0 w 659"/>
                <a:gd name="T57" fmla="*/ 1 h 635"/>
                <a:gd name="T58" fmla="*/ 0 w 659"/>
                <a:gd name="T59" fmla="*/ 1 h 635"/>
                <a:gd name="T60" fmla="*/ 0 w 659"/>
                <a:gd name="T61" fmla="*/ 1 h 635"/>
                <a:gd name="T62" fmla="*/ 0 w 659"/>
                <a:gd name="T63" fmla="*/ 1 h 6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9"/>
                <a:gd name="T97" fmla="*/ 0 h 635"/>
                <a:gd name="T98" fmla="*/ 659 w 659"/>
                <a:gd name="T99" fmla="*/ 635 h 6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9" h="635">
                  <a:moveTo>
                    <a:pt x="0" y="377"/>
                  </a:moveTo>
                  <a:lnTo>
                    <a:pt x="2" y="394"/>
                  </a:lnTo>
                  <a:lnTo>
                    <a:pt x="134" y="377"/>
                  </a:lnTo>
                  <a:lnTo>
                    <a:pt x="192" y="457"/>
                  </a:lnTo>
                  <a:lnTo>
                    <a:pt x="241" y="453"/>
                  </a:lnTo>
                  <a:lnTo>
                    <a:pt x="252" y="416"/>
                  </a:lnTo>
                  <a:lnTo>
                    <a:pt x="296" y="414"/>
                  </a:lnTo>
                  <a:lnTo>
                    <a:pt x="329" y="437"/>
                  </a:lnTo>
                  <a:lnTo>
                    <a:pt x="336" y="560"/>
                  </a:lnTo>
                  <a:lnTo>
                    <a:pt x="407" y="553"/>
                  </a:lnTo>
                  <a:lnTo>
                    <a:pt x="606" y="635"/>
                  </a:lnTo>
                  <a:lnTo>
                    <a:pt x="605" y="598"/>
                  </a:lnTo>
                  <a:lnTo>
                    <a:pt x="566" y="581"/>
                  </a:lnTo>
                  <a:lnTo>
                    <a:pt x="573" y="491"/>
                  </a:lnTo>
                  <a:lnTo>
                    <a:pt x="636" y="459"/>
                  </a:lnTo>
                  <a:lnTo>
                    <a:pt x="597" y="398"/>
                  </a:lnTo>
                  <a:lnTo>
                    <a:pt x="590" y="294"/>
                  </a:lnTo>
                  <a:lnTo>
                    <a:pt x="583" y="268"/>
                  </a:lnTo>
                  <a:lnTo>
                    <a:pt x="606" y="222"/>
                  </a:lnTo>
                  <a:lnTo>
                    <a:pt x="636" y="135"/>
                  </a:lnTo>
                  <a:lnTo>
                    <a:pt x="659" y="102"/>
                  </a:lnTo>
                  <a:lnTo>
                    <a:pt x="646" y="52"/>
                  </a:lnTo>
                  <a:lnTo>
                    <a:pt x="531" y="0"/>
                  </a:lnTo>
                  <a:lnTo>
                    <a:pt x="320" y="30"/>
                  </a:lnTo>
                  <a:lnTo>
                    <a:pt x="252" y="0"/>
                  </a:lnTo>
                  <a:lnTo>
                    <a:pt x="221" y="50"/>
                  </a:lnTo>
                  <a:lnTo>
                    <a:pt x="189" y="201"/>
                  </a:lnTo>
                  <a:lnTo>
                    <a:pt x="138" y="251"/>
                  </a:lnTo>
                  <a:lnTo>
                    <a:pt x="124" y="311"/>
                  </a:lnTo>
                  <a:lnTo>
                    <a:pt x="76" y="343"/>
                  </a:lnTo>
                  <a:lnTo>
                    <a:pt x="23" y="339"/>
                  </a:lnTo>
                  <a:lnTo>
                    <a:pt x="0" y="377"/>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03" name="Freeform 189"/>
            <p:cNvSpPr>
              <a:spLocks noChangeAspect="1"/>
            </p:cNvSpPr>
            <p:nvPr/>
          </p:nvSpPr>
          <p:spPr bwMode="gray">
            <a:xfrm>
              <a:off x="5014664" y="3517010"/>
              <a:ext cx="54096" cy="31228"/>
            </a:xfrm>
            <a:custGeom>
              <a:avLst/>
              <a:gdLst>
                <a:gd name="T0" fmla="*/ 0 w 82"/>
                <a:gd name="T1" fmla="*/ 0 h 43"/>
                <a:gd name="T2" fmla="*/ 1 w 82"/>
                <a:gd name="T3" fmla="*/ 0 h 43"/>
                <a:gd name="T4" fmla="*/ 1 w 82"/>
                <a:gd name="T5" fmla="*/ 0 h 43"/>
                <a:gd name="T6" fmla="*/ 0 w 82"/>
                <a:gd name="T7" fmla="*/ 0 h 43"/>
                <a:gd name="T8" fmla="*/ 0 60000 65536"/>
                <a:gd name="T9" fmla="*/ 0 60000 65536"/>
                <a:gd name="T10" fmla="*/ 0 60000 65536"/>
                <a:gd name="T11" fmla="*/ 0 60000 65536"/>
                <a:gd name="T12" fmla="*/ 0 w 82"/>
                <a:gd name="T13" fmla="*/ 0 h 43"/>
                <a:gd name="T14" fmla="*/ 82 w 82"/>
                <a:gd name="T15" fmla="*/ 43 h 43"/>
              </a:gdLst>
              <a:ahLst/>
              <a:cxnLst>
                <a:cxn ang="T8">
                  <a:pos x="T0" y="T1"/>
                </a:cxn>
                <a:cxn ang="T9">
                  <a:pos x="T2" y="T3"/>
                </a:cxn>
                <a:cxn ang="T10">
                  <a:pos x="T4" y="T5"/>
                </a:cxn>
                <a:cxn ang="T11">
                  <a:pos x="T6" y="T7"/>
                </a:cxn>
              </a:cxnLst>
              <a:rect l="T12" t="T13" r="T14" b="T15"/>
              <a:pathLst>
                <a:path w="82" h="43">
                  <a:moveTo>
                    <a:pt x="0" y="22"/>
                  </a:moveTo>
                  <a:lnTo>
                    <a:pt x="29" y="43"/>
                  </a:lnTo>
                  <a:lnTo>
                    <a:pt x="82" y="0"/>
                  </a:lnTo>
                  <a:lnTo>
                    <a:pt x="0" y="22"/>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04" name="Freeform 190"/>
            <p:cNvSpPr>
              <a:spLocks noChangeAspect="1"/>
            </p:cNvSpPr>
            <p:nvPr/>
          </p:nvSpPr>
          <p:spPr bwMode="gray">
            <a:xfrm>
              <a:off x="4339124" y="4210261"/>
              <a:ext cx="58054" cy="171751"/>
            </a:xfrm>
            <a:custGeom>
              <a:avLst/>
              <a:gdLst>
                <a:gd name="T0" fmla="*/ 0 w 94"/>
                <a:gd name="T1" fmla="*/ 1 h 214"/>
                <a:gd name="T2" fmla="*/ 0 w 94"/>
                <a:gd name="T3" fmla="*/ 1 h 214"/>
                <a:gd name="T4" fmla="*/ 0 w 94"/>
                <a:gd name="T5" fmla="*/ 1 h 214"/>
                <a:gd name="T6" fmla="*/ 0 w 94"/>
                <a:gd name="T7" fmla="*/ 1 h 214"/>
                <a:gd name="T8" fmla="*/ 0 w 94"/>
                <a:gd name="T9" fmla="*/ 0 h 214"/>
                <a:gd name="T10" fmla="*/ 0 w 94"/>
                <a:gd name="T11" fmla="*/ 1 h 214"/>
                <a:gd name="T12" fmla="*/ 0 w 94"/>
                <a:gd name="T13" fmla="*/ 1 h 214"/>
                <a:gd name="T14" fmla="*/ 0 60000 65536"/>
                <a:gd name="T15" fmla="*/ 0 60000 65536"/>
                <a:gd name="T16" fmla="*/ 0 60000 65536"/>
                <a:gd name="T17" fmla="*/ 0 60000 65536"/>
                <a:gd name="T18" fmla="*/ 0 60000 65536"/>
                <a:gd name="T19" fmla="*/ 0 60000 65536"/>
                <a:gd name="T20" fmla="*/ 0 60000 65536"/>
                <a:gd name="T21" fmla="*/ 0 w 94"/>
                <a:gd name="T22" fmla="*/ 0 h 214"/>
                <a:gd name="T23" fmla="*/ 94 w 94"/>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214">
                  <a:moveTo>
                    <a:pt x="0" y="52"/>
                  </a:moveTo>
                  <a:lnTo>
                    <a:pt x="36" y="214"/>
                  </a:lnTo>
                  <a:lnTo>
                    <a:pt x="67" y="212"/>
                  </a:lnTo>
                  <a:lnTo>
                    <a:pt x="94" y="25"/>
                  </a:lnTo>
                  <a:lnTo>
                    <a:pt x="67" y="0"/>
                  </a:lnTo>
                  <a:lnTo>
                    <a:pt x="50" y="16"/>
                  </a:lnTo>
                  <a:lnTo>
                    <a:pt x="0" y="52"/>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05" name="Freeform 191"/>
            <p:cNvSpPr>
              <a:spLocks noChangeAspect="1"/>
            </p:cNvSpPr>
            <p:nvPr/>
          </p:nvSpPr>
          <p:spPr bwMode="gray">
            <a:xfrm>
              <a:off x="4519884" y="4497555"/>
              <a:ext cx="42221" cy="39034"/>
            </a:xfrm>
            <a:custGeom>
              <a:avLst/>
              <a:gdLst>
                <a:gd name="T0" fmla="*/ 0 w 62"/>
                <a:gd name="T1" fmla="*/ 1 h 43"/>
                <a:gd name="T2" fmla="*/ 1 w 62"/>
                <a:gd name="T3" fmla="*/ 1 h 43"/>
                <a:gd name="T4" fmla="*/ 1 w 62"/>
                <a:gd name="T5" fmla="*/ 0 h 43"/>
                <a:gd name="T6" fmla="*/ 1 w 62"/>
                <a:gd name="T7" fmla="*/ 1 h 43"/>
                <a:gd name="T8" fmla="*/ 0 w 62"/>
                <a:gd name="T9" fmla="*/ 1 h 43"/>
                <a:gd name="T10" fmla="*/ 0 60000 65536"/>
                <a:gd name="T11" fmla="*/ 0 60000 65536"/>
                <a:gd name="T12" fmla="*/ 0 60000 65536"/>
                <a:gd name="T13" fmla="*/ 0 60000 65536"/>
                <a:gd name="T14" fmla="*/ 0 60000 65536"/>
                <a:gd name="T15" fmla="*/ 0 w 62"/>
                <a:gd name="T16" fmla="*/ 0 h 43"/>
                <a:gd name="T17" fmla="*/ 62 w 62"/>
                <a:gd name="T18" fmla="*/ 43 h 43"/>
              </a:gdLst>
              <a:ahLst/>
              <a:cxnLst>
                <a:cxn ang="T10">
                  <a:pos x="T0" y="T1"/>
                </a:cxn>
                <a:cxn ang="T11">
                  <a:pos x="T2" y="T3"/>
                </a:cxn>
                <a:cxn ang="T12">
                  <a:pos x="T4" y="T5"/>
                </a:cxn>
                <a:cxn ang="T13">
                  <a:pos x="T6" y="T7"/>
                </a:cxn>
                <a:cxn ang="T14">
                  <a:pos x="T8" y="T9"/>
                </a:cxn>
              </a:cxnLst>
              <a:rect l="T15" t="T16" r="T17" b="T18"/>
              <a:pathLst>
                <a:path w="62" h="43">
                  <a:moveTo>
                    <a:pt x="0" y="43"/>
                  </a:moveTo>
                  <a:lnTo>
                    <a:pt x="5" y="1"/>
                  </a:lnTo>
                  <a:lnTo>
                    <a:pt x="62" y="0"/>
                  </a:lnTo>
                  <a:lnTo>
                    <a:pt x="62" y="38"/>
                  </a:lnTo>
                  <a:lnTo>
                    <a:pt x="0" y="43"/>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06" name="Freeform 192"/>
            <p:cNvSpPr>
              <a:spLocks noChangeAspect="1"/>
            </p:cNvSpPr>
            <p:nvPr/>
          </p:nvSpPr>
          <p:spPr bwMode="gray">
            <a:xfrm>
              <a:off x="5029178" y="4049440"/>
              <a:ext cx="324576" cy="415326"/>
            </a:xfrm>
            <a:custGeom>
              <a:avLst/>
              <a:gdLst>
                <a:gd name="T0" fmla="*/ 0 w 524"/>
                <a:gd name="T1" fmla="*/ 1 h 509"/>
                <a:gd name="T2" fmla="*/ 0 w 524"/>
                <a:gd name="T3" fmla="*/ 1 h 509"/>
                <a:gd name="T4" fmla="*/ 0 w 524"/>
                <a:gd name="T5" fmla="*/ 1 h 509"/>
                <a:gd name="T6" fmla="*/ 0 w 524"/>
                <a:gd name="T7" fmla="*/ 1 h 509"/>
                <a:gd name="T8" fmla="*/ 0 w 524"/>
                <a:gd name="T9" fmla="*/ 1 h 509"/>
                <a:gd name="T10" fmla="*/ 0 w 524"/>
                <a:gd name="T11" fmla="*/ 0 h 509"/>
                <a:gd name="T12" fmla="*/ 0 w 524"/>
                <a:gd name="T13" fmla="*/ 1 h 509"/>
                <a:gd name="T14" fmla="*/ 0 w 524"/>
                <a:gd name="T15" fmla="*/ 1 h 509"/>
                <a:gd name="T16" fmla="*/ 0 w 524"/>
                <a:gd name="T17" fmla="*/ 1 h 509"/>
                <a:gd name="T18" fmla="*/ 0 w 524"/>
                <a:gd name="T19" fmla="*/ 1 h 509"/>
                <a:gd name="T20" fmla="*/ 0 w 524"/>
                <a:gd name="T21" fmla="*/ 1 h 509"/>
                <a:gd name="T22" fmla="*/ 0 w 524"/>
                <a:gd name="T23" fmla="*/ 1 h 509"/>
                <a:gd name="T24" fmla="*/ 0 w 524"/>
                <a:gd name="T25" fmla="*/ 1 h 509"/>
                <a:gd name="T26" fmla="*/ 0 w 524"/>
                <a:gd name="T27" fmla="*/ 1 h 509"/>
                <a:gd name="T28" fmla="*/ 0 w 524"/>
                <a:gd name="T29" fmla="*/ 1 h 509"/>
                <a:gd name="T30" fmla="*/ 0 w 524"/>
                <a:gd name="T31" fmla="*/ 1 h 509"/>
                <a:gd name="T32" fmla="*/ 0 w 524"/>
                <a:gd name="T33" fmla="*/ 1 h 509"/>
                <a:gd name="T34" fmla="*/ 0 w 524"/>
                <a:gd name="T35" fmla="*/ 1 h 5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4"/>
                <a:gd name="T55" fmla="*/ 0 h 509"/>
                <a:gd name="T56" fmla="*/ 524 w 524"/>
                <a:gd name="T57" fmla="*/ 509 h 50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4" h="509">
                  <a:moveTo>
                    <a:pt x="0" y="356"/>
                  </a:moveTo>
                  <a:lnTo>
                    <a:pt x="40" y="329"/>
                  </a:lnTo>
                  <a:lnTo>
                    <a:pt x="44" y="265"/>
                  </a:lnTo>
                  <a:lnTo>
                    <a:pt x="112" y="181"/>
                  </a:lnTo>
                  <a:lnTo>
                    <a:pt x="139" y="33"/>
                  </a:lnTo>
                  <a:lnTo>
                    <a:pt x="193" y="0"/>
                  </a:lnTo>
                  <a:lnTo>
                    <a:pt x="232" y="102"/>
                  </a:lnTo>
                  <a:lnTo>
                    <a:pt x="348" y="188"/>
                  </a:lnTo>
                  <a:lnTo>
                    <a:pt x="307" y="240"/>
                  </a:lnTo>
                  <a:lnTo>
                    <a:pt x="345" y="253"/>
                  </a:lnTo>
                  <a:lnTo>
                    <a:pt x="387" y="316"/>
                  </a:lnTo>
                  <a:lnTo>
                    <a:pt x="524" y="350"/>
                  </a:lnTo>
                  <a:lnTo>
                    <a:pt x="418" y="455"/>
                  </a:lnTo>
                  <a:lnTo>
                    <a:pt x="309" y="493"/>
                  </a:lnTo>
                  <a:lnTo>
                    <a:pt x="210" y="509"/>
                  </a:lnTo>
                  <a:lnTo>
                    <a:pt x="100" y="470"/>
                  </a:lnTo>
                  <a:lnTo>
                    <a:pt x="61" y="398"/>
                  </a:lnTo>
                  <a:lnTo>
                    <a:pt x="0" y="356"/>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07" name="Freeform 193"/>
            <p:cNvSpPr>
              <a:spLocks noChangeAspect="1"/>
            </p:cNvSpPr>
            <p:nvPr/>
          </p:nvSpPr>
          <p:spPr bwMode="gray">
            <a:xfrm>
              <a:off x="5219174" y="4204016"/>
              <a:ext cx="35624" cy="51525"/>
            </a:xfrm>
            <a:custGeom>
              <a:avLst/>
              <a:gdLst>
                <a:gd name="T0" fmla="*/ 0 w 55"/>
                <a:gd name="T1" fmla="*/ 1 h 65"/>
                <a:gd name="T2" fmla="*/ 0 w 55"/>
                <a:gd name="T3" fmla="*/ 1 h 65"/>
                <a:gd name="T4" fmla="*/ 0 w 55"/>
                <a:gd name="T5" fmla="*/ 1 h 65"/>
                <a:gd name="T6" fmla="*/ 0 w 55"/>
                <a:gd name="T7" fmla="*/ 1 h 65"/>
                <a:gd name="T8" fmla="*/ 0 w 55"/>
                <a:gd name="T9" fmla="*/ 1 h 65"/>
                <a:gd name="T10" fmla="*/ 0 w 55"/>
                <a:gd name="T11" fmla="*/ 0 h 65"/>
                <a:gd name="T12" fmla="*/ 0 w 55"/>
                <a:gd name="T13" fmla="*/ 1 h 65"/>
                <a:gd name="T14" fmla="*/ 0 60000 65536"/>
                <a:gd name="T15" fmla="*/ 0 60000 65536"/>
                <a:gd name="T16" fmla="*/ 0 60000 65536"/>
                <a:gd name="T17" fmla="*/ 0 60000 65536"/>
                <a:gd name="T18" fmla="*/ 0 60000 65536"/>
                <a:gd name="T19" fmla="*/ 0 60000 65536"/>
                <a:gd name="T20" fmla="*/ 0 60000 65536"/>
                <a:gd name="T21" fmla="*/ 0 w 55"/>
                <a:gd name="T22" fmla="*/ 0 h 65"/>
                <a:gd name="T23" fmla="*/ 55 w 55"/>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65">
                  <a:moveTo>
                    <a:pt x="0" y="52"/>
                  </a:moveTo>
                  <a:lnTo>
                    <a:pt x="38" y="65"/>
                  </a:lnTo>
                  <a:lnTo>
                    <a:pt x="52" y="44"/>
                  </a:lnTo>
                  <a:lnTo>
                    <a:pt x="25" y="41"/>
                  </a:lnTo>
                  <a:lnTo>
                    <a:pt x="55" y="25"/>
                  </a:lnTo>
                  <a:lnTo>
                    <a:pt x="41" y="0"/>
                  </a:lnTo>
                  <a:lnTo>
                    <a:pt x="0" y="52"/>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08" name="Freeform 194"/>
            <p:cNvSpPr>
              <a:spLocks noChangeAspect="1"/>
            </p:cNvSpPr>
            <p:nvPr/>
          </p:nvSpPr>
          <p:spPr bwMode="gray">
            <a:xfrm>
              <a:off x="4506689" y="4497555"/>
              <a:ext cx="120067" cy="174874"/>
            </a:xfrm>
            <a:custGeom>
              <a:avLst/>
              <a:gdLst>
                <a:gd name="T0" fmla="*/ 0 w 192"/>
                <a:gd name="T1" fmla="*/ 1 h 211"/>
                <a:gd name="T2" fmla="*/ 0 w 192"/>
                <a:gd name="T3" fmla="*/ 1 h 211"/>
                <a:gd name="T4" fmla="*/ 0 w 192"/>
                <a:gd name="T5" fmla="*/ 1 h 211"/>
                <a:gd name="T6" fmla="*/ 0 w 192"/>
                <a:gd name="T7" fmla="*/ 1 h 211"/>
                <a:gd name="T8" fmla="*/ 0 w 192"/>
                <a:gd name="T9" fmla="*/ 1 h 211"/>
                <a:gd name="T10" fmla="*/ 0 w 192"/>
                <a:gd name="T11" fmla="*/ 0 h 211"/>
                <a:gd name="T12" fmla="*/ 0 w 192"/>
                <a:gd name="T13" fmla="*/ 1 h 211"/>
                <a:gd name="T14" fmla="*/ 0 w 192"/>
                <a:gd name="T15" fmla="*/ 1 h 211"/>
                <a:gd name="T16" fmla="*/ 0 w 192"/>
                <a:gd name="T17" fmla="*/ 1 h 211"/>
                <a:gd name="T18" fmla="*/ 0 w 192"/>
                <a:gd name="T19" fmla="*/ 1 h 211"/>
                <a:gd name="T20" fmla="*/ 0 w 192"/>
                <a:gd name="T21" fmla="*/ 1 h 211"/>
                <a:gd name="T22" fmla="*/ 0 w 192"/>
                <a:gd name="T23" fmla="*/ 1 h 211"/>
                <a:gd name="T24" fmla="*/ 0 w 192"/>
                <a:gd name="T25" fmla="*/ 1 h 2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2"/>
                <a:gd name="T40" fmla="*/ 0 h 211"/>
                <a:gd name="T41" fmla="*/ 192 w 192"/>
                <a:gd name="T42" fmla="*/ 211 h 2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2" h="211">
                  <a:moveTo>
                    <a:pt x="0" y="100"/>
                  </a:moveTo>
                  <a:lnTo>
                    <a:pt x="21" y="67"/>
                  </a:lnTo>
                  <a:lnTo>
                    <a:pt x="36" y="70"/>
                  </a:lnTo>
                  <a:lnTo>
                    <a:pt x="26" y="43"/>
                  </a:lnTo>
                  <a:lnTo>
                    <a:pt x="88" y="38"/>
                  </a:lnTo>
                  <a:lnTo>
                    <a:pt x="88" y="0"/>
                  </a:lnTo>
                  <a:lnTo>
                    <a:pt x="158" y="1"/>
                  </a:lnTo>
                  <a:lnTo>
                    <a:pt x="156" y="33"/>
                  </a:lnTo>
                  <a:lnTo>
                    <a:pt x="192" y="35"/>
                  </a:lnTo>
                  <a:lnTo>
                    <a:pt x="181" y="154"/>
                  </a:lnTo>
                  <a:lnTo>
                    <a:pt x="136" y="140"/>
                  </a:lnTo>
                  <a:lnTo>
                    <a:pt x="85" y="211"/>
                  </a:lnTo>
                  <a:lnTo>
                    <a:pt x="0" y="100"/>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09" name="Freeform 195"/>
            <p:cNvSpPr>
              <a:spLocks noChangeAspect="1"/>
            </p:cNvSpPr>
            <p:nvPr/>
          </p:nvSpPr>
          <p:spPr bwMode="gray">
            <a:xfrm>
              <a:off x="3959132" y="4174350"/>
              <a:ext cx="65971" cy="18737"/>
            </a:xfrm>
            <a:custGeom>
              <a:avLst/>
              <a:gdLst>
                <a:gd name="T0" fmla="*/ 0 w 103"/>
                <a:gd name="T1" fmla="*/ 1 h 21"/>
                <a:gd name="T2" fmla="*/ 0 w 103"/>
                <a:gd name="T3" fmla="*/ 0 h 21"/>
                <a:gd name="T4" fmla="*/ 0 w 103"/>
                <a:gd name="T5" fmla="*/ 1 h 21"/>
                <a:gd name="T6" fmla="*/ 0 w 103"/>
                <a:gd name="T7" fmla="*/ 1 h 21"/>
                <a:gd name="T8" fmla="*/ 0 60000 65536"/>
                <a:gd name="T9" fmla="*/ 0 60000 65536"/>
                <a:gd name="T10" fmla="*/ 0 60000 65536"/>
                <a:gd name="T11" fmla="*/ 0 60000 65536"/>
                <a:gd name="T12" fmla="*/ 0 w 103"/>
                <a:gd name="T13" fmla="*/ 0 h 21"/>
                <a:gd name="T14" fmla="*/ 103 w 103"/>
                <a:gd name="T15" fmla="*/ 21 h 21"/>
              </a:gdLst>
              <a:ahLst/>
              <a:cxnLst>
                <a:cxn ang="T8">
                  <a:pos x="T0" y="T1"/>
                </a:cxn>
                <a:cxn ang="T9">
                  <a:pos x="T2" y="T3"/>
                </a:cxn>
                <a:cxn ang="T10">
                  <a:pos x="T4" y="T5"/>
                </a:cxn>
                <a:cxn ang="T11">
                  <a:pos x="T6" y="T7"/>
                </a:cxn>
              </a:cxnLst>
              <a:rect l="T12" t="T13" r="T14" b="T15"/>
              <a:pathLst>
                <a:path w="103" h="21">
                  <a:moveTo>
                    <a:pt x="0" y="21"/>
                  </a:moveTo>
                  <a:lnTo>
                    <a:pt x="4" y="0"/>
                  </a:lnTo>
                  <a:lnTo>
                    <a:pt x="103" y="8"/>
                  </a:lnTo>
                  <a:lnTo>
                    <a:pt x="0" y="21"/>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10" name="Freeform 196"/>
            <p:cNvSpPr>
              <a:spLocks noChangeAspect="1"/>
            </p:cNvSpPr>
            <p:nvPr/>
          </p:nvSpPr>
          <p:spPr bwMode="gray">
            <a:xfrm>
              <a:off x="4253362" y="4243050"/>
              <a:ext cx="91040" cy="182681"/>
            </a:xfrm>
            <a:custGeom>
              <a:avLst/>
              <a:gdLst>
                <a:gd name="T0" fmla="*/ 0 w 148"/>
                <a:gd name="T1" fmla="*/ 1 h 225"/>
                <a:gd name="T2" fmla="*/ 0 w 148"/>
                <a:gd name="T3" fmla="*/ 1 h 225"/>
                <a:gd name="T4" fmla="*/ 0 w 148"/>
                <a:gd name="T5" fmla="*/ 1 h 225"/>
                <a:gd name="T6" fmla="*/ 0 w 148"/>
                <a:gd name="T7" fmla="*/ 0 h 225"/>
                <a:gd name="T8" fmla="*/ 0 w 148"/>
                <a:gd name="T9" fmla="*/ 1 h 225"/>
                <a:gd name="T10" fmla="*/ 0 w 148"/>
                <a:gd name="T11" fmla="*/ 1 h 225"/>
                <a:gd name="T12" fmla="*/ 0 w 148"/>
                <a:gd name="T13" fmla="*/ 1 h 225"/>
                <a:gd name="T14" fmla="*/ 0 60000 65536"/>
                <a:gd name="T15" fmla="*/ 0 60000 65536"/>
                <a:gd name="T16" fmla="*/ 0 60000 65536"/>
                <a:gd name="T17" fmla="*/ 0 60000 65536"/>
                <a:gd name="T18" fmla="*/ 0 60000 65536"/>
                <a:gd name="T19" fmla="*/ 0 60000 65536"/>
                <a:gd name="T20" fmla="*/ 0 60000 65536"/>
                <a:gd name="T21" fmla="*/ 0 w 148"/>
                <a:gd name="T22" fmla="*/ 0 h 225"/>
                <a:gd name="T23" fmla="*/ 148 w 148"/>
                <a:gd name="T24" fmla="*/ 225 h 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225">
                  <a:moveTo>
                    <a:pt x="0" y="212"/>
                  </a:moveTo>
                  <a:lnTo>
                    <a:pt x="13" y="57"/>
                  </a:lnTo>
                  <a:lnTo>
                    <a:pt x="6" y="9"/>
                  </a:lnTo>
                  <a:lnTo>
                    <a:pt x="99" y="0"/>
                  </a:lnTo>
                  <a:lnTo>
                    <a:pt x="148" y="177"/>
                  </a:lnTo>
                  <a:lnTo>
                    <a:pt x="38" y="225"/>
                  </a:lnTo>
                  <a:lnTo>
                    <a:pt x="0" y="212"/>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11" name="Freeform 197"/>
            <p:cNvSpPr>
              <a:spLocks noChangeAspect="1"/>
            </p:cNvSpPr>
            <p:nvPr/>
          </p:nvSpPr>
          <p:spPr bwMode="gray">
            <a:xfrm>
              <a:off x="3994756" y="4204016"/>
              <a:ext cx="158330" cy="149892"/>
            </a:xfrm>
            <a:custGeom>
              <a:avLst/>
              <a:gdLst>
                <a:gd name="T0" fmla="*/ 0 w 254"/>
                <a:gd name="T1" fmla="*/ 1 h 186"/>
                <a:gd name="T2" fmla="*/ 0 w 254"/>
                <a:gd name="T3" fmla="*/ 1 h 186"/>
                <a:gd name="T4" fmla="*/ 0 w 254"/>
                <a:gd name="T5" fmla="*/ 0 h 186"/>
                <a:gd name="T6" fmla="*/ 0 w 254"/>
                <a:gd name="T7" fmla="*/ 1 h 186"/>
                <a:gd name="T8" fmla="*/ 0 w 254"/>
                <a:gd name="T9" fmla="*/ 1 h 186"/>
                <a:gd name="T10" fmla="*/ 0 w 254"/>
                <a:gd name="T11" fmla="*/ 1 h 186"/>
                <a:gd name="T12" fmla="*/ 0 w 254"/>
                <a:gd name="T13" fmla="*/ 1 h 186"/>
                <a:gd name="T14" fmla="*/ 0 w 254"/>
                <a:gd name="T15" fmla="*/ 1 h 186"/>
                <a:gd name="T16" fmla="*/ 0 w 254"/>
                <a:gd name="T17" fmla="*/ 1 h 186"/>
                <a:gd name="T18" fmla="*/ 0 w 254"/>
                <a:gd name="T19" fmla="*/ 1 h 186"/>
                <a:gd name="T20" fmla="*/ 0 w 254"/>
                <a:gd name="T21" fmla="*/ 1 h 186"/>
                <a:gd name="T22" fmla="*/ 0 w 254"/>
                <a:gd name="T23" fmla="*/ 1 h 186"/>
                <a:gd name="T24" fmla="*/ 0 w 254"/>
                <a:gd name="T25" fmla="*/ 1 h 186"/>
                <a:gd name="T26" fmla="*/ 0 w 254"/>
                <a:gd name="T27" fmla="*/ 1 h 186"/>
                <a:gd name="T28" fmla="*/ 0 w 254"/>
                <a:gd name="T29" fmla="*/ 1 h 186"/>
                <a:gd name="T30" fmla="*/ 0 w 254"/>
                <a:gd name="T31" fmla="*/ 1 h 1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4"/>
                <a:gd name="T49" fmla="*/ 0 h 186"/>
                <a:gd name="T50" fmla="*/ 254 w 254"/>
                <a:gd name="T51" fmla="*/ 186 h 1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4" h="186">
                  <a:moveTo>
                    <a:pt x="0" y="62"/>
                  </a:moveTo>
                  <a:lnTo>
                    <a:pt x="43" y="35"/>
                  </a:lnTo>
                  <a:lnTo>
                    <a:pt x="44" y="0"/>
                  </a:lnTo>
                  <a:lnTo>
                    <a:pt x="127" y="8"/>
                  </a:lnTo>
                  <a:lnTo>
                    <a:pt x="149" y="25"/>
                  </a:lnTo>
                  <a:lnTo>
                    <a:pt x="208" y="5"/>
                  </a:lnTo>
                  <a:lnTo>
                    <a:pt x="243" y="88"/>
                  </a:lnTo>
                  <a:lnTo>
                    <a:pt x="254" y="151"/>
                  </a:lnTo>
                  <a:lnTo>
                    <a:pt x="232" y="146"/>
                  </a:lnTo>
                  <a:lnTo>
                    <a:pt x="226" y="180"/>
                  </a:lnTo>
                  <a:lnTo>
                    <a:pt x="190" y="186"/>
                  </a:lnTo>
                  <a:lnTo>
                    <a:pt x="188" y="151"/>
                  </a:lnTo>
                  <a:lnTo>
                    <a:pt x="166" y="150"/>
                  </a:lnTo>
                  <a:lnTo>
                    <a:pt x="132" y="97"/>
                  </a:lnTo>
                  <a:lnTo>
                    <a:pt x="60" y="126"/>
                  </a:lnTo>
                  <a:lnTo>
                    <a:pt x="0" y="62"/>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12" name="Freeform 198"/>
            <p:cNvSpPr>
              <a:spLocks noChangeAspect="1"/>
            </p:cNvSpPr>
            <p:nvPr/>
          </p:nvSpPr>
          <p:spPr bwMode="gray">
            <a:xfrm>
              <a:off x="5282506" y="3715305"/>
              <a:ext cx="40902" cy="15614"/>
            </a:xfrm>
            <a:custGeom>
              <a:avLst/>
              <a:gdLst>
                <a:gd name="T0" fmla="*/ 0 w 64"/>
                <a:gd name="T1" fmla="*/ 0 h 17"/>
                <a:gd name="T2" fmla="*/ 0 w 64"/>
                <a:gd name="T3" fmla="*/ 1 h 17"/>
                <a:gd name="T4" fmla="*/ 0 w 64"/>
                <a:gd name="T5" fmla="*/ 1 h 17"/>
                <a:gd name="T6" fmla="*/ 0 w 64"/>
                <a:gd name="T7" fmla="*/ 0 h 17"/>
                <a:gd name="T8" fmla="*/ 0 60000 65536"/>
                <a:gd name="T9" fmla="*/ 0 60000 65536"/>
                <a:gd name="T10" fmla="*/ 0 60000 65536"/>
                <a:gd name="T11" fmla="*/ 0 60000 65536"/>
                <a:gd name="T12" fmla="*/ 0 w 64"/>
                <a:gd name="T13" fmla="*/ 0 h 17"/>
                <a:gd name="T14" fmla="*/ 64 w 64"/>
                <a:gd name="T15" fmla="*/ 17 h 17"/>
              </a:gdLst>
              <a:ahLst/>
              <a:cxnLst>
                <a:cxn ang="T8">
                  <a:pos x="T0" y="T1"/>
                </a:cxn>
                <a:cxn ang="T9">
                  <a:pos x="T2" y="T3"/>
                </a:cxn>
                <a:cxn ang="T10">
                  <a:pos x="T4" y="T5"/>
                </a:cxn>
                <a:cxn ang="T11">
                  <a:pos x="T6" y="T7"/>
                </a:cxn>
              </a:cxnLst>
              <a:rect l="T12" t="T13" r="T14" b="T15"/>
              <a:pathLst>
                <a:path w="64" h="17">
                  <a:moveTo>
                    <a:pt x="0" y="0"/>
                  </a:moveTo>
                  <a:lnTo>
                    <a:pt x="33" y="17"/>
                  </a:lnTo>
                  <a:lnTo>
                    <a:pt x="64" y="4"/>
                  </a:lnTo>
                  <a:lnTo>
                    <a:pt x="0" y="0"/>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13" name="Freeform 199"/>
            <p:cNvSpPr>
              <a:spLocks noChangeAspect="1"/>
            </p:cNvSpPr>
            <p:nvPr/>
          </p:nvSpPr>
          <p:spPr bwMode="gray">
            <a:xfrm>
              <a:off x="5051608" y="3596641"/>
              <a:ext cx="31666" cy="117103"/>
            </a:xfrm>
            <a:custGeom>
              <a:avLst/>
              <a:gdLst>
                <a:gd name="T0" fmla="*/ 0 w 55"/>
                <a:gd name="T1" fmla="*/ 1 h 147"/>
                <a:gd name="T2" fmla="*/ 0 w 55"/>
                <a:gd name="T3" fmla="*/ 1 h 147"/>
                <a:gd name="T4" fmla="*/ 0 w 55"/>
                <a:gd name="T5" fmla="*/ 1 h 147"/>
                <a:gd name="T6" fmla="*/ 0 w 55"/>
                <a:gd name="T7" fmla="*/ 1 h 147"/>
                <a:gd name="T8" fmla="*/ 0 w 55"/>
                <a:gd name="T9" fmla="*/ 1 h 147"/>
                <a:gd name="T10" fmla="*/ 0 w 55"/>
                <a:gd name="T11" fmla="*/ 1 h 147"/>
                <a:gd name="T12" fmla="*/ 0 w 55"/>
                <a:gd name="T13" fmla="*/ 1 h 147"/>
                <a:gd name="T14" fmla="*/ 0 w 55"/>
                <a:gd name="T15" fmla="*/ 0 h 147"/>
                <a:gd name="T16" fmla="*/ 0 w 55"/>
                <a:gd name="T17" fmla="*/ 1 h 147"/>
                <a:gd name="T18" fmla="*/ 0 w 55"/>
                <a:gd name="T19" fmla="*/ 1 h 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147"/>
                <a:gd name="T32" fmla="*/ 55 w 55"/>
                <a:gd name="T33" fmla="*/ 147 h 1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147">
                  <a:moveTo>
                    <a:pt x="0" y="74"/>
                  </a:moveTo>
                  <a:lnTo>
                    <a:pt x="30" y="147"/>
                  </a:lnTo>
                  <a:lnTo>
                    <a:pt x="33" y="145"/>
                  </a:lnTo>
                  <a:lnTo>
                    <a:pt x="49" y="66"/>
                  </a:lnTo>
                  <a:lnTo>
                    <a:pt x="27" y="72"/>
                  </a:lnTo>
                  <a:lnTo>
                    <a:pt x="33" y="37"/>
                  </a:lnTo>
                  <a:lnTo>
                    <a:pt x="50" y="20"/>
                  </a:lnTo>
                  <a:lnTo>
                    <a:pt x="55" y="0"/>
                  </a:lnTo>
                  <a:lnTo>
                    <a:pt x="36" y="3"/>
                  </a:lnTo>
                  <a:lnTo>
                    <a:pt x="0" y="74"/>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14" name="Freeform 200"/>
            <p:cNvSpPr>
              <a:spLocks noChangeAspect="1"/>
            </p:cNvSpPr>
            <p:nvPr/>
          </p:nvSpPr>
          <p:spPr bwMode="gray">
            <a:xfrm>
              <a:off x="4133295" y="4260226"/>
              <a:ext cx="129303" cy="176436"/>
            </a:xfrm>
            <a:custGeom>
              <a:avLst/>
              <a:gdLst>
                <a:gd name="T0" fmla="*/ 0 w 204"/>
                <a:gd name="T1" fmla="*/ 1 h 219"/>
                <a:gd name="T2" fmla="*/ 0 w 204"/>
                <a:gd name="T3" fmla="*/ 1 h 219"/>
                <a:gd name="T4" fmla="*/ 0 w 204"/>
                <a:gd name="T5" fmla="*/ 1 h 219"/>
                <a:gd name="T6" fmla="*/ 0 w 204"/>
                <a:gd name="T7" fmla="*/ 1 h 219"/>
                <a:gd name="T8" fmla="*/ 0 w 204"/>
                <a:gd name="T9" fmla="*/ 1 h 219"/>
                <a:gd name="T10" fmla="*/ 0 w 204"/>
                <a:gd name="T11" fmla="*/ 0 h 219"/>
                <a:gd name="T12" fmla="*/ 0 w 204"/>
                <a:gd name="T13" fmla="*/ 1 h 219"/>
                <a:gd name="T14" fmla="*/ 0 w 204"/>
                <a:gd name="T15" fmla="*/ 1 h 219"/>
                <a:gd name="T16" fmla="*/ 0 w 204"/>
                <a:gd name="T17" fmla="*/ 1 h 219"/>
                <a:gd name="T18" fmla="*/ 0 w 204"/>
                <a:gd name="T19" fmla="*/ 1 h 219"/>
                <a:gd name="T20" fmla="*/ 0 w 204"/>
                <a:gd name="T21" fmla="*/ 1 h 219"/>
                <a:gd name="T22" fmla="*/ 0 w 204"/>
                <a:gd name="T23" fmla="*/ 1 h 219"/>
                <a:gd name="T24" fmla="*/ 0 w 204"/>
                <a:gd name="T25" fmla="*/ 1 h 2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4"/>
                <a:gd name="T40" fmla="*/ 0 h 219"/>
                <a:gd name="T41" fmla="*/ 204 w 204"/>
                <a:gd name="T42" fmla="*/ 219 h 2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4" h="219">
                  <a:moveTo>
                    <a:pt x="0" y="144"/>
                  </a:moveTo>
                  <a:lnTo>
                    <a:pt x="2" y="111"/>
                  </a:lnTo>
                  <a:lnTo>
                    <a:pt x="8" y="77"/>
                  </a:lnTo>
                  <a:lnTo>
                    <a:pt x="30" y="82"/>
                  </a:lnTo>
                  <a:lnTo>
                    <a:pt x="19" y="19"/>
                  </a:lnTo>
                  <a:lnTo>
                    <a:pt x="81" y="0"/>
                  </a:lnTo>
                  <a:lnTo>
                    <a:pt x="116" y="13"/>
                  </a:lnTo>
                  <a:lnTo>
                    <a:pt x="134" y="34"/>
                  </a:lnTo>
                  <a:lnTo>
                    <a:pt x="204" y="41"/>
                  </a:lnTo>
                  <a:lnTo>
                    <a:pt x="191" y="196"/>
                  </a:lnTo>
                  <a:lnTo>
                    <a:pt x="33" y="219"/>
                  </a:lnTo>
                  <a:lnTo>
                    <a:pt x="37" y="169"/>
                  </a:lnTo>
                  <a:lnTo>
                    <a:pt x="0" y="144"/>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15" name="Freeform 201"/>
            <p:cNvSpPr>
              <a:spLocks noChangeAspect="1"/>
            </p:cNvSpPr>
            <p:nvPr/>
          </p:nvSpPr>
          <p:spPr bwMode="gray">
            <a:xfrm>
              <a:off x="5068761" y="3590395"/>
              <a:ext cx="93679" cy="131156"/>
            </a:xfrm>
            <a:custGeom>
              <a:avLst/>
              <a:gdLst>
                <a:gd name="T0" fmla="*/ 0 w 152"/>
                <a:gd name="T1" fmla="*/ 1 h 162"/>
                <a:gd name="T2" fmla="*/ 0 w 152"/>
                <a:gd name="T3" fmla="*/ 1 h 162"/>
                <a:gd name="T4" fmla="*/ 0 w 152"/>
                <a:gd name="T5" fmla="*/ 1 h 162"/>
                <a:gd name="T6" fmla="*/ 0 w 152"/>
                <a:gd name="T7" fmla="*/ 1 h 162"/>
                <a:gd name="T8" fmla="*/ 0 w 152"/>
                <a:gd name="T9" fmla="*/ 0 h 162"/>
                <a:gd name="T10" fmla="*/ 0 w 152"/>
                <a:gd name="T11" fmla="*/ 1 h 162"/>
                <a:gd name="T12" fmla="*/ 0 w 152"/>
                <a:gd name="T13" fmla="*/ 1 h 162"/>
                <a:gd name="T14" fmla="*/ 0 w 152"/>
                <a:gd name="T15" fmla="*/ 1 h 162"/>
                <a:gd name="T16" fmla="*/ 0 w 152"/>
                <a:gd name="T17" fmla="*/ 1 h 162"/>
                <a:gd name="T18" fmla="*/ 0 w 152"/>
                <a:gd name="T19" fmla="*/ 1 h 162"/>
                <a:gd name="T20" fmla="*/ 0 w 152"/>
                <a:gd name="T21" fmla="*/ 1 h 162"/>
                <a:gd name="T22" fmla="*/ 0 w 152"/>
                <a:gd name="T23" fmla="*/ 1 h 162"/>
                <a:gd name="T24" fmla="*/ 0 w 152"/>
                <a:gd name="T25" fmla="*/ 1 h 1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62"/>
                <a:gd name="T41" fmla="*/ 152 w 152"/>
                <a:gd name="T42" fmla="*/ 162 h 1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62">
                  <a:moveTo>
                    <a:pt x="0" y="78"/>
                  </a:moveTo>
                  <a:lnTo>
                    <a:pt x="6" y="43"/>
                  </a:lnTo>
                  <a:lnTo>
                    <a:pt x="23" y="26"/>
                  </a:lnTo>
                  <a:lnTo>
                    <a:pt x="60" y="40"/>
                  </a:lnTo>
                  <a:lnTo>
                    <a:pt x="135" y="0"/>
                  </a:lnTo>
                  <a:lnTo>
                    <a:pt x="152" y="45"/>
                  </a:lnTo>
                  <a:lnTo>
                    <a:pt x="73" y="71"/>
                  </a:lnTo>
                  <a:lnTo>
                    <a:pt x="111" y="106"/>
                  </a:lnTo>
                  <a:lnTo>
                    <a:pt x="92" y="130"/>
                  </a:lnTo>
                  <a:lnTo>
                    <a:pt x="45" y="162"/>
                  </a:lnTo>
                  <a:lnTo>
                    <a:pt x="6" y="151"/>
                  </a:lnTo>
                  <a:lnTo>
                    <a:pt x="22" y="72"/>
                  </a:lnTo>
                  <a:lnTo>
                    <a:pt x="0" y="78"/>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16" name="Freeform 202"/>
            <p:cNvSpPr>
              <a:spLocks noChangeAspect="1"/>
            </p:cNvSpPr>
            <p:nvPr/>
          </p:nvSpPr>
          <p:spPr bwMode="gray">
            <a:xfrm>
              <a:off x="5051608" y="4430416"/>
              <a:ext cx="167566" cy="262311"/>
            </a:xfrm>
            <a:custGeom>
              <a:avLst/>
              <a:gdLst>
                <a:gd name="T0" fmla="*/ 0 w 274"/>
                <a:gd name="T1" fmla="*/ 1 h 319"/>
                <a:gd name="T2" fmla="*/ 0 w 274"/>
                <a:gd name="T3" fmla="*/ 1 h 319"/>
                <a:gd name="T4" fmla="*/ 0 w 274"/>
                <a:gd name="T5" fmla="*/ 1 h 319"/>
                <a:gd name="T6" fmla="*/ 0 w 274"/>
                <a:gd name="T7" fmla="*/ 1 h 319"/>
                <a:gd name="T8" fmla="*/ 0 w 274"/>
                <a:gd name="T9" fmla="*/ 1 h 319"/>
                <a:gd name="T10" fmla="*/ 0 w 274"/>
                <a:gd name="T11" fmla="*/ 1 h 319"/>
                <a:gd name="T12" fmla="*/ 0 w 274"/>
                <a:gd name="T13" fmla="*/ 1 h 319"/>
                <a:gd name="T14" fmla="*/ 0 w 274"/>
                <a:gd name="T15" fmla="*/ 1 h 319"/>
                <a:gd name="T16" fmla="*/ 0 w 274"/>
                <a:gd name="T17" fmla="*/ 1 h 319"/>
                <a:gd name="T18" fmla="*/ 0 w 274"/>
                <a:gd name="T19" fmla="*/ 1 h 319"/>
                <a:gd name="T20" fmla="*/ 0 w 274"/>
                <a:gd name="T21" fmla="*/ 1 h 319"/>
                <a:gd name="T22" fmla="*/ 0 w 274"/>
                <a:gd name="T23" fmla="*/ 0 h 319"/>
                <a:gd name="T24" fmla="*/ 0 w 274"/>
                <a:gd name="T25" fmla="*/ 1 h 3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4"/>
                <a:gd name="T40" fmla="*/ 0 h 319"/>
                <a:gd name="T41" fmla="*/ 274 w 274"/>
                <a:gd name="T42" fmla="*/ 319 h 3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4" h="319">
                  <a:moveTo>
                    <a:pt x="0" y="20"/>
                  </a:moveTo>
                  <a:lnTo>
                    <a:pt x="38" y="88"/>
                  </a:lnTo>
                  <a:lnTo>
                    <a:pt x="0" y="150"/>
                  </a:lnTo>
                  <a:lnTo>
                    <a:pt x="30" y="167"/>
                  </a:lnTo>
                  <a:lnTo>
                    <a:pt x="9" y="190"/>
                  </a:lnTo>
                  <a:lnTo>
                    <a:pt x="187" y="319"/>
                  </a:lnTo>
                  <a:lnTo>
                    <a:pt x="263" y="216"/>
                  </a:lnTo>
                  <a:lnTo>
                    <a:pt x="246" y="188"/>
                  </a:lnTo>
                  <a:lnTo>
                    <a:pt x="246" y="61"/>
                  </a:lnTo>
                  <a:lnTo>
                    <a:pt x="274" y="23"/>
                  </a:lnTo>
                  <a:lnTo>
                    <a:pt x="175" y="39"/>
                  </a:lnTo>
                  <a:lnTo>
                    <a:pt x="65" y="0"/>
                  </a:lnTo>
                  <a:lnTo>
                    <a:pt x="0" y="20"/>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17" name="Freeform 203"/>
            <p:cNvSpPr>
              <a:spLocks noChangeAspect="1"/>
            </p:cNvSpPr>
            <p:nvPr/>
          </p:nvSpPr>
          <p:spPr bwMode="gray">
            <a:xfrm>
              <a:off x="5323408" y="3691884"/>
              <a:ext cx="36944" cy="43719"/>
            </a:xfrm>
            <a:custGeom>
              <a:avLst/>
              <a:gdLst>
                <a:gd name="T0" fmla="*/ 0 w 62"/>
                <a:gd name="T1" fmla="*/ 1 h 52"/>
                <a:gd name="T2" fmla="*/ 0 w 62"/>
                <a:gd name="T3" fmla="*/ 0 h 52"/>
                <a:gd name="T4" fmla="*/ 0 w 62"/>
                <a:gd name="T5" fmla="*/ 1 h 52"/>
                <a:gd name="T6" fmla="*/ 0 w 62"/>
                <a:gd name="T7" fmla="*/ 1 h 52"/>
                <a:gd name="T8" fmla="*/ 0 60000 65536"/>
                <a:gd name="T9" fmla="*/ 0 60000 65536"/>
                <a:gd name="T10" fmla="*/ 0 60000 65536"/>
                <a:gd name="T11" fmla="*/ 0 60000 65536"/>
                <a:gd name="T12" fmla="*/ 0 w 62"/>
                <a:gd name="T13" fmla="*/ 0 h 52"/>
                <a:gd name="T14" fmla="*/ 62 w 62"/>
                <a:gd name="T15" fmla="*/ 52 h 52"/>
              </a:gdLst>
              <a:ahLst/>
              <a:cxnLst>
                <a:cxn ang="T8">
                  <a:pos x="T0" y="T1"/>
                </a:cxn>
                <a:cxn ang="T9">
                  <a:pos x="T2" y="T3"/>
                </a:cxn>
                <a:cxn ang="T10">
                  <a:pos x="T4" y="T5"/>
                </a:cxn>
                <a:cxn ang="T11">
                  <a:pos x="T6" y="T7"/>
                </a:cxn>
              </a:cxnLst>
              <a:rect l="T12" t="T13" r="T14" b="T15"/>
              <a:pathLst>
                <a:path w="62" h="52">
                  <a:moveTo>
                    <a:pt x="0" y="32"/>
                  </a:moveTo>
                  <a:lnTo>
                    <a:pt x="51" y="0"/>
                  </a:lnTo>
                  <a:lnTo>
                    <a:pt x="62" y="52"/>
                  </a:lnTo>
                  <a:lnTo>
                    <a:pt x="0" y="32"/>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18" name="Freeform 204"/>
            <p:cNvSpPr>
              <a:spLocks noChangeAspect="1"/>
            </p:cNvSpPr>
            <p:nvPr/>
          </p:nvSpPr>
          <p:spPr bwMode="gray">
            <a:xfrm>
              <a:off x="5075358" y="3545115"/>
              <a:ext cx="31666" cy="51525"/>
            </a:xfrm>
            <a:custGeom>
              <a:avLst/>
              <a:gdLst>
                <a:gd name="T0" fmla="*/ 0 w 55"/>
                <a:gd name="T1" fmla="*/ 1 h 61"/>
                <a:gd name="T2" fmla="*/ 0 w 55"/>
                <a:gd name="T3" fmla="*/ 1 h 61"/>
                <a:gd name="T4" fmla="*/ 0 w 55"/>
                <a:gd name="T5" fmla="*/ 1 h 61"/>
                <a:gd name="T6" fmla="*/ 0 w 55"/>
                <a:gd name="T7" fmla="*/ 0 h 61"/>
                <a:gd name="T8" fmla="*/ 0 w 55"/>
                <a:gd name="T9" fmla="*/ 1 h 61"/>
                <a:gd name="T10" fmla="*/ 0 60000 65536"/>
                <a:gd name="T11" fmla="*/ 0 60000 65536"/>
                <a:gd name="T12" fmla="*/ 0 60000 65536"/>
                <a:gd name="T13" fmla="*/ 0 60000 65536"/>
                <a:gd name="T14" fmla="*/ 0 60000 65536"/>
                <a:gd name="T15" fmla="*/ 0 w 55"/>
                <a:gd name="T16" fmla="*/ 0 h 61"/>
                <a:gd name="T17" fmla="*/ 55 w 55"/>
                <a:gd name="T18" fmla="*/ 61 h 61"/>
              </a:gdLst>
              <a:ahLst/>
              <a:cxnLst>
                <a:cxn ang="T10">
                  <a:pos x="T0" y="T1"/>
                </a:cxn>
                <a:cxn ang="T11">
                  <a:pos x="T2" y="T3"/>
                </a:cxn>
                <a:cxn ang="T12">
                  <a:pos x="T4" y="T5"/>
                </a:cxn>
                <a:cxn ang="T13">
                  <a:pos x="T6" y="T7"/>
                </a:cxn>
                <a:cxn ang="T14">
                  <a:pos x="T8" y="T9"/>
                </a:cxn>
              </a:cxnLst>
              <a:rect l="T15" t="T16" r="T17" b="T18"/>
              <a:pathLst>
                <a:path w="55" h="61">
                  <a:moveTo>
                    <a:pt x="0" y="61"/>
                  </a:moveTo>
                  <a:lnTo>
                    <a:pt x="19" y="58"/>
                  </a:lnTo>
                  <a:lnTo>
                    <a:pt x="55" y="18"/>
                  </a:lnTo>
                  <a:lnTo>
                    <a:pt x="34" y="0"/>
                  </a:lnTo>
                  <a:lnTo>
                    <a:pt x="0" y="61"/>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19" name="Freeform 205"/>
            <p:cNvSpPr>
              <a:spLocks noChangeAspect="1"/>
            </p:cNvSpPr>
            <p:nvPr/>
          </p:nvSpPr>
          <p:spPr bwMode="gray">
            <a:xfrm>
              <a:off x="4073921" y="4327365"/>
              <a:ext cx="83123" cy="109296"/>
            </a:xfrm>
            <a:custGeom>
              <a:avLst/>
              <a:gdLst>
                <a:gd name="T0" fmla="*/ 0 w 137"/>
                <a:gd name="T1" fmla="*/ 1 h 138"/>
                <a:gd name="T2" fmla="*/ 0 w 137"/>
                <a:gd name="T3" fmla="*/ 0 h 138"/>
                <a:gd name="T4" fmla="*/ 0 w 137"/>
                <a:gd name="T5" fmla="*/ 1 h 138"/>
                <a:gd name="T6" fmla="*/ 0 w 137"/>
                <a:gd name="T7" fmla="*/ 1 h 138"/>
                <a:gd name="T8" fmla="*/ 0 w 137"/>
                <a:gd name="T9" fmla="*/ 1 h 138"/>
                <a:gd name="T10" fmla="*/ 0 w 137"/>
                <a:gd name="T11" fmla="*/ 1 h 138"/>
                <a:gd name="T12" fmla="*/ 0 w 137"/>
                <a:gd name="T13" fmla="*/ 1 h 138"/>
                <a:gd name="T14" fmla="*/ 0 w 137"/>
                <a:gd name="T15" fmla="*/ 1 h 138"/>
                <a:gd name="T16" fmla="*/ 0 w 137"/>
                <a:gd name="T17" fmla="*/ 1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138"/>
                <a:gd name="T29" fmla="*/ 137 w 137"/>
                <a:gd name="T30" fmla="*/ 138 h 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138">
                  <a:moveTo>
                    <a:pt x="0" y="51"/>
                  </a:moveTo>
                  <a:lnTo>
                    <a:pt x="42" y="0"/>
                  </a:lnTo>
                  <a:lnTo>
                    <a:pt x="64" y="1"/>
                  </a:lnTo>
                  <a:lnTo>
                    <a:pt x="66" y="36"/>
                  </a:lnTo>
                  <a:lnTo>
                    <a:pt x="102" y="30"/>
                  </a:lnTo>
                  <a:lnTo>
                    <a:pt x="100" y="63"/>
                  </a:lnTo>
                  <a:lnTo>
                    <a:pt x="137" y="88"/>
                  </a:lnTo>
                  <a:lnTo>
                    <a:pt x="133" y="138"/>
                  </a:lnTo>
                  <a:lnTo>
                    <a:pt x="0" y="51"/>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20" name="Freeform 206"/>
            <p:cNvSpPr>
              <a:spLocks noChangeAspect="1"/>
            </p:cNvSpPr>
            <p:nvPr/>
          </p:nvSpPr>
          <p:spPr bwMode="gray">
            <a:xfrm>
              <a:off x="4519884" y="3596641"/>
              <a:ext cx="336451" cy="410642"/>
            </a:xfrm>
            <a:custGeom>
              <a:avLst/>
              <a:gdLst>
                <a:gd name="T0" fmla="*/ 0 w 543"/>
                <a:gd name="T1" fmla="*/ 1 h 505"/>
                <a:gd name="T2" fmla="*/ 0 w 543"/>
                <a:gd name="T3" fmla="*/ 1 h 505"/>
                <a:gd name="T4" fmla="*/ 0 w 543"/>
                <a:gd name="T5" fmla="*/ 0 h 505"/>
                <a:gd name="T6" fmla="*/ 0 w 543"/>
                <a:gd name="T7" fmla="*/ 1 h 505"/>
                <a:gd name="T8" fmla="*/ 0 w 543"/>
                <a:gd name="T9" fmla="*/ 1 h 505"/>
                <a:gd name="T10" fmla="*/ 0 w 543"/>
                <a:gd name="T11" fmla="*/ 1 h 505"/>
                <a:gd name="T12" fmla="*/ 0 w 543"/>
                <a:gd name="T13" fmla="*/ 1 h 505"/>
                <a:gd name="T14" fmla="*/ 0 w 543"/>
                <a:gd name="T15" fmla="*/ 1 h 505"/>
                <a:gd name="T16" fmla="*/ 0 w 543"/>
                <a:gd name="T17" fmla="*/ 1 h 505"/>
                <a:gd name="T18" fmla="*/ 0 w 543"/>
                <a:gd name="T19" fmla="*/ 1 h 505"/>
                <a:gd name="T20" fmla="*/ 0 w 543"/>
                <a:gd name="T21" fmla="*/ 1 h 505"/>
                <a:gd name="T22" fmla="*/ 0 w 543"/>
                <a:gd name="T23" fmla="*/ 1 h 505"/>
                <a:gd name="T24" fmla="*/ 0 w 543"/>
                <a:gd name="T25" fmla="*/ 1 h 505"/>
                <a:gd name="T26" fmla="*/ 0 w 543"/>
                <a:gd name="T27" fmla="*/ 1 h 505"/>
                <a:gd name="T28" fmla="*/ 0 w 543"/>
                <a:gd name="T29" fmla="*/ 1 h 505"/>
                <a:gd name="T30" fmla="*/ 0 w 543"/>
                <a:gd name="T31" fmla="*/ 1 h 505"/>
                <a:gd name="T32" fmla="*/ 0 w 543"/>
                <a:gd name="T33" fmla="*/ 1 h 505"/>
                <a:gd name="T34" fmla="*/ 0 w 543"/>
                <a:gd name="T35" fmla="*/ 1 h 505"/>
                <a:gd name="T36" fmla="*/ 0 w 543"/>
                <a:gd name="T37" fmla="*/ 1 h 5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3"/>
                <a:gd name="T58" fmla="*/ 0 h 505"/>
                <a:gd name="T59" fmla="*/ 543 w 543"/>
                <a:gd name="T60" fmla="*/ 505 h 50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3" h="505">
                  <a:moveTo>
                    <a:pt x="0" y="263"/>
                  </a:moveTo>
                  <a:lnTo>
                    <a:pt x="1" y="108"/>
                  </a:lnTo>
                  <a:lnTo>
                    <a:pt x="70" y="0"/>
                  </a:lnTo>
                  <a:lnTo>
                    <a:pt x="199" y="31"/>
                  </a:lnTo>
                  <a:lnTo>
                    <a:pt x="224" y="69"/>
                  </a:lnTo>
                  <a:lnTo>
                    <a:pt x="329" y="108"/>
                  </a:lnTo>
                  <a:lnTo>
                    <a:pt x="363" y="95"/>
                  </a:lnTo>
                  <a:lnTo>
                    <a:pt x="366" y="40"/>
                  </a:lnTo>
                  <a:lnTo>
                    <a:pt x="400" y="14"/>
                  </a:lnTo>
                  <a:lnTo>
                    <a:pt x="543" y="57"/>
                  </a:lnTo>
                  <a:lnTo>
                    <a:pt x="527" y="117"/>
                  </a:lnTo>
                  <a:lnTo>
                    <a:pt x="543" y="413"/>
                  </a:lnTo>
                  <a:lnTo>
                    <a:pt x="543" y="483"/>
                  </a:lnTo>
                  <a:lnTo>
                    <a:pt x="512" y="485"/>
                  </a:lnTo>
                  <a:lnTo>
                    <a:pt x="512" y="505"/>
                  </a:lnTo>
                  <a:lnTo>
                    <a:pt x="234" y="362"/>
                  </a:lnTo>
                  <a:lnTo>
                    <a:pt x="197" y="376"/>
                  </a:lnTo>
                  <a:lnTo>
                    <a:pt x="82" y="359"/>
                  </a:lnTo>
                  <a:lnTo>
                    <a:pt x="0" y="263"/>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21" name="Freeform 207"/>
            <p:cNvSpPr>
              <a:spLocks noChangeAspect="1"/>
            </p:cNvSpPr>
            <p:nvPr/>
          </p:nvSpPr>
          <p:spPr bwMode="gray">
            <a:xfrm>
              <a:off x="5244243" y="4903513"/>
              <a:ext cx="155691" cy="393467"/>
            </a:xfrm>
            <a:custGeom>
              <a:avLst/>
              <a:gdLst>
                <a:gd name="T0" fmla="*/ 0 w 244"/>
                <a:gd name="T1" fmla="*/ 1 h 482"/>
                <a:gd name="T2" fmla="*/ 0 w 244"/>
                <a:gd name="T3" fmla="*/ 1 h 482"/>
                <a:gd name="T4" fmla="*/ 0 w 244"/>
                <a:gd name="T5" fmla="*/ 1 h 482"/>
                <a:gd name="T6" fmla="*/ 0 w 244"/>
                <a:gd name="T7" fmla="*/ 1 h 482"/>
                <a:gd name="T8" fmla="*/ 0 w 244"/>
                <a:gd name="T9" fmla="*/ 1 h 482"/>
                <a:gd name="T10" fmla="*/ 0 w 244"/>
                <a:gd name="T11" fmla="*/ 1 h 482"/>
                <a:gd name="T12" fmla="*/ 0 w 244"/>
                <a:gd name="T13" fmla="*/ 0 h 482"/>
                <a:gd name="T14" fmla="*/ 0 w 244"/>
                <a:gd name="T15" fmla="*/ 1 h 482"/>
                <a:gd name="T16" fmla="*/ 0 w 244"/>
                <a:gd name="T17" fmla="*/ 1 h 482"/>
                <a:gd name="T18" fmla="*/ 0 w 244"/>
                <a:gd name="T19" fmla="*/ 1 h 482"/>
                <a:gd name="T20" fmla="*/ 0 w 244"/>
                <a:gd name="T21" fmla="*/ 1 h 482"/>
                <a:gd name="T22" fmla="*/ 0 w 244"/>
                <a:gd name="T23" fmla="*/ 1 h 482"/>
                <a:gd name="T24" fmla="*/ 0 w 244"/>
                <a:gd name="T25" fmla="*/ 1 h 482"/>
                <a:gd name="T26" fmla="*/ 0 w 244"/>
                <a:gd name="T27" fmla="*/ 1 h 4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482"/>
                <a:gd name="T44" fmla="*/ 244 w 244"/>
                <a:gd name="T45" fmla="*/ 482 h 4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482">
                  <a:moveTo>
                    <a:pt x="0" y="344"/>
                  </a:moveTo>
                  <a:lnTo>
                    <a:pt x="22" y="443"/>
                  </a:lnTo>
                  <a:lnTo>
                    <a:pt x="67" y="482"/>
                  </a:lnTo>
                  <a:lnTo>
                    <a:pt x="143" y="443"/>
                  </a:lnTo>
                  <a:lnTo>
                    <a:pt x="228" y="112"/>
                  </a:lnTo>
                  <a:lnTo>
                    <a:pt x="244" y="124"/>
                  </a:lnTo>
                  <a:lnTo>
                    <a:pt x="208" y="0"/>
                  </a:lnTo>
                  <a:lnTo>
                    <a:pt x="164" y="52"/>
                  </a:lnTo>
                  <a:lnTo>
                    <a:pt x="165" y="88"/>
                  </a:lnTo>
                  <a:lnTo>
                    <a:pt x="110" y="128"/>
                  </a:lnTo>
                  <a:lnTo>
                    <a:pt x="43" y="145"/>
                  </a:lnTo>
                  <a:lnTo>
                    <a:pt x="24" y="187"/>
                  </a:lnTo>
                  <a:lnTo>
                    <a:pt x="43" y="272"/>
                  </a:lnTo>
                  <a:lnTo>
                    <a:pt x="0" y="344"/>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22" name="Freeform 208"/>
            <p:cNvSpPr>
              <a:spLocks noChangeAspect="1"/>
            </p:cNvSpPr>
            <p:nvPr/>
          </p:nvSpPr>
          <p:spPr bwMode="gray">
            <a:xfrm>
              <a:off x="5025220" y="4825444"/>
              <a:ext cx="67290" cy="220154"/>
            </a:xfrm>
            <a:custGeom>
              <a:avLst/>
              <a:gdLst>
                <a:gd name="T0" fmla="*/ 0 w 112"/>
                <a:gd name="T1" fmla="*/ 1 h 271"/>
                <a:gd name="T2" fmla="*/ 0 w 112"/>
                <a:gd name="T3" fmla="*/ 1 h 271"/>
                <a:gd name="T4" fmla="*/ 0 w 112"/>
                <a:gd name="T5" fmla="*/ 1 h 271"/>
                <a:gd name="T6" fmla="*/ 0 w 112"/>
                <a:gd name="T7" fmla="*/ 1 h 271"/>
                <a:gd name="T8" fmla="*/ 0 w 112"/>
                <a:gd name="T9" fmla="*/ 1 h 271"/>
                <a:gd name="T10" fmla="*/ 0 w 112"/>
                <a:gd name="T11" fmla="*/ 1 h 271"/>
                <a:gd name="T12" fmla="*/ 0 w 112"/>
                <a:gd name="T13" fmla="*/ 1 h 271"/>
                <a:gd name="T14" fmla="*/ 0 w 112"/>
                <a:gd name="T15" fmla="*/ 1 h 271"/>
                <a:gd name="T16" fmla="*/ 0 w 112"/>
                <a:gd name="T17" fmla="*/ 1 h 271"/>
                <a:gd name="T18" fmla="*/ 0 w 112"/>
                <a:gd name="T19" fmla="*/ 1 h 271"/>
                <a:gd name="T20" fmla="*/ 0 w 112"/>
                <a:gd name="T21" fmla="*/ 1 h 271"/>
                <a:gd name="T22" fmla="*/ 0 w 112"/>
                <a:gd name="T23" fmla="*/ 0 h 271"/>
                <a:gd name="T24" fmla="*/ 0 w 112"/>
                <a:gd name="T25" fmla="*/ 1 h 271"/>
                <a:gd name="T26" fmla="*/ 0 w 112"/>
                <a:gd name="T27" fmla="*/ 1 h 2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2"/>
                <a:gd name="T43" fmla="*/ 0 h 271"/>
                <a:gd name="T44" fmla="*/ 112 w 112"/>
                <a:gd name="T45" fmla="*/ 271 h 2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2" h="271">
                  <a:moveTo>
                    <a:pt x="0" y="148"/>
                  </a:moveTo>
                  <a:lnTo>
                    <a:pt x="15" y="165"/>
                  </a:lnTo>
                  <a:lnTo>
                    <a:pt x="59" y="178"/>
                  </a:lnTo>
                  <a:lnTo>
                    <a:pt x="53" y="231"/>
                  </a:lnTo>
                  <a:lnTo>
                    <a:pt x="91" y="271"/>
                  </a:lnTo>
                  <a:lnTo>
                    <a:pt x="112" y="194"/>
                  </a:lnTo>
                  <a:lnTo>
                    <a:pt x="76" y="143"/>
                  </a:lnTo>
                  <a:lnTo>
                    <a:pt x="87" y="172"/>
                  </a:lnTo>
                  <a:lnTo>
                    <a:pt x="66" y="170"/>
                  </a:lnTo>
                  <a:lnTo>
                    <a:pt x="43" y="100"/>
                  </a:lnTo>
                  <a:lnTo>
                    <a:pt x="42" y="7"/>
                  </a:lnTo>
                  <a:lnTo>
                    <a:pt x="8" y="0"/>
                  </a:lnTo>
                  <a:lnTo>
                    <a:pt x="35" y="45"/>
                  </a:lnTo>
                  <a:lnTo>
                    <a:pt x="0" y="148"/>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23" name="Freeform 209"/>
            <p:cNvSpPr>
              <a:spLocks noChangeAspect="1"/>
            </p:cNvSpPr>
            <p:nvPr/>
          </p:nvSpPr>
          <p:spPr bwMode="gray">
            <a:xfrm>
              <a:off x="4059407" y="3844899"/>
              <a:ext cx="348326" cy="427817"/>
            </a:xfrm>
            <a:custGeom>
              <a:avLst/>
              <a:gdLst>
                <a:gd name="T0" fmla="*/ 0 w 561"/>
                <a:gd name="T1" fmla="*/ 1 h 527"/>
                <a:gd name="T2" fmla="*/ 0 w 561"/>
                <a:gd name="T3" fmla="*/ 1 h 527"/>
                <a:gd name="T4" fmla="*/ 0 w 561"/>
                <a:gd name="T5" fmla="*/ 1 h 527"/>
                <a:gd name="T6" fmla="*/ 0 w 561"/>
                <a:gd name="T7" fmla="*/ 1 h 527"/>
                <a:gd name="T8" fmla="*/ 0 w 561"/>
                <a:gd name="T9" fmla="*/ 0 h 527"/>
                <a:gd name="T10" fmla="*/ 0 w 561"/>
                <a:gd name="T11" fmla="*/ 0 h 527"/>
                <a:gd name="T12" fmla="*/ 0 w 561"/>
                <a:gd name="T13" fmla="*/ 1 h 527"/>
                <a:gd name="T14" fmla="*/ 0 w 561"/>
                <a:gd name="T15" fmla="*/ 1 h 527"/>
                <a:gd name="T16" fmla="*/ 0 w 561"/>
                <a:gd name="T17" fmla="*/ 1 h 527"/>
                <a:gd name="T18" fmla="*/ 0 w 561"/>
                <a:gd name="T19" fmla="*/ 1 h 527"/>
                <a:gd name="T20" fmla="*/ 0 w 561"/>
                <a:gd name="T21" fmla="*/ 1 h 527"/>
                <a:gd name="T22" fmla="*/ 0 w 561"/>
                <a:gd name="T23" fmla="*/ 1 h 527"/>
                <a:gd name="T24" fmla="*/ 0 w 561"/>
                <a:gd name="T25" fmla="*/ 1 h 527"/>
                <a:gd name="T26" fmla="*/ 0 w 561"/>
                <a:gd name="T27" fmla="*/ 1 h 527"/>
                <a:gd name="T28" fmla="*/ 0 w 561"/>
                <a:gd name="T29" fmla="*/ 1 h 527"/>
                <a:gd name="T30" fmla="*/ 0 w 561"/>
                <a:gd name="T31" fmla="*/ 1 h 527"/>
                <a:gd name="T32" fmla="*/ 0 w 561"/>
                <a:gd name="T33" fmla="*/ 1 h 527"/>
                <a:gd name="T34" fmla="*/ 0 w 561"/>
                <a:gd name="T35" fmla="*/ 1 h 527"/>
                <a:gd name="T36" fmla="*/ 0 w 561"/>
                <a:gd name="T37" fmla="*/ 1 h 527"/>
                <a:gd name="T38" fmla="*/ 0 w 561"/>
                <a:gd name="T39" fmla="*/ 1 h 5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1"/>
                <a:gd name="T61" fmla="*/ 0 h 527"/>
                <a:gd name="T62" fmla="*/ 561 w 561"/>
                <a:gd name="T63" fmla="*/ 527 h 5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1" h="527">
                  <a:moveTo>
                    <a:pt x="0" y="365"/>
                  </a:moveTo>
                  <a:lnTo>
                    <a:pt x="23" y="328"/>
                  </a:lnTo>
                  <a:lnTo>
                    <a:pt x="51" y="353"/>
                  </a:lnTo>
                  <a:lnTo>
                    <a:pt x="226" y="342"/>
                  </a:lnTo>
                  <a:lnTo>
                    <a:pt x="189" y="0"/>
                  </a:lnTo>
                  <a:lnTo>
                    <a:pt x="250" y="0"/>
                  </a:lnTo>
                  <a:lnTo>
                    <a:pt x="529" y="185"/>
                  </a:lnTo>
                  <a:lnTo>
                    <a:pt x="532" y="217"/>
                  </a:lnTo>
                  <a:lnTo>
                    <a:pt x="560" y="212"/>
                  </a:lnTo>
                  <a:lnTo>
                    <a:pt x="561" y="321"/>
                  </a:lnTo>
                  <a:lnTo>
                    <a:pt x="538" y="344"/>
                  </a:lnTo>
                  <a:lnTo>
                    <a:pt x="425" y="359"/>
                  </a:lnTo>
                  <a:lnTo>
                    <a:pt x="282" y="421"/>
                  </a:lnTo>
                  <a:lnTo>
                    <a:pt x="238" y="521"/>
                  </a:lnTo>
                  <a:lnTo>
                    <a:pt x="203" y="508"/>
                  </a:lnTo>
                  <a:lnTo>
                    <a:pt x="141" y="527"/>
                  </a:lnTo>
                  <a:lnTo>
                    <a:pt x="106" y="444"/>
                  </a:lnTo>
                  <a:lnTo>
                    <a:pt x="47" y="464"/>
                  </a:lnTo>
                  <a:lnTo>
                    <a:pt x="25" y="447"/>
                  </a:lnTo>
                  <a:lnTo>
                    <a:pt x="0" y="365"/>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24" name="Freeform 210"/>
            <p:cNvSpPr>
              <a:spLocks noChangeAspect="1"/>
            </p:cNvSpPr>
            <p:nvPr/>
          </p:nvSpPr>
          <p:spPr bwMode="gray">
            <a:xfrm>
              <a:off x="3953854" y="3777760"/>
              <a:ext cx="261244" cy="363801"/>
            </a:xfrm>
            <a:custGeom>
              <a:avLst/>
              <a:gdLst>
                <a:gd name="T0" fmla="*/ 0 w 419"/>
                <a:gd name="T1" fmla="*/ 1 h 448"/>
                <a:gd name="T2" fmla="*/ 0 w 419"/>
                <a:gd name="T3" fmla="*/ 1 h 448"/>
                <a:gd name="T4" fmla="*/ 0 w 419"/>
                <a:gd name="T5" fmla="*/ 1 h 448"/>
                <a:gd name="T6" fmla="*/ 0 w 419"/>
                <a:gd name="T7" fmla="*/ 1 h 448"/>
                <a:gd name="T8" fmla="*/ 0 w 419"/>
                <a:gd name="T9" fmla="*/ 1 h 448"/>
                <a:gd name="T10" fmla="*/ 0 w 419"/>
                <a:gd name="T11" fmla="*/ 1 h 448"/>
                <a:gd name="T12" fmla="*/ 0 w 419"/>
                <a:gd name="T13" fmla="*/ 1 h 448"/>
                <a:gd name="T14" fmla="*/ 0 w 419"/>
                <a:gd name="T15" fmla="*/ 1 h 448"/>
                <a:gd name="T16" fmla="*/ 0 w 419"/>
                <a:gd name="T17" fmla="*/ 1 h 448"/>
                <a:gd name="T18" fmla="*/ 0 w 419"/>
                <a:gd name="T19" fmla="*/ 1 h 448"/>
                <a:gd name="T20" fmla="*/ 0 w 419"/>
                <a:gd name="T21" fmla="*/ 1 h 448"/>
                <a:gd name="T22" fmla="*/ 0 w 419"/>
                <a:gd name="T23" fmla="*/ 0 h 448"/>
                <a:gd name="T24" fmla="*/ 0 w 419"/>
                <a:gd name="T25" fmla="*/ 1 h 448"/>
                <a:gd name="T26" fmla="*/ 0 w 419"/>
                <a:gd name="T27" fmla="*/ 1 h 448"/>
                <a:gd name="T28" fmla="*/ 0 w 419"/>
                <a:gd name="T29" fmla="*/ 1 h 448"/>
                <a:gd name="T30" fmla="*/ 0 w 419"/>
                <a:gd name="T31" fmla="*/ 1 h 448"/>
                <a:gd name="T32" fmla="*/ 0 w 419"/>
                <a:gd name="T33" fmla="*/ 1 h 448"/>
                <a:gd name="T34" fmla="*/ 0 w 419"/>
                <a:gd name="T35" fmla="*/ 1 h 4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9"/>
                <a:gd name="T55" fmla="*/ 0 h 448"/>
                <a:gd name="T56" fmla="*/ 419 w 419"/>
                <a:gd name="T57" fmla="*/ 448 h 4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9" h="448">
                  <a:moveTo>
                    <a:pt x="0" y="225"/>
                  </a:moveTo>
                  <a:lnTo>
                    <a:pt x="25" y="251"/>
                  </a:lnTo>
                  <a:lnTo>
                    <a:pt x="30" y="318"/>
                  </a:lnTo>
                  <a:lnTo>
                    <a:pt x="11" y="403"/>
                  </a:lnTo>
                  <a:lnTo>
                    <a:pt x="89" y="384"/>
                  </a:lnTo>
                  <a:lnTo>
                    <a:pt x="169" y="448"/>
                  </a:lnTo>
                  <a:lnTo>
                    <a:pt x="192" y="411"/>
                  </a:lnTo>
                  <a:lnTo>
                    <a:pt x="220" y="436"/>
                  </a:lnTo>
                  <a:lnTo>
                    <a:pt x="395" y="425"/>
                  </a:lnTo>
                  <a:lnTo>
                    <a:pt x="358" y="83"/>
                  </a:lnTo>
                  <a:lnTo>
                    <a:pt x="419" y="83"/>
                  </a:lnTo>
                  <a:lnTo>
                    <a:pt x="291" y="0"/>
                  </a:lnTo>
                  <a:lnTo>
                    <a:pt x="288" y="45"/>
                  </a:lnTo>
                  <a:lnTo>
                    <a:pt x="177" y="43"/>
                  </a:lnTo>
                  <a:lnTo>
                    <a:pt x="175" y="137"/>
                  </a:lnTo>
                  <a:lnTo>
                    <a:pt x="136" y="154"/>
                  </a:lnTo>
                  <a:lnTo>
                    <a:pt x="138" y="211"/>
                  </a:lnTo>
                  <a:lnTo>
                    <a:pt x="0" y="225"/>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25" name="Freeform 211"/>
            <p:cNvSpPr>
              <a:spLocks noChangeAspect="1"/>
            </p:cNvSpPr>
            <p:nvPr/>
          </p:nvSpPr>
          <p:spPr bwMode="gray">
            <a:xfrm>
              <a:off x="4039616" y="3517010"/>
              <a:ext cx="250689" cy="246698"/>
            </a:xfrm>
            <a:custGeom>
              <a:avLst/>
              <a:gdLst>
                <a:gd name="T0" fmla="*/ 0 w 407"/>
                <a:gd name="T1" fmla="*/ 1 h 307"/>
                <a:gd name="T2" fmla="*/ 0 w 407"/>
                <a:gd name="T3" fmla="*/ 1 h 307"/>
                <a:gd name="T4" fmla="*/ 0 w 407"/>
                <a:gd name="T5" fmla="*/ 1 h 307"/>
                <a:gd name="T6" fmla="*/ 0 w 407"/>
                <a:gd name="T7" fmla="*/ 1 h 307"/>
                <a:gd name="T8" fmla="*/ 0 w 407"/>
                <a:gd name="T9" fmla="*/ 0 h 307"/>
                <a:gd name="T10" fmla="*/ 0 w 407"/>
                <a:gd name="T11" fmla="*/ 1 h 307"/>
                <a:gd name="T12" fmla="*/ 0 w 407"/>
                <a:gd name="T13" fmla="*/ 1 h 307"/>
                <a:gd name="T14" fmla="*/ 0 w 407"/>
                <a:gd name="T15" fmla="*/ 1 h 307"/>
                <a:gd name="T16" fmla="*/ 0 w 407"/>
                <a:gd name="T17" fmla="*/ 1 h 307"/>
                <a:gd name="T18" fmla="*/ 0 w 407"/>
                <a:gd name="T19" fmla="*/ 1 h 307"/>
                <a:gd name="T20" fmla="*/ 0 w 407"/>
                <a:gd name="T21" fmla="*/ 1 h 307"/>
                <a:gd name="T22" fmla="*/ 0 w 407"/>
                <a:gd name="T23" fmla="*/ 1 h 307"/>
                <a:gd name="T24" fmla="*/ 0 w 407"/>
                <a:gd name="T25" fmla="*/ 1 h 3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7"/>
                <a:gd name="T40" fmla="*/ 0 h 307"/>
                <a:gd name="T41" fmla="*/ 407 w 407"/>
                <a:gd name="T42" fmla="*/ 307 h 3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7" h="307">
                  <a:moveTo>
                    <a:pt x="0" y="303"/>
                  </a:moveTo>
                  <a:lnTo>
                    <a:pt x="100" y="244"/>
                  </a:lnTo>
                  <a:lnTo>
                    <a:pt x="136" y="122"/>
                  </a:lnTo>
                  <a:lnTo>
                    <a:pt x="221" y="61"/>
                  </a:lnTo>
                  <a:lnTo>
                    <a:pt x="249" y="0"/>
                  </a:lnTo>
                  <a:lnTo>
                    <a:pt x="374" y="19"/>
                  </a:lnTo>
                  <a:lnTo>
                    <a:pt x="407" y="134"/>
                  </a:lnTo>
                  <a:lnTo>
                    <a:pt x="351" y="137"/>
                  </a:lnTo>
                  <a:lnTo>
                    <a:pt x="321" y="149"/>
                  </a:lnTo>
                  <a:lnTo>
                    <a:pt x="326" y="180"/>
                  </a:lnTo>
                  <a:lnTo>
                    <a:pt x="170" y="248"/>
                  </a:lnTo>
                  <a:lnTo>
                    <a:pt x="151" y="307"/>
                  </a:lnTo>
                  <a:lnTo>
                    <a:pt x="0" y="303"/>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26" name="Freeform 212"/>
            <p:cNvSpPr>
              <a:spLocks noChangeAspect="1"/>
            </p:cNvSpPr>
            <p:nvPr/>
          </p:nvSpPr>
          <p:spPr bwMode="gray">
            <a:xfrm>
              <a:off x="4963207" y="4855110"/>
              <a:ext cx="228259" cy="471536"/>
            </a:xfrm>
            <a:custGeom>
              <a:avLst/>
              <a:gdLst>
                <a:gd name="T0" fmla="*/ 0 w 365"/>
                <a:gd name="T1" fmla="*/ 1 h 578"/>
                <a:gd name="T2" fmla="*/ 0 w 365"/>
                <a:gd name="T3" fmla="*/ 1 h 578"/>
                <a:gd name="T4" fmla="*/ 0 w 365"/>
                <a:gd name="T5" fmla="*/ 1 h 578"/>
                <a:gd name="T6" fmla="*/ 0 w 365"/>
                <a:gd name="T7" fmla="*/ 1 h 578"/>
                <a:gd name="T8" fmla="*/ 0 w 365"/>
                <a:gd name="T9" fmla="*/ 1 h 578"/>
                <a:gd name="T10" fmla="*/ 0 w 365"/>
                <a:gd name="T11" fmla="*/ 1 h 578"/>
                <a:gd name="T12" fmla="*/ 0 w 365"/>
                <a:gd name="T13" fmla="*/ 1 h 578"/>
                <a:gd name="T14" fmla="*/ 0 w 365"/>
                <a:gd name="T15" fmla="*/ 1 h 578"/>
                <a:gd name="T16" fmla="*/ 0 w 365"/>
                <a:gd name="T17" fmla="*/ 1 h 578"/>
                <a:gd name="T18" fmla="*/ 0 w 365"/>
                <a:gd name="T19" fmla="*/ 1 h 578"/>
                <a:gd name="T20" fmla="*/ 0 w 365"/>
                <a:gd name="T21" fmla="*/ 1 h 578"/>
                <a:gd name="T22" fmla="*/ 0 w 365"/>
                <a:gd name="T23" fmla="*/ 1 h 578"/>
                <a:gd name="T24" fmla="*/ 0 w 365"/>
                <a:gd name="T25" fmla="*/ 1 h 578"/>
                <a:gd name="T26" fmla="*/ 0 w 365"/>
                <a:gd name="T27" fmla="*/ 0 h 578"/>
                <a:gd name="T28" fmla="*/ 0 w 365"/>
                <a:gd name="T29" fmla="*/ 1 h 578"/>
                <a:gd name="T30" fmla="*/ 0 w 365"/>
                <a:gd name="T31" fmla="*/ 1 h 578"/>
                <a:gd name="T32" fmla="*/ 0 w 365"/>
                <a:gd name="T33" fmla="*/ 1 h 578"/>
                <a:gd name="T34" fmla="*/ 0 w 365"/>
                <a:gd name="T35" fmla="*/ 1 h 578"/>
                <a:gd name="T36" fmla="*/ 0 w 365"/>
                <a:gd name="T37" fmla="*/ 1 h 578"/>
                <a:gd name="T38" fmla="*/ 0 w 365"/>
                <a:gd name="T39" fmla="*/ 1 h 578"/>
                <a:gd name="T40" fmla="*/ 0 w 365"/>
                <a:gd name="T41" fmla="*/ 1 h 578"/>
                <a:gd name="T42" fmla="*/ 0 w 365"/>
                <a:gd name="T43" fmla="*/ 1 h 578"/>
                <a:gd name="T44" fmla="*/ 0 w 365"/>
                <a:gd name="T45" fmla="*/ 1 h 5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5"/>
                <a:gd name="T70" fmla="*/ 0 h 578"/>
                <a:gd name="T71" fmla="*/ 365 w 365"/>
                <a:gd name="T72" fmla="*/ 578 h 5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5" h="578">
                  <a:moveTo>
                    <a:pt x="0" y="161"/>
                  </a:moveTo>
                  <a:lnTo>
                    <a:pt x="10" y="179"/>
                  </a:lnTo>
                  <a:lnTo>
                    <a:pt x="95" y="206"/>
                  </a:lnTo>
                  <a:lnTo>
                    <a:pt x="104" y="242"/>
                  </a:lnTo>
                  <a:lnTo>
                    <a:pt x="99" y="334"/>
                  </a:lnTo>
                  <a:lnTo>
                    <a:pt x="54" y="430"/>
                  </a:lnTo>
                  <a:lnTo>
                    <a:pt x="67" y="543"/>
                  </a:lnTo>
                  <a:lnTo>
                    <a:pt x="71" y="578"/>
                  </a:lnTo>
                  <a:lnTo>
                    <a:pt x="98" y="578"/>
                  </a:lnTo>
                  <a:lnTo>
                    <a:pt x="98" y="540"/>
                  </a:lnTo>
                  <a:lnTo>
                    <a:pt x="188" y="488"/>
                  </a:lnTo>
                  <a:lnTo>
                    <a:pt x="162" y="334"/>
                  </a:lnTo>
                  <a:lnTo>
                    <a:pt x="362" y="178"/>
                  </a:lnTo>
                  <a:lnTo>
                    <a:pt x="365" y="0"/>
                  </a:lnTo>
                  <a:lnTo>
                    <a:pt x="314" y="31"/>
                  </a:lnTo>
                  <a:lnTo>
                    <a:pt x="175" y="40"/>
                  </a:lnTo>
                  <a:lnTo>
                    <a:pt x="172" y="105"/>
                  </a:lnTo>
                  <a:lnTo>
                    <a:pt x="208" y="156"/>
                  </a:lnTo>
                  <a:lnTo>
                    <a:pt x="187" y="233"/>
                  </a:lnTo>
                  <a:lnTo>
                    <a:pt x="149" y="193"/>
                  </a:lnTo>
                  <a:lnTo>
                    <a:pt x="155" y="140"/>
                  </a:lnTo>
                  <a:lnTo>
                    <a:pt x="111" y="127"/>
                  </a:lnTo>
                  <a:lnTo>
                    <a:pt x="0" y="161"/>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27" name="Freeform 213"/>
            <p:cNvSpPr>
              <a:spLocks noChangeAspect="1"/>
            </p:cNvSpPr>
            <p:nvPr/>
          </p:nvSpPr>
          <p:spPr bwMode="gray">
            <a:xfrm>
              <a:off x="4323291" y="3888618"/>
              <a:ext cx="341729" cy="341941"/>
            </a:xfrm>
            <a:custGeom>
              <a:avLst/>
              <a:gdLst>
                <a:gd name="T0" fmla="*/ 0 w 551"/>
                <a:gd name="T1" fmla="*/ 1 h 420"/>
                <a:gd name="T2" fmla="*/ 0 w 551"/>
                <a:gd name="T3" fmla="*/ 1 h 420"/>
                <a:gd name="T4" fmla="*/ 0 w 551"/>
                <a:gd name="T5" fmla="*/ 1 h 420"/>
                <a:gd name="T6" fmla="*/ 0 w 551"/>
                <a:gd name="T7" fmla="*/ 1 h 420"/>
                <a:gd name="T8" fmla="*/ 0 w 551"/>
                <a:gd name="T9" fmla="*/ 1 h 420"/>
                <a:gd name="T10" fmla="*/ 0 w 551"/>
                <a:gd name="T11" fmla="*/ 1 h 420"/>
                <a:gd name="T12" fmla="*/ 0 w 551"/>
                <a:gd name="T13" fmla="*/ 1 h 420"/>
                <a:gd name="T14" fmla="*/ 0 w 551"/>
                <a:gd name="T15" fmla="*/ 1 h 420"/>
                <a:gd name="T16" fmla="*/ 0 w 551"/>
                <a:gd name="T17" fmla="*/ 1 h 420"/>
                <a:gd name="T18" fmla="*/ 0 w 551"/>
                <a:gd name="T19" fmla="*/ 1 h 420"/>
                <a:gd name="T20" fmla="*/ 0 w 551"/>
                <a:gd name="T21" fmla="*/ 1 h 420"/>
                <a:gd name="T22" fmla="*/ 0 w 551"/>
                <a:gd name="T23" fmla="*/ 1 h 420"/>
                <a:gd name="T24" fmla="*/ 0 w 551"/>
                <a:gd name="T25" fmla="*/ 1 h 420"/>
                <a:gd name="T26" fmla="*/ 0 w 551"/>
                <a:gd name="T27" fmla="*/ 0 h 420"/>
                <a:gd name="T28" fmla="*/ 0 w 551"/>
                <a:gd name="T29" fmla="*/ 1 h 420"/>
                <a:gd name="T30" fmla="*/ 0 w 551"/>
                <a:gd name="T31" fmla="*/ 1 h 420"/>
                <a:gd name="T32" fmla="*/ 0 w 551"/>
                <a:gd name="T33" fmla="*/ 1 h 420"/>
                <a:gd name="T34" fmla="*/ 0 w 551"/>
                <a:gd name="T35" fmla="*/ 1 h 420"/>
                <a:gd name="T36" fmla="*/ 0 w 551"/>
                <a:gd name="T37" fmla="*/ 1 h 4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1"/>
                <a:gd name="T58" fmla="*/ 0 h 420"/>
                <a:gd name="T59" fmla="*/ 551 w 551"/>
                <a:gd name="T60" fmla="*/ 420 h 4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1" h="420">
                  <a:moveTo>
                    <a:pt x="0" y="305"/>
                  </a:moveTo>
                  <a:lnTo>
                    <a:pt x="8" y="339"/>
                  </a:lnTo>
                  <a:lnTo>
                    <a:pt x="75" y="411"/>
                  </a:lnTo>
                  <a:lnTo>
                    <a:pt x="92" y="395"/>
                  </a:lnTo>
                  <a:lnTo>
                    <a:pt x="119" y="420"/>
                  </a:lnTo>
                  <a:lnTo>
                    <a:pt x="160" y="348"/>
                  </a:lnTo>
                  <a:lnTo>
                    <a:pt x="317" y="384"/>
                  </a:lnTo>
                  <a:lnTo>
                    <a:pt x="453" y="346"/>
                  </a:lnTo>
                  <a:lnTo>
                    <a:pt x="458" y="327"/>
                  </a:lnTo>
                  <a:lnTo>
                    <a:pt x="529" y="236"/>
                  </a:lnTo>
                  <a:lnTo>
                    <a:pt x="551" y="111"/>
                  </a:lnTo>
                  <a:lnTo>
                    <a:pt x="514" y="72"/>
                  </a:lnTo>
                  <a:lnTo>
                    <a:pt x="514" y="17"/>
                  </a:lnTo>
                  <a:lnTo>
                    <a:pt x="399" y="0"/>
                  </a:lnTo>
                  <a:lnTo>
                    <a:pt x="189" y="145"/>
                  </a:lnTo>
                  <a:lnTo>
                    <a:pt x="135" y="158"/>
                  </a:lnTo>
                  <a:lnTo>
                    <a:pt x="136" y="267"/>
                  </a:lnTo>
                  <a:lnTo>
                    <a:pt x="113" y="290"/>
                  </a:lnTo>
                  <a:lnTo>
                    <a:pt x="0" y="305"/>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28" name="Freeform 214"/>
            <p:cNvSpPr>
              <a:spLocks noChangeAspect="1"/>
            </p:cNvSpPr>
            <p:nvPr/>
          </p:nvSpPr>
          <p:spPr bwMode="gray">
            <a:xfrm>
              <a:off x="4382664" y="4169666"/>
              <a:ext cx="246731" cy="273241"/>
            </a:xfrm>
            <a:custGeom>
              <a:avLst/>
              <a:gdLst>
                <a:gd name="T0" fmla="*/ 0 w 402"/>
                <a:gd name="T1" fmla="*/ 1 h 335"/>
                <a:gd name="T2" fmla="*/ 0 w 402"/>
                <a:gd name="T3" fmla="*/ 1 h 335"/>
                <a:gd name="T4" fmla="*/ 0 w 402"/>
                <a:gd name="T5" fmla="*/ 1 h 335"/>
                <a:gd name="T6" fmla="*/ 0 w 402"/>
                <a:gd name="T7" fmla="*/ 1 h 335"/>
                <a:gd name="T8" fmla="*/ 0 w 402"/>
                <a:gd name="T9" fmla="*/ 0 h 335"/>
                <a:gd name="T10" fmla="*/ 0 w 402"/>
                <a:gd name="T11" fmla="*/ 1 h 335"/>
                <a:gd name="T12" fmla="*/ 0 w 402"/>
                <a:gd name="T13" fmla="*/ 1 h 335"/>
                <a:gd name="T14" fmla="*/ 0 w 402"/>
                <a:gd name="T15" fmla="*/ 1 h 335"/>
                <a:gd name="T16" fmla="*/ 0 w 402"/>
                <a:gd name="T17" fmla="*/ 1 h 335"/>
                <a:gd name="T18" fmla="*/ 0 w 402"/>
                <a:gd name="T19" fmla="*/ 1 h 335"/>
                <a:gd name="T20" fmla="*/ 0 w 402"/>
                <a:gd name="T21" fmla="*/ 1 h 335"/>
                <a:gd name="T22" fmla="*/ 0 w 402"/>
                <a:gd name="T23" fmla="*/ 1 h 335"/>
                <a:gd name="T24" fmla="*/ 0 w 402"/>
                <a:gd name="T25" fmla="*/ 1 h 335"/>
                <a:gd name="T26" fmla="*/ 0 w 402"/>
                <a:gd name="T27" fmla="*/ 1 h 3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2"/>
                <a:gd name="T43" fmla="*/ 0 h 335"/>
                <a:gd name="T44" fmla="*/ 402 w 402"/>
                <a:gd name="T45" fmla="*/ 335 h 3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2" h="335">
                  <a:moveTo>
                    <a:pt x="0" y="261"/>
                  </a:moveTo>
                  <a:lnTo>
                    <a:pt x="27" y="74"/>
                  </a:lnTo>
                  <a:lnTo>
                    <a:pt x="68" y="2"/>
                  </a:lnTo>
                  <a:lnTo>
                    <a:pt x="225" y="38"/>
                  </a:lnTo>
                  <a:lnTo>
                    <a:pt x="361" y="0"/>
                  </a:lnTo>
                  <a:lnTo>
                    <a:pt x="388" y="44"/>
                  </a:lnTo>
                  <a:lnTo>
                    <a:pt x="402" y="74"/>
                  </a:lnTo>
                  <a:lnTo>
                    <a:pt x="367" y="101"/>
                  </a:lnTo>
                  <a:lnTo>
                    <a:pt x="295" y="252"/>
                  </a:lnTo>
                  <a:lnTo>
                    <a:pt x="230" y="242"/>
                  </a:lnTo>
                  <a:lnTo>
                    <a:pt x="192" y="316"/>
                  </a:lnTo>
                  <a:lnTo>
                    <a:pt x="115" y="335"/>
                  </a:lnTo>
                  <a:lnTo>
                    <a:pt x="68" y="269"/>
                  </a:lnTo>
                  <a:lnTo>
                    <a:pt x="0" y="261"/>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29" name="Freeform 215"/>
            <p:cNvSpPr>
              <a:spLocks noChangeAspect="1"/>
            </p:cNvSpPr>
            <p:nvPr/>
          </p:nvSpPr>
          <p:spPr bwMode="gray">
            <a:xfrm>
              <a:off x="3959132" y="4204016"/>
              <a:ext cx="65971" cy="48403"/>
            </a:xfrm>
            <a:custGeom>
              <a:avLst/>
              <a:gdLst>
                <a:gd name="T0" fmla="*/ 0 w 104"/>
                <a:gd name="T1" fmla="*/ 1 h 62"/>
                <a:gd name="T2" fmla="*/ 0 w 104"/>
                <a:gd name="T3" fmla="*/ 1 h 62"/>
                <a:gd name="T4" fmla="*/ 0 w 104"/>
                <a:gd name="T5" fmla="*/ 1 h 62"/>
                <a:gd name="T6" fmla="*/ 0 w 104"/>
                <a:gd name="T7" fmla="*/ 1 h 62"/>
                <a:gd name="T8" fmla="*/ 0 w 104"/>
                <a:gd name="T9" fmla="*/ 1 h 62"/>
                <a:gd name="T10" fmla="*/ 0 w 104"/>
                <a:gd name="T11" fmla="*/ 1 h 62"/>
                <a:gd name="T12" fmla="*/ 0 w 104"/>
                <a:gd name="T13" fmla="*/ 0 h 62"/>
                <a:gd name="T14" fmla="*/ 0 w 104"/>
                <a:gd name="T15" fmla="*/ 1 h 62"/>
                <a:gd name="T16" fmla="*/ 0 60000 65536"/>
                <a:gd name="T17" fmla="*/ 0 60000 65536"/>
                <a:gd name="T18" fmla="*/ 0 60000 65536"/>
                <a:gd name="T19" fmla="*/ 0 60000 65536"/>
                <a:gd name="T20" fmla="*/ 0 60000 65536"/>
                <a:gd name="T21" fmla="*/ 0 60000 65536"/>
                <a:gd name="T22" fmla="*/ 0 60000 65536"/>
                <a:gd name="T23" fmla="*/ 0 60000 65536"/>
                <a:gd name="T24" fmla="*/ 0 w 104"/>
                <a:gd name="T25" fmla="*/ 0 h 62"/>
                <a:gd name="T26" fmla="*/ 104 w 104"/>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 h="62">
                  <a:moveTo>
                    <a:pt x="0" y="8"/>
                  </a:moveTo>
                  <a:lnTo>
                    <a:pt x="29" y="35"/>
                  </a:lnTo>
                  <a:lnTo>
                    <a:pt x="64" y="26"/>
                  </a:lnTo>
                  <a:lnTo>
                    <a:pt x="44" y="35"/>
                  </a:lnTo>
                  <a:lnTo>
                    <a:pt x="60" y="62"/>
                  </a:lnTo>
                  <a:lnTo>
                    <a:pt x="103" y="35"/>
                  </a:lnTo>
                  <a:lnTo>
                    <a:pt x="104" y="0"/>
                  </a:lnTo>
                  <a:lnTo>
                    <a:pt x="0" y="8"/>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30" name="Freeform 216"/>
            <p:cNvSpPr>
              <a:spLocks noChangeAspect="1"/>
            </p:cNvSpPr>
            <p:nvPr/>
          </p:nvSpPr>
          <p:spPr bwMode="gray">
            <a:xfrm>
              <a:off x="5411809" y="3812110"/>
              <a:ext cx="11875" cy="45280"/>
            </a:xfrm>
            <a:custGeom>
              <a:avLst/>
              <a:gdLst>
                <a:gd name="T0" fmla="*/ 0 w 19"/>
                <a:gd name="T1" fmla="*/ 1 h 56"/>
                <a:gd name="T2" fmla="*/ 0 w 19"/>
                <a:gd name="T3" fmla="*/ 1 h 56"/>
                <a:gd name="T4" fmla="*/ 0 w 19"/>
                <a:gd name="T5" fmla="*/ 1 h 56"/>
                <a:gd name="T6" fmla="*/ 0 w 19"/>
                <a:gd name="T7" fmla="*/ 0 h 56"/>
                <a:gd name="T8" fmla="*/ 0 w 19"/>
                <a:gd name="T9" fmla="*/ 1 h 56"/>
                <a:gd name="T10" fmla="*/ 0 60000 65536"/>
                <a:gd name="T11" fmla="*/ 0 60000 65536"/>
                <a:gd name="T12" fmla="*/ 0 60000 65536"/>
                <a:gd name="T13" fmla="*/ 0 60000 65536"/>
                <a:gd name="T14" fmla="*/ 0 60000 65536"/>
                <a:gd name="T15" fmla="*/ 0 w 19"/>
                <a:gd name="T16" fmla="*/ 0 h 56"/>
                <a:gd name="T17" fmla="*/ 19 w 19"/>
                <a:gd name="T18" fmla="*/ 56 h 56"/>
              </a:gdLst>
              <a:ahLst/>
              <a:cxnLst>
                <a:cxn ang="T10">
                  <a:pos x="T0" y="T1"/>
                </a:cxn>
                <a:cxn ang="T11">
                  <a:pos x="T2" y="T3"/>
                </a:cxn>
                <a:cxn ang="T12">
                  <a:pos x="T4" y="T5"/>
                </a:cxn>
                <a:cxn ang="T13">
                  <a:pos x="T6" y="T7"/>
                </a:cxn>
                <a:cxn ang="T14">
                  <a:pos x="T8" y="T9"/>
                </a:cxn>
              </a:cxnLst>
              <a:rect l="T15" t="T16" r="T17" b="T18"/>
              <a:pathLst>
                <a:path w="19" h="56">
                  <a:moveTo>
                    <a:pt x="0" y="47"/>
                  </a:moveTo>
                  <a:lnTo>
                    <a:pt x="9" y="56"/>
                  </a:lnTo>
                  <a:lnTo>
                    <a:pt x="19" y="54"/>
                  </a:lnTo>
                  <a:lnTo>
                    <a:pt x="11" y="0"/>
                  </a:lnTo>
                  <a:lnTo>
                    <a:pt x="0" y="47"/>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31" name="Freeform 217"/>
            <p:cNvSpPr>
              <a:spLocks noChangeAspect="1"/>
            </p:cNvSpPr>
            <p:nvPr/>
          </p:nvSpPr>
          <p:spPr bwMode="gray">
            <a:xfrm>
              <a:off x="4944735" y="4589676"/>
              <a:ext cx="38263" cy="45280"/>
            </a:xfrm>
            <a:custGeom>
              <a:avLst/>
              <a:gdLst>
                <a:gd name="T0" fmla="*/ 0 w 58"/>
                <a:gd name="T1" fmla="*/ 1 h 56"/>
                <a:gd name="T2" fmla="*/ 1 w 58"/>
                <a:gd name="T3" fmla="*/ 1 h 56"/>
                <a:gd name="T4" fmla="*/ 1 w 58"/>
                <a:gd name="T5" fmla="*/ 0 h 56"/>
                <a:gd name="T6" fmla="*/ 1 w 58"/>
                <a:gd name="T7" fmla="*/ 1 h 56"/>
                <a:gd name="T8" fmla="*/ 0 w 58"/>
                <a:gd name="T9" fmla="*/ 1 h 56"/>
                <a:gd name="T10" fmla="*/ 0 60000 65536"/>
                <a:gd name="T11" fmla="*/ 0 60000 65536"/>
                <a:gd name="T12" fmla="*/ 0 60000 65536"/>
                <a:gd name="T13" fmla="*/ 0 60000 65536"/>
                <a:gd name="T14" fmla="*/ 0 60000 65536"/>
                <a:gd name="T15" fmla="*/ 0 w 58"/>
                <a:gd name="T16" fmla="*/ 0 h 56"/>
                <a:gd name="T17" fmla="*/ 58 w 58"/>
                <a:gd name="T18" fmla="*/ 56 h 56"/>
              </a:gdLst>
              <a:ahLst/>
              <a:cxnLst>
                <a:cxn ang="T10">
                  <a:pos x="T0" y="T1"/>
                </a:cxn>
                <a:cxn ang="T11">
                  <a:pos x="T2" y="T3"/>
                </a:cxn>
                <a:cxn ang="T12">
                  <a:pos x="T4" y="T5"/>
                </a:cxn>
                <a:cxn ang="T13">
                  <a:pos x="T6" y="T7"/>
                </a:cxn>
                <a:cxn ang="T14">
                  <a:pos x="T8" y="T9"/>
                </a:cxn>
              </a:cxnLst>
              <a:rect l="T15" t="T16" r="T17" b="T18"/>
              <a:pathLst>
                <a:path w="58" h="56">
                  <a:moveTo>
                    <a:pt x="0" y="56"/>
                  </a:moveTo>
                  <a:lnTo>
                    <a:pt x="23" y="10"/>
                  </a:lnTo>
                  <a:lnTo>
                    <a:pt x="50" y="0"/>
                  </a:lnTo>
                  <a:lnTo>
                    <a:pt x="58" y="46"/>
                  </a:lnTo>
                  <a:lnTo>
                    <a:pt x="0" y="56"/>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32" name="Freeform 218"/>
            <p:cNvSpPr>
              <a:spLocks noChangeAspect="1"/>
            </p:cNvSpPr>
            <p:nvPr/>
          </p:nvSpPr>
          <p:spPr bwMode="gray">
            <a:xfrm>
              <a:off x="3940660" y="4090036"/>
              <a:ext cx="135900" cy="118665"/>
            </a:xfrm>
            <a:custGeom>
              <a:avLst/>
              <a:gdLst>
                <a:gd name="T0" fmla="*/ 0 w 215"/>
                <a:gd name="T1" fmla="*/ 1 h 146"/>
                <a:gd name="T2" fmla="*/ 0 w 215"/>
                <a:gd name="T3" fmla="*/ 1 h 146"/>
                <a:gd name="T4" fmla="*/ 0 w 215"/>
                <a:gd name="T5" fmla="*/ 1 h 146"/>
                <a:gd name="T6" fmla="*/ 0 w 215"/>
                <a:gd name="T7" fmla="*/ 1 h 146"/>
                <a:gd name="T8" fmla="*/ 0 w 215"/>
                <a:gd name="T9" fmla="*/ 1 h 146"/>
                <a:gd name="T10" fmla="*/ 0 w 215"/>
                <a:gd name="T11" fmla="*/ 1 h 146"/>
                <a:gd name="T12" fmla="*/ 0 w 215"/>
                <a:gd name="T13" fmla="*/ 1 h 146"/>
                <a:gd name="T14" fmla="*/ 0 w 215"/>
                <a:gd name="T15" fmla="*/ 1 h 146"/>
                <a:gd name="T16" fmla="*/ 0 w 215"/>
                <a:gd name="T17" fmla="*/ 0 h 146"/>
                <a:gd name="T18" fmla="*/ 0 w 215"/>
                <a:gd name="T19" fmla="*/ 1 h 146"/>
                <a:gd name="T20" fmla="*/ 0 w 215"/>
                <a:gd name="T21" fmla="*/ 1 h 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5"/>
                <a:gd name="T34" fmla="*/ 0 h 146"/>
                <a:gd name="T35" fmla="*/ 215 w 215"/>
                <a:gd name="T36" fmla="*/ 146 h 1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5" h="146">
                  <a:moveTo>
                    <a:pt x="0" y="64"/>
                  </a:moveTo>
                  <a:lnTo>
                    <a:pt x="32" y="105"/>
                  </a:lnTo>
                  <a:lnTo>
                    <a:pt x="131" y="113"/>
                  </a:lnTo>
                  <a:lnTo>
                    <a:pt x="28" y="126"/>
                  </a:lnTo>
                  <a:lnTo>
                    <a:pt x="28" y="146"/>
                  </a:lnTo>
                  <a:lnTo>
                    <a:pt x="132" y="138"/>
                  </a:lnTo>
                  <a:lnTo>
                    <a:pt x="215" y="146"/>
                  </a:lnTo>
                  <a:lnTo>
                    <a:pt x="190" y="64"/>
                  </a:lnTo>
                  <a:lnTo>
                    <a:pt x="110" y="0"/>
                  </a:lnTo>
                  <a:lnTo>
                    <a:pt x="32" y="19"/>
                  </a:lnTo>
                  <a:lnTo>
                    <a:pt x="0" y="64"/>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33" name="Freeform 219"/>
            <p:cNvSpPr>
              <a:spLocks noChangeAspect="1"/>
            </p:cNvSpPr>
            <p:nvPr/>
          </p:nvSpPr>
          <p:spPr bwMode="gray">
            <a:xfrm>
              <a:off x="4033019" y="4282085"/>
              <a:ext cx="68610" cy="85876"/>
            </a:xfrm>
            <a:custGeom>
              <a:avLst/>
              <a:gdLst>
                <a:gd name="T0" fmla="*/ 0 w 106"/>
                <a:gd name="T1" fmla="*/ 1 h 104"/>
                <a:gd name="T2" fmla="*/ 0 w 106"/>
                <a:gd name="T3" fmla="*/ 1 h 104"/>
                <a:gd name="T4" fmla="*/ 0 w 106"/>
                <a:gd name="T5" fmla="*/ 1 h 104"/>
                <a:gd name="T6" fmla="*/ 0 w 106"/>
                <a:gd name="T7" fmla="*/ 1 h 104"/>
                <a:gd name="T8" fmla="*/ 0 w 106"/>
                <a:gd name="T9" fmla="*/ 0 h 104"/>
                <a:gd name="T10" fmla="*/ 0 w 106"/>
                <a:gd name="T11" fmla="*/ 1 h 104"/>
                <a:gd name="T12" fmla="*/ 0 60000 65536"/>
                <a:gd name="T13" fmla="*/ 0 60000 65536"/>
                <a:gd name="T14" fmla="*/ 0 60000 65536"/>
                <a:gd name="T15" fmla="*/ 0 60000 65536"/>
                <a:gd name="T16" fmla="*/ 0 60000 65536"/>
                <a:gd name="T17" fmla="*/ 0 60000 65536"/>
                <a:gd name="T18" fmla="*/ 0 w 106"/>
                <a:gd name="T19" fmla="*/ 0 h 104"/>
                <a:gd name="T20" fmla="*/ 106 w 106"/>
                <a:gd name="T21" fmla="*/ 104 h 104"/>
              </a:gdLst>
              <a:ahLst/>
              <a:cxnLst>
                <a:cxn ang="T12">
                  <a:pos x="T0" y="T1"/>
                </a:cxn>
                <a:cxn ang="T13">
                  <a:pos x="T2" y="T3"/>
                </a:cxn>
                <a:cxn ang="T14">
                  <a:pos x="T4" y="T5"/>
                </a:cxn>
                <a:cxn ang="T15">
                  <a:pos x="T6" y="T7"/>
                </a:cxn>
                <a:cxn ang="T16">
                  <a:pos x="T8" y="T9"/>
                </a:cxn>
                <a:cxn ang="T17">
                  <a:pos x="T10" y="T11"/>
                </a:cxn>
              </a:cxnLst>
              <a:rect l="T18" t="T19" r="T20" b="T21"/>
              <a:pathLst>
                <a:path w="106" h="104">
                  <a:moveTo>
                    <a:pt x="0" y="29"/>
                  </a:moveTo>
                  <a:lnTo>
                    <a:pt x="11" y="71"/>
                  </a:lnTo>
                  <a:lnTo>
                    <a:pt x="64" y="104"/>
                  </a:lnTo>
                  <a:lnTo>
                    <a:pt x="106" y="53"/>
                  </a:lnTo>
                  <a:lnTo>
                    <a:pt x="72" y="0"/>
                  </a:lnTo>
                  <a:lnTo>
                    <a:pt x="0" y="29"/>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34" name="Freeform 220"/>
            <p:cNvSpPr>
              <a:spLocks noChangeAspect="1"/>
            </p:cNvSpPr>
            <p:nvPr/>
          </p:nvSpPr>
          <p:spPr bwMode="gray">
            <a:xfrm>
              <a:off x="5203341" y="4224314"/>
              <a:ext cx="219023" cy="385660"/>
            </a:xfrm>
            <a:custGeom>
              <a:avLst/>
              <a:gdLst>
                <a:gd name="T0" fmla="*/ 0 w 355"/>
                <a:gd name="T1" fmla="*/ 1 h 471"/>
                <a:gd name="T2" fmla="*/ 0 w 355"/>
                <a:gd name="T3" fmla="*/ 1 h 471"/>
                <a:gd name="T4" fmla="*/ 0 w 355"/>
                <a:gd name="T5" fmla="*/ 1 h 471"/>
                <a:gd name="T6" fmla="*/ 0 w 355"/>
                <a:gd name="T7" fmla="*/ 1 h 471"/>
                <a:gd name="T8" fmla="*/ 0 w 355"/>
                <a:gd name="T9" fmla="*/ 1 h 471"/>
                <a:gd name="T10" fmla="*/ 0 w 355"/>
                <a:gd name="T11" fmla="*/ 1 h 471"/>
                <a:gd name="T12" fmla="*/ 0 w 355"/>
                <a:gd name="T13" fmla="*/ 1 h 471"/>
                <a:gd name="T14" fmla="*/ 0 w 355"/>
                <a:gd name="T15" fmla="*/ 1 h 471"/>
                <a:gd name="T16" fmla="*/ 0 w 355"/>
                <a:gd name="T17" fmla="*/ 1 h 471"/>
                <a:gd name="T18" fmla="*/ 0 w 355"/>
                <a:gd name="T19" fmla="*/ 0 h 471"/>
                <a:gd name="T20" fmla="*/ 0 w 355"/>
                <a:gd name="T21" fmla="*/ 1 h 471"/>
                <a:gd name="T22" fmla="*/ 0 w 355"/>
                <a:gd name="T23" fmla="*/ 1 h 471"/>
                <a:gd name="T24" fmla="*/ 0 w 355"/>
                <a:gd name="T25" fmla="*/ 1 h 471"/>
                <a:gd name="T26" fmla="*/ 0 w 355"/>
                <a:gd name="T27" fmla="*/ 1 h 4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5"/>
                <a:gd name="T43" fmla="*/ 0 h 471"/>
                <a:gd name="T44" fmla="*/ 355 w 355"/>
                <a:gd name="T45" fmla="*/ 471 h 4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5" h="471">
                  <a:moveTo>
                    <a:pt x="0" y="443"/>
                  </a:moveTo>
                  <a:lnTo>
                    <a:pt x="0" y="316"/>
                  </a:lnTo>
                  <a:lnTo>
                    <a:pt x="28" y="278"/>
                  </a:lnTo>
                  <a:lnTo>
                    <a:pt x="137" y="240"/>
                  </a:lnTo>
                  <a:lnTo>
                    <a:pt x="243" y="135"/>
                  </a:lnTo>
                  <a:lnTo>
                    <a:pt x="106" y="101"/>
                  </a:lnTo>
                  <a:lnTo>
                    <a:pt x="64" y="38"/>
                  </a:lnTo>
                  <a:lnTo>
                    <a:pt x="78" y="17"/>
                  </a:lnTo>
                  <a:lnTo>
                    <a:pt x="133" y="55"/>
                  </a:lnTo>
                  <a:lnTo>
                    <a:pt x="339" y="0"/>
                  </a:lnTo>
                  <a:lnTo>
                    <a:pt x="355" y="55"/>
                  </a:lnTo>
                  <a:lnTo>
                    <a:pt x="230" y="275"/>
                  </a:lnTo>
                  <a:lnTo>
                    <a:pt x="17" y="471"/>
                  </a:lnTo>
                  <a:lnTo>
                    <a:pt x="0" y="443"/>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35" name="Freeform 221"/>
            <p:cNvSpPr>
              <a:spLocks noChangeAspect="1"/>
            </p:cNvSpPr>
            <p:nvPr/>
          </p:nvSpPr>
          <p:spPr bwMode="gray">
            <a:xfrm>
              <a:off x="4857654" y="5003441"/>
              <a:ext cx="171524" cy="204540"/>
            </a:xfrm>
            <a:custGeom>
              <a:avLst/>
              <a:gdLst>
                <a:gd name="T0" fmla="*/ 0 w 273"/>
                <a:gd name="T1" fmla="*/ 1 h 251"/>
                <a:gd name="T2" fmla="*/ 0 w 273"/>
                <a:gd name="T3" fmla="*/ 1 h 251"/>
                <a:gd name="T4" fmla="*/ 0 w 273"/>
                <a:gd name="T5" fmla="*/ 1 h 251"/>
                <a:gd name="T6" fmla="*/ 0 w 273"/>
                <a:gd name="T7" fmla="*/ 1 h 251"/>
                <a:gd name="T8" fmla="*/ 0 w 273"/>
                <a:gd name="T9" fmla="*/ 0 h 251"/>
                <a:gd name="T10" fmla="*/ 0 w 273"/>
                <a:gd name="T11" fmla="*/ 1 h 251"/>
                <a:gd name="T12" fmla="*/ 0 w 273"/>
                <a:gd name="T13" fmla="*/ 1 h 251"/>
                <a:gd name="T14" fmla="*/ 0 w 273"/>
                <a:gd name="T15" fmla="*/ 1 h 251"/>
                <a:gd name="T16" fmla="*/ 0 w 273"/>
                <a:gd name="T17" fmla="*/ 1 h 251"/>
                <a:gd name="T18" fmla="*/ 0 w 273"/>
                <a:gd name="T19" fmla="*/ 1 h 251"/>
                <a:gd name="T20" fmla="*/ 0 w 273"/>
                <a:gd name="T21" fmla="*/ 1 h 251"/>
                <a:gd name="T22" fmla="*/ 0 w 273"/>
                <a:gd name="T23" fmla="*/ 1 h 2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3"/>
                <a:gd name="T37" fmla="*/ 0 h 251"/>
                <a:gd name="T38" fmla="*/ 273 w 273"/>
                <a:gd name="T39" fmla="*/ 251 h 2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3" h="251">
                  <a:moveTo>
                    <a:pt x="0" y="77"/>
                  </a:moveTo>
                  <a:lnTo>
                    <a:pt x="61" y="79"/>
                  </a:lnTo>
                  <a:lnTo>
                    <a:pt x="122" y="33"/>
                  </a:lnTo>
                  <a:lnTo>
                    <a:pt x="126" y="14"/>
                  </a:lnTo>
                  <a:lnTo>
                    <a:pt x="179" y="0"/>
                  </a:lnTo>
                  <a:lnTo>
                    <a:pt x="264" y="27"/>
                  </a:lnTo>
                  <a:lnTo>
                    <a:pt x="273" y="63"/>
                  </a:lnTo>
                  <a:lnTo>
                    <a:pt x="268" y="155"/>
                  </a:lnTo>
                  <a:lnTo>
                    <a:pt x="223" y="251"/>
                  </a:lnTo>
                  <a:lnTo>
                    <a:pt x="144" y="234"/>
                  </a:lnTo>
                  <a:lnTo>
                    <a:pt x="97" y="211"/>
                  </a:lnTo>
                  <a:lnTo>
                    <a:pt x="0" y="77"/>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36" name="Freeform 222"/>
            <p:cNvSpPr>
              <a:spLocks noChangeAspect="1"/>
            </p:cNvSpPr>
            <p:nvPr/>
          </p:nvSpPr>
          <p:spPr bwMode="gray">
            <a:xfrm>
              <a:off x="4566063" y="5039352"/>
              <a:ext cx="291591" cy="363801"/>
            </a:xfrm>
            <a:custGeom>
              <a:avLst/>
              <a:gdLst>
                <a:gd name="T0" fmla="*/ 0 w 471"/>
                <a:gd name="T1" fmla="*/ 1 h 442"/>
                <a:gd name="T2" fmla="*/ 0 w 471"/>
                <a:gd name="T3" fmla="*/ 0 h 442"/>
                <a:gd name="T4" fmla="*/ 0 w 471"/>
                <a:gd name="T5" fmla="*/ 1 h 442"/>
                <a:gd name="T6" fmla="*/ 0 w 471"/>
                <a:gd name="T7" fmla="*/ 1 h 442"/>
                <a:gd name="T8" fmla="*/ 0 w 471"/>
                <a:gd name="T9" fmla="*/ 1 h 442"/>
                <a:gd name="T10" fmla="*/ 0 w 471"/>
                <a:gd name="T11" fmla="*/ 1 h 442"/>
                <a:gd name="T12" fmla="*/ 0 w 471"/>
                <a:gd name="T13" fmla="*/ 1 h 442"/>
                <a:gd name="T14" fmla="*/ 0 w 471"/>
                <a:gd name="T15" fmla="*/ 1 h 442"/>
                <a:gd name="T16" fmla="*/ 0 w 471"/>
                <a:gd name="T17" fmla="*/ 1 h 442"/>
                <a:gd name="T18" fmla="*/ 0 w 471"/>
                <a:gd name="T19" fmla="*/ 1 h 442"/>
                <a:gd name="T20" fmla="*/ 0 w 471"/>
                <a:gd name="T21" fmla="*/ 1 h 442"/>
                <a:gd name="T22" fmla="*/ 0 w 471"/>
                <a:gd name="T23" fmla="*/ 1 h 442"/>
                <a:gd name="T24" fmla="*/ 0 w 471"/>
                <a:gd name="T25" fmla="*/ 1 h 442"/>
                <a:gd name="T26" fmla="*/ 0 w 471"/>
                <a:gd name="T27" fmla="*/ 1 h 442"/>
                <a:gd name="T28" fmla="*/ 0 w 471"/>
                <a:gd name="T29" fmla="*/ 1 h 442"/>
                <a:gd name="T30" fmla="*/ 0 w 471"/>
                <a:gd name="T31" fmla="*/ 1 h 442"/>
                <a:gd name="T32" fmla="*/ 0 w 471"/>
                <a:gd name="T33" fmla="*/ 1 h 442"/>
                <a:gd name="T34" fmla="*/ 0 w 471"/>
                <a:gd name="T35" fmla="*/ 1 h 442"/>
                <a:gd name="T36" fmla="*/ 0 w 471"/>
                <a:gd name="T37" fmla="*/ 1 h 442"/>
                <a:gd name="T38" fmla="*/ 0 w 471"/>
                <a:gd name="T39" fmla="*/ 1 h 4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1"/>
                <a:gd name="T61" fmla="*/ 0 h 442"/>
                <a:gd name="T62" fmla="*/ 471 w 471"/>
                <a:gd name="T63" fmla="*/ 442 h 4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1" h="442">
                  <a:moveTo>
                    <a:pt x="0" y="14"/>
                  </a:moveTo>
                  <a:lnTo>
                    <a:pt x="58" y="0"/>
                  </a:lnTo>
                  <a:lnTo>
                    <a:pt x="340" y="41"/>
                  </a:lnTo>
                  <a:lnTo>
                    <a:pt x="405" y="23"/>
                  </a:lnTo>
                  <a:lnTo>
                    <a:pt x="471" y="31"/>
                  </a:lnTo>
                  <a:lnTo>
                    <a:pt x="413" y="63"/>
                  </a:lnTo>
                  <a:lnTo>
                    <a:pt x="391" y="41"/>
                  </a:lnTo>
                  <a:lnTo>
                    <a:pt x="325" y="56"/>
                  </a:lnTo>
                  <a:lnTo>
                    <a:pt x="325" y="181"/>
                  </a:lnTo>
                  <a:lnTo>
                    <a:pt x="289" y="182"/>
                  </a:lnTo>
                  <a:lnTo>
                    <a:pt x="289" y="279"/>
                  </a:lnTo>
                  <a:lnTo>
                    <a:pt x="289" y="420"/>
                  </a:lnTo>
                  <a:lnTo>
                    <a:pt x="259" y="442"/>
                  </a:lnTo>
                  <a:lnTo>
                    <a:pt x="215" y="442"/>
                  </a:lnTo>
                  <a:lnTo>
                    <a:pt x="191" y="412"/>
                  </a:lnTo>
                  <a:lnTo>
                    <a:pt x="170" y="428"/>
                  </a:lnTo>
                  <a:lnTo>
                    <a:pt x="125" y="379"/>
                  </a:lnTo>
                  <a:lnTo>
                    <a:pt x="100" y="225"/>
                  </a:lnTo>
                  <a:lnTo>
                    <a:pt x="100" y="206"/>
                  </a:lnTo>
                  <a:lnTo>
                    <a:pt x="0" y="14"/>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37" name="Freeform 223"/>
            <p:cNvSpPr>
              <a:spLocks noChangeAspect="1"/>
            </p:cNvSpPr>
            <p:nvPr/>
          </p:nvSpPr>
          <p:spPr bwMode="gray">
            <a:xfrm>
              <a:off x="3953854" y="3762146"/>
              <a:ext cx="179441" cy="198295"/>
            </a:xfrm>
            <a:custGeom>
              <a:avLst/>
              <a:gdLst>
                <a:gd name="T0" fmla="*/ 0 w 291"/>
                <a:gd name="T1" fmla="*/ 1 h 242"/>
                <a:gd name="T2" fmla="*/ 0 w 291"/>
                <a:gd name="T3" fmla="*/ 0 h 242"/>
                <a:gd name="T4" fmla="*/ 0 w 291"/>
                <a:gd name="T5" fmla="*/ 1 h 242"/>
                <a:gd name="T6" fmla="*/ 0 w 291"/>
                <a:gd name="T7" fmla="*/ 1 h 242"/>
                <a:gd name="T8" fmla="*/ 0 w 291"/>
                <a:gd name="T9" fmla="*/ 1 h 242"/>
                <a:gd name="T10" fmla="*/ 0 w 291"/>
                <a:gd name="T11" fmla="*/ 1 h 242"/>
                <a:gd name="T12" fmla="*/ 0 w 291"/>
                <a:gd name="T13" fmla="*/ 1 h 242"/>
                <a:gd name="T14" fmla="*/ 0 w 291"/>
                <a:gd name="T15" fmla="*/ 1 h 242"/>
                <a:gd name="T16" fmla="*/ 0 w 291"/>
                <a:gd name="T17" fmla="*/ 1 h 242"/>
                <a:gd name="T18" fmla="*/ 0 w 291"/>
                <a:gd name="T19" fmla="*/ 1 h 2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1"/>
                <a:gd name="T31" fmla="*/ 0 h 242"/>
                <a:gd name="T32" fmla="*/ 291 w 291"/>
                <a:gd name="T33" fmla="*/ 242 h 2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1" h="242">
                  <a:moveTo>
                    <a:pt x="0" y="242"/>
                  </a:moveTo>
                  <a:lnTo>
                    <a:pt x="137" y="0"/>
                  </a:lnTo>
                  <a:lnTo>
                    <a:pt x="288" y="4"/>
                  </a:lnTo>
                  <a:lnTo>
                    <a:pt x="291" y="17"/>
                  </a:lnTo>
                  <a:lnTo>
                    <a:pt x="288" y="62"/>
                  </a:lnTo>
                  <a:lnTo>
                    <a:pt x="177" y="60"/>
                  </a:lnTo>
                  <a:lnTo>
                    <a:pt x="175" y="154"/>
                  </a:lnTo>
                  <a:lnTo>
                    <a:pt x="136" y="171"/>
                  </a:lnTo>
                  <a:lnTo>
                    <a:pt x="138" y="228"/>
                  </a:lnTo>
                  <a:lnTo>
                    <a:pt x="0" y="242"/>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38" name="Freeform 224"/>
            <p:cNvSpPr>
              <a:spLocks noChangeAspect="1"/>
            </p:cNvSpPr>
            <p:nvPr/>
          </p:nvSpPr>
          <p:spPr bwMode="gray">
            <a:xfrm>
              <a:off x="4790364" y="3904232"/>
              <a:ext cx="358881" cy="555850"/>
            </a:xfrm>
            <a:custGeom>
              <a:avLst/>
              <a:gdLst>
                <a:gd name="T0" fmla="*/ 0 w 576"/>
                <a:gd name="T1" fmla="*/ 1 h 684"/>
                <a:gd name="T2" fmla="*/ 0 w 576"/>
                <a:gd name="T3" fmla="*/ 1 h 684"/>
                <a:gd name="T4" fmla="*/ 0 w 576"/>
                <a:gd name="T5" fmla="*/ 1 h 684"/>
                <a:gd name="T6" fmla="*/ 0 w 576"/>
                <a:gd name="T7" fmla="*/ 1 h 684"/>
                <a:gd name="T8" fmla="*/ 0 w 576"/>
                <a:gd name="T9" fmla="*/ 1 h 684"/>
                <a:gd name="T10" fmla="*/ 0 w 576"/>
                <a:gd name="T11" fmla="*/ 1 h 684"/>
                <a:gd name="T12" fmla="*/ 0 w 576"/>
                <a:gd name="T13" fmla="*/ 1 h 684"/>
                <a:gd name="T14" fmla="*/ 0 w 576"/>
                <a:gd name="T15" fmla="*/ 1 h 684"/>
                <a:gd name="T16" fmla="*/ 0 w 576"/>
                <a:gd name="T17" fmla="*/ 1 h 684"/>
                <a:gd name="T18" fmla="*/ 0 w 576"/>
                <a:gd name="T19" fmla="*/ 1 h 684"/>
                <a:gd name="T20" fmla="*/ 0 w 576"/>
                <a:gd name="T21" fmla="*/ 1 h 684"/>
                <a:gd name="T22" fmla="*/ 0 w 576"/>
                <a:gd name="T23" fmla="*/ 1 h 684"/>
                <a:gd name="T24" fmla="*/ 0 w 576"/>
                <a:gd name="T25" fmla="*/ 1 h 684"/>
                <a:gd name="T26" fmla="*/ 0 w 576"/>
                <a:gd name="T27" fmla="*/ 1 h 684"/>
                <a:gd name="T28" fmla="*/ 0 w 576"/>
                <a:gd name="T29" fmla="*/ 1 h 684"/>
                <a:gd name="T30" fmla="*/ 0 w 576"/>
                <a:gd name="T31" fmla="*/ 1 h 684"/>
                <a:gd name="T32" fmla="*/ 0 w 576"/>
                <a:gd name="T33" fmla="*/ 1 h 684"/>
                <a:gd name="T34" fmla="*/ 0 w 576"/>
                <a:gd name="T35" fmla="*/ 0 h 684"/>
                <a:gd name="T36" fmla="*/ 0 w 576"/>
                <a:gd name="T37" fmla="*/ 1 h 684"/>
                <a:gd name="T38" fmla="*/ 0 w 576"/>
                <a:gd name="T39" fmla="*/ 1 h 684"/>
                <a:gd name="T40" fmla="*/ 0 w 576"/>
                <a:gd name="T41" fmla="*/ 1 h 684"/>
                <a:gd name="T42" fmla="*/ 0 w 576"/>
                <a:gd name="T43" fmla="*/ 1 h 684"/>
                <a:gd name="T44" fmla="*/ 0 w 576"/>
                <a:gd name="T45" fmla="*/ 1 h 684"/>
                <a:gd name="T46" fmla="*/ 0 w 576"/>
                <a:gd name="T47" fmla="*/ 1 h 684"/>
                <a:gd name="T48" fmla="*/ 0 w 576"/>
                <a:gd name="T49" fmla="*/ 1 h 684"/>
                <a:gd name="T50" fmla="*/ 0 w 576"/>
                <a:gd name="T51" fmla="*/ 1 h 6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76"/>
                <a:gd name="T79" fmla="*/ 0 h 684"/>
                <a:gd name="T80" fmla="*/ 576 w 576"/>
                <a:gd name="T81" fmla="*/ 684 h 68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76" h="684">
                  <a:moveTo>
                    <a:pt x="0" y="361"/>
                  </a:moveTo>
                  <a:lnTo>
                    <a:pt x="27" y="429"/>
                  </a:lnTo>
                  <a:lnTo>
                    <a:pt x="52" y="504"/>
                  </a:lnTo>
                  <a:lnTo>
                    <a:pt x="111" y="531"/>
                  </a:lnTo>
                  <a:lnTo>
                    <a:pt x="196" y="632"/>
                  </a:lnTo>
                  <a:lnTo>
                    <a:pt x="311" y="684"/>
                  </a:lnTo>
                  <a:lnTo>
                    <a:pt x="418" y="671"/>
                  </a:lnTo>
                  <a:lnTo>
                    <a:pt x="483" y="651"/>
                  </a:lnTo>
                  <a:lnTo>
                    <a:pt x="444" y="579"/>
                  </a:lnTo>
                  <a:lnTo>
                    <a:pt x="383" y="537"/>
                  </a:lnTo>
                  <a:lnTo>
                    <a:pt x="423" y="510"/>
                  </a:lnTo>
                  <a:lnTo>
                    <a:pt x="427" y="446"/>
                  </a:lnTo>
                  <a:lnTo>
                    <a:pt x="495" y="362"/>
                  </a:lnTo>
                  <a:lnTo>
                    <a:pt x="522" y="214"/>
                  </a:lnTo>
                  <a:lnTo>
                    <a:pt x="576" y="181"/>
                  </a:lnTo>
                  <a:lnTo>
                    <a:pt x="534" y="149"/>
                  </a:lnTo>
                  <a:lnTo>
                    <a:pt x="518" y="39"/>
                  </a:lnTo>
                  <a:lnTo>
                    <a:pt x="473" y="0"/>
                  </a:lnTo>
                  <a:lnTo>
                    <a:pt x="418" y="47"/>
                  </a:lnTo>
                  <a:lnTo>
                    <a:pt x="105" y="38"/>
                  </a:lnTo>
                  <a:lnTo>
                    <a:pt x="105" y="108"/>
                  </a:lnTo>
                  <a:lnTo>
                    <a:pt x="74" y="110"/>
                  </a:lnTo>
                  <a:lnTo>
                    <a:pt x="74" y="130"/>
                  </a:lnTo>
                  <a:lnTo>
                    <a:pt x="72" y="261"/>
                  </a:lnTo>
                  <a:lnTo>
                    <a:pt x="37" y="268"/>
                  </a:lnTo>
                  <a:lnTo>
                    <a:pt x="0" y="361"/>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39" name="Freeform 225"/>
            <p:cNvSpPr>
              <a:spLocks noChangeAspect="1"/>
            </p:cNvSpPr>
            <p:nvPr/>
          </p:nvSpPr>
          <p:spPr bwMode="gray">
            <a:xfrm>
              <a:off x="4982998" y="5298541"/>
              <a:ext cx="26388" cy="48403"/>
            </a:xfrm>
            <a:custGeom>
              <a:avLst/>
              <a:gdLst>
                <a:gd name="T0" fmla="*/ 0 w 42"/>
                <a:gd name="T1" fmla="*/ 1 h 55"/>
                <a:gd name="T2" fmla="*/ 0 w 42"/>
                <a:gd name="T3" fmla="*/ 1 h 55"/>
                <a:gd name="T4" fmla="*/ 0 w 42"/>
                <a:gd name="T5" fmla="*/ 1 h 55"/>
                <a:gd name="T6" fmla="*/ 0 w 42"/>
                <a:gd name="T7" fmla="*/ 0 h 55"/>
                <a:gd name="T8" fmla="*/ 0 w 42"/>
                <a:gd name="T9" fmla="*/ 1 h 55"/>
                <a:gd name="T10" fmla="*/ 0 60000 65536"/>
                <a:gd name="T11" fmla="*/ 0 60000 65536"/>
                <a:gd name="T12" fmla="*/ 0 60000 65536"/>
                <a:gd name="T13" fmla="*/ 0 60000 65536"/>
                <a:gd name="T14" fmla="*/ 0 60000 65536"/>
                <a:gd name="T15" fmla="*/ 0 w 42"/>
                <a:gd name="T16" fmla="*/ 0 h 55"/>
                <a:gd name="T17" fmla="*/ 42 w 42"/>
                <a:gd name="T18" fmla="*/ 55 h 55"/>
              </a:gdLst>
              <a:ahLst/>
              <a:cxnLst>
                <a:cxn ang="T10">
                  <a:pos x="T0" y="T1"/>
                </a:cxn>
                <a:cxn ang="T11">
                  <a:pos x="T2" y="T3"/>
                </a:cxn>
                <a:cxn ang="T12">
                  <a:pos x="T4" y="T5"/>
                </a:cxn>
                <a:cxn ang="T13">
                  <a:pos x="T6" y="T7"/>
                </a:cxn>
                <a:cxn ang="T14">
                  <a:pos x="T8" y="T9"/>
                </a:cxn>
              </a:cxnLst>
              <a:rect l="T15" t="T16" r="T17" b="T18"/>
              <a:pathLst>
                <a:path w="42" h="55">
                  <a:moveTo>
                    <a:pt x="0" y="31"/>
                  </a:moveTo>
                  <a:lnTo>
                    <a:pt x="23" y="55"/>
                  </a:lnTo>
                  <a:lnTo>
                    <a:pt x="42" y="35"/>
                  </a:lnTo>
                  <a:lnTo>
                    <a:pt x="38" y="0"/>
                  </a:lnTo>
                  <a:lnTo>
                    <a:pt x="0" y="31"/>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40" name="Freeform 226"/>
            <p:cNvSpPr>
              <a:spLocks noChangeAspect="1"/>
            </p:cNvSpPr>
            <p:nvPr/>
          </p:nvSpPr>
          <p:spPr bwMode="gray">
            <a:xfrm>
              <a:off x="4959249" y="4584992"/>
              <a:ext cx="232217" cy="304468"/>
            </a:xfrm>
            <a:custGeom>
              <a:avLst/>
              <a:gdLst>
                <a:gd name="T0" fmla="*/ 0 w 374"/>
                <a:gd name="T1" fmla="*/ 1 h 371"/>
                <a:gd name="T2" fmla="*/ 0 w 374"/>
                <a:gd name="T3" fmla="*/ 1 h 371"/>
                <a:gd name="T4" fmla="*/ 0 w 374"/>
                <a:gd name="T5" fmla="*/ 1 h 371"/>
                <a:gd name="T6" fmla="*/ 0 w 374"/>
                <a:gd name="T7" fmla="*/ 1 h 371"/>
                <a:gd name="T8" fmla="*/ 0 w 374"/>
                <a:gd name="T9" fmla="*/ 1 h 371"/>
                <a:gd name="T10" fmla="*/ 0 w 374"/>
                <a:gd name="T11" fmla="*/ 1 h 371"/>
                <a:gd name="T12" fmla="*/ 0 w 374"/>
                <a:gd name="T13" fmla="*/ 1 h 371"/>
                <a:gd name="T14" fmla="*/ 0 w 374"/>
                <a:gd name="T15" fmla="*/ 1 h 371"/>
                <a:gd name="T16" fmla="*/ 0 w 374"/>
                <a:gd name="T17" fmla="*/ 1 h 371"/>
                <a:gd name="T18" fmla="*/ 0 w 374"/>
                <a:gd name="T19" fmla="*/ 1 h 371"/>
                <a:gd name="T20" fmla="*/ 0 w 374"/>
                <a:gd name="T21" fmla="*/ 0 h 371"/>
                <a:gd name="T22" fmla="*/ 0 w 374"/>
                <a:gd name="T23" fmla="*/ 1 h 371"/>
                <a:gd name="T24" fmla="*/ 0 w 374"/>
                <a:gd name="T25" fmla="*/ 1 h 371"/>
                <a:gd name="T26" fmla="*/ 0 w 374"/>
                <a:gd name="T27" fmla="*/ 1 h 371"/>
                <a:gd name="T28" fmla="*/ 0 w 374"/>
                <a:gd name="T29" fmla="*/ 0 h 371"/>
                <a:gd name="T30" fmla="*/ 0 w 374"/>
                <a:gd name="T31" fmla="*/ 1 h 371"/>
                <a:gd name="T32" fmla="*/ 0 w 374"/>
                <a:gd name="T33" fmla="*/ 1 h 371"/>
                <a:gd name="T34" fmla="*/ 0 w 374"/>
                <a:gd name="T35" fmla="*/ 1 h 371"/>
                <a:gd name="T36" fmla="*/ 0 w 374"/>
                <a:gd name="T37" fmla="*/ 1 h 3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4"/>
                <a:gd name="T58" fmla="*/ 0 h 371"/>
                <a:gd name="T59" fmla="*/ 374 w 374"/>
                <a:gd name="T60" fmla="*/ 371 h 3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4" h="371">
                  <a:moveTo>
                    <a:pt x="0" y="118"/>
                  </a:moveTo>
                  <a:lnTo>
                    <a:pt x="3" y="189"/>
                  </a:lnTo>
                  <a:lnTo>
                    <a:pt x="48" y="262"/>
                  </a:lnTo>
                  <a:lnTo>
                    <a:pt x="113" y="293"/>
                  </a:lnTo>
                  <a:lnTo>
                    <a:pt x="147" y="300"/>
                  </a:lnTo>
                  <a:lnTo>
                    <a:pt x="184" y="371"/>
                  </a:lnTo>
                  <a:lnTo>
                    <a:pt x="323" y="362"/>
                  </a:lnTo>
                  <a:lnTo>
                    <a:pt x="374" y="331"/>
                  </a:lnTo>
                  <a:lnTo>
                    <a:pt x="322" y="185"/>
                  </a:lnTo>
                  <a:lnTo>
                    <a:pt x="335" y="129"/>
                  </a:lnTo>
                  <a:lnTo>
                    <a:pt x="157" y="0"/>
                  </a:lnTo>
                  <a:lnTo>
                    <a:pt x="110" y="64"/>
                  </a:lnTo>
                  <a:lnTo>
                    <a:pt x="89" y="47"/>
                  </a:lnTo>
                  <a:lnTo>
                    <a:pt x="76" y="62"/>
                  </a:lnTo>
                  <a:lnTo>
                    <a:pt x="74" y="0"/>
                  </a:lnTo>
                  <a:lnTo>
                    <a:pt x="28" y="3"/>
                  </a:lnTo>
                  <a:lnTo>
                    <a:pt x="36" y="49"/>
                  </a:lnTo>
                  <a:lnTo>
                    <a:pt x="38" y="78"/>
                  </a:lnTo>
                  <a:lnTo>
                    <a:pt x="0" y="118"/>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41" name="Freeform 227"/>
            <p:cNvSpPr>
              <a:spLocks noChangeAspect="1"/>
            </p:cNvSpPr>
            <p:nvPr/>
          </p:nvSpPr>
          <p:spPr bwMode="gray">
            <a:xfrm>
              <a:off x="4314055" y="4243050"/>
              <a:ext cx="44860" cy="146769"/>
            </a:xfrm>
            <a:custGeom>
              <a:avLst/>
              <a:gdLst>
                <a:gd name="T0" fmla="*/ 0 w 74"/>
                <a:gd name="T1" fmla="*/ 0 h 177"/>
                <a:gd name="T2" fmla="*/ 0 w 74"/>
                <a:gd name="T3" fmla="*/ 1 h 177"/>
                <a:gd name="T4" fmla="*/ 0 w 74"/>
                <a:gd name="T5" fmla="*/ 1 h 177"/>
                <a:gd name="T6" fmla="*/ 0 w 74"/>
                <a:gd name="T7" fmla="*/ 1 h 177"/>
                <a:gd name="T8" fmla="*/ 0 w 74"/>
                <a:gd name="T9" fmla="*/ 0 h 177"/>
                <a:gd name="T10" fmla="*/ 0 60000 65536"/>
                <a:gd name="T11" fmla="*/ 0 60000 65536"/>
                <a:gd name="T12" fmla="*/ 0 60000 65536"/>
                <a:gd name="T13" fmla="*/ 0 60000 65536"/>
                <a:gd name="T14" fmla="*/ 0 60000 65536"/>
                <a:gd name="T15" fmla="*/ 0 w 74"/>
                <a:gd name="T16" fmla="*/ 0 h 177"/>
                <a:gd name="T17" fmla="*/ 74 w 74"/>
                <a:gd name="T18" fmla="*/ 177 h 177"/>
              </a:gdLst>
              <a:ahLst/>
              <a:cxnLst>
                <a:cxn ang="T10">
                  <a:pos x="T0" y="T1"/>
                </a:cxn>
                <a:cxn ang="T11">
                  <a:pos x="T2" y="T3"/>
                </a:cxn>
                <a:cxn ang="T12">
                  <a:pos x="T4" y="T5"/>
                </a:cxn>
                <a:cxn ang="T13">
                  <a:pos x="T6" y="T7"/>
                </a:cxn>
                <a:cxn ang="T14">
                  <a:pos x="T8" y="T9"/>
                </a:cxn>
              </a:cxnLst>
              <a:rect l="T15" t="T16" r="T17" b="T18"/>
              <a:pathLst>
                <a:path w="74" h="177">
                  <a:moveTo>
                    <a:pt x="0" y="0"/>
                  </a:moveTo>
                  <a:lnTo>
                    <a:pt x="38" y="9"/>
                  </a:lnTo>
                  <a:lnTo>
                    <a:pt x="74" y="171"/>
                  </a:lnTo>
                  <a:lnTo>
                    <a:pt x="49" y="177"/>
                  </a:lnTo>
                  <a:lnTo>
                    <a:pt x="0" y="0"/>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42" name="Freeform 228"/>
            <p:cNvSpPr>
              <a:spLocks noChangeAspect="1"/>
            </p:cNvSpPr>
            <p:nvPr/>
          </p:nvSpPr>
          <p:spPr bwMode="gray">
            <a:xfrm>
              <a:off x="4959249" y="4447591"/>
              <a:ext cx="116109" cy="148331"/>
            </a:xfrm>
            <a:custGeom>
              <a:avLst/>
              <a:gdLst>
                <a:gd name="T0" fmla="*/ 0 w 185"/>
                <a:gd name="T1" fmla="*/ 1 h 183"/>
                <a:gd name="T2" fmla="*/ 0 w 185"/>
                <a:gd name="T3" fmla="*/ 1 h 183"/>
                <a:gd name="T4" fmla="*/ 0 w 185"/>
                <a:gd name="T5" fmla="*/ 1 h 183"/>
                <a:gd name="T6" fmla="*/ 0 w 185"/>
                <a:gd name="T7" fmla="*/ 1 h 183"/>
                <a:gd name="T8" fmla="*/ 0 w 185"/>
                <a:gd name="T9" fmla="*/ 1 h 183"/>
                <a:gd name="T10" fmla="*/ 0 w 185"/>
                <a:gd name="T11" fmla="*/ 1 h 183"/>
                <a:gd name="T12" fmla="*/ 0 w 185"/>
                <a:gd name="T13" fmla="*/ 0 h 183"/>
                <a:gd name="T14" fmla="*/ 0 w 185"/>
                <a:gd name="T15" fmla="*/ 1 h 183"/>
                <a:gd name="T16" fmla="*/ 0 w 185"/>
                <a:gd name="T17" fmla="*/ 1 h 183"/>
                <a:gd name="T18" fmla="*/ 0 w 185"/>
                <a:gd name="T19" fmla="*/ 1 h 183"/>
                <a:gd name="T20" fmla="*/ 0 w 185"/>
                <a:gd name="T21" fmla="*/ 1 h 1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5"/>
                <a:gd name="T34" fmla="*/ 0 h 183"/>
                <a:gd name="T35" fmla="*/ 185 w 185"/>
                <a:gd name="T36" fmla="*/ 183 h 1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5" h="183">
                  <a:moveTo>
                    <a:pt x="0" y="183"/>
                  </a:moveTo>
                  <a:lnTo>
                    <a:pt x="27" y="173"/>
                  </a:lnTo>
                  <a:lnTo>
                    <a:pt x="73" y="170"/>
                  </a:lnTo>
                  <a:lnTo>
                    <a:pt x="75" y="145"/>
                  </a:lnTo>
                  <a:lnTo>
                    <a:pt x="147" y="130"/>
                  </a:lnTo>
                  <a:lnTo>
                    <a:pt x="185" y="68"/>
                  </a:lnTo>
                  <a:lnTo>
                    <a:pt x="147" y="0"/>
                  </a:lnTo>
                  <a:lnTo>
                    <a:pt x="40" y="13"/>
                  </a:lnTo>
                  <a:lnTo>
                    <a:pt x="53" y="63"/>
                  </a:lnTo>
                  <a:lnTo>
                    <a:pt x="30" y="96"/>
                  </a:lnTo>
                  <a:lnTo>
                    <a:pt x="0" y="183"/>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43" name="Freeform 229"/>
            <p:cNvSpPr>
              <a:spLocks noChangeAspect="1"/>
            </p:cNvSpPr>
            <p:nvPr/>
          </p:nvSpPr>
          <p:spPr bwMode="gray">
            <a:xfrm>
              <a:off x="4845779" y="3643482"/>
              <a:ext cx="241453" cy="295100"/>
            </a:xfrm>
            <a:custGeom>
              <a:avLst/>
              <a:gdLst>
                <a:gd name="T0" fmla="*/ 0 w 389"/>
                <a:gd name="T1" fmla="*/ 1 h 365"/>
                <a:gd name="T2" fmla="*/ 0 w 389"/>
                <a:gd name="T3" fmla="*/ 1 h 365"/>
                <a:gd name="T4" fmla="*/ 0 w 389"/>
                <a:gd name="T5" fmla="*/ 1 h 365"/>
                <a:gd name="T6" fmla="*/ 0 w 389"/>
                <a:gd name="T7" fmla="*/ 1 h 365"/>
                <a:gd name="T8" fmla="*/ 0 w 389"/>
                <a:gd name="T9" fmla="*/ 1 h 365"/>
                <a:gd name="T10" fmla="*/ 0 w 389"/>
                <a:gd name="T11" fmla="*/ 1 h 365"/>
                <a:gd name="T12" fmla="*/ 0 w 389"/>
                <a:gd name="T13" fmla="*/ 1 h 365"/>
                <a:gd name="T14" fmla="*/ 0 w 389"/>
                <a:gd name="T15" fmla="*/ 1 h 365"/>
                <a:gd name="T16" fmla="*/ 0 w 389"/>
                <a:gd name="T17" fmla="*/ 1 h 365"/>
                <a:gd name="T18" fmla="*/ 0 w 389"/>
                <a:gd name="T19" fmla="*/ 1 h 365"/>
                <a:gd name="T20" fmla="*/ 0 w 389"/>
                <a:gd name="T21" fmla="*/ 1 h 365"/>
                <a:gd name="T22" fmla="*/ 0 w 389"/>
                <a:gd name="T23" fmla="*/ 1 h 365"/>
                <a:gd name="T24" fmla="*/ 0 w 389"/>
                <a:gd name="T25" fmla="*/ 1 h 365"/>
                <a:gd name="T26" fmla="*/ 0 w 389"/>
                <a:gd name="T27" fmla="*/ 0 h 365"/>
                <a:gd name="T28" fmla="*/ 0 w 389"/>
                <a:gd name="T29" fmla="*/ 1 h 3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9"/>
                <a:gd name="T46" fmla="*/ 0 h 365"/>
                <a:gd name="T47" fmla="*/ 389 w 389"/>
                <a:gd name="T48" fmla="*/ 365 h 3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9" h="365">
                  <a:moveTo>
                    <a:pt x="0" y="60"/>
                  </a:moveTo>
                  <a:lnTo>
                    <a:pt x="16" y="356"/>
                  </a:lnTo>
                  <a:lnTo>
                    <a:pt x="329" y="365"/>
                  </a:lnTo>
                  <a:lnTo>
                    <a:pt x="384" y="318"/>
                  </a:lnTo>
                  <a:lnTo>
                    <a:pt x="389" y="286"/>
                  </a:lnTo>
                  <a:lnTo>
                    <a:pt x="272" y="77"/>
                  </a:lnTo>
                  <a:lnTo>
                    <a:pt x="329" y="144"/>
                  </a:lnTo>
                  <a:lnTo>
                    <a:pt x="359" y="87"/>
                  </a:lnTo>
                  <a:lnTo>
                    <a:pt x="329" y="14"/>
                  </a:lnTo>
                  <a:lnTo>
                    <a:pt x="257" y="25"/>
                  </a:lnTo>
                  <a:lnTo>
                    <a:pt x="255" y="5"/>
                  </a:lnTo>
                  <a:lnTo>
                    <a:pt x="217" y="5"/>
                  </a:lnTo>
                  <a:lnTo>
                    <a:pt x="152" y="32"/>
                  </a:lnTo>
                  <a:lnTo>
                    <a:pt x="16" y="0"/>
                  </a:lnTo>
                  <a:lnTo>
                    <a:pt x="0" y="60"/>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44" name="Freeform 230"/>
            <p:cNvSpPr>
              <a:spLocks noChangeAspect="1"/>
            </p:cNvSpPr>
            <p:nvPr/>
          </p:nvSpPr>
          <p:spPr bwMode="gray">
            <a:xfrm>
              <a:off x="4207182" y="4138438"/>
              <a:ext cx="162288" cy="153015"/>
            </a:xfrm>
            <a:custGeom>
              <a:avLst/>
              <a:gdLst>
                <a:gd name="T0" fmla="*/ 0 w 262"/>
                <a:gd name="T1" fmla="*/ 1 h 190"/>
                <a:gd name="T2" fmla="*/ 0 w 262"/>
                <a:gd name="T3" fmla="*/ 1 h 190"/>
                <a:gd name="T4" fmla="*/ 0 w 262"/>
                <a:gd name="T5" fmla="*/ 1 h 190"/>
                <a:gd name="T6" fmla="*/ 0 w 262"/>
                <a:gd name="T7" fmla="*/ 1 h 190"/>
                <a:gd name="T8" fmla="*/ 0 w 262"/>
                <a:gd name="T9" fmla="*/ 1 h 190"/>
                <a:gd name="T10" fmla="*/ 0 w 262"/>
                <a:gd name="T11" fmla="*/ 1 h 190"/>
                <a:gd name="T12" fmla="*/ 0 w 262"/>
                <a:gd name="T13" fmla="*/ 1 h 190"/>
                <a:gd name="T14" fmla="*/ 0 w 262"/>
                <a:gd name="T15" fmla="*/ 1 h 190"/>
                <a:gd name="T16" fmla="*/ 0 w 262"/>
                <a:gd name="T17" fmla="*/ 0 h 190"/>
                <a:gd name="T18" fmla="*/ 0 w 262"/>
                <a:gd name="T19" fmla="*/ 1 h 190"/>
                <a:gd name="T20" fmla="*/ 0 w 262"/>
                <a:gd name="T21" fmla="*/ 1 h 1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2"/>
                <a:gd name="T34" fmla="*/ 0 h 190"/>
                <a:gd name="T35" fmla="*/ 262 w 262"/>
                <a:gd name="T36" fmla="*/ 190 h 1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2" h="190">
                  <a:moveTo>
                    <a:pt x="0" y="162"/>
                  </a:moveTo>
                  <a:lnTo>
                    <a:pt x="18" y="183"/>
                  </a:lnTo>
                  <a:lnTo>
                    <a:pt x="88" y="190"/>
                  </a:lnTo>
                  <a:lnTo>
                    <a:pt x="81" y="142"/>
                  </a:lnTo>
                  <a:lnTo>
                    <a:pt x="174" y="133"/>
                  </a:lnTo>
                  <a:lnTo>
                    <a:pt x="212" y="142"/>
                  </a:lnTo>
                  <a:lnTo>
                    <a:pt x="262" y="106"/>
                  </a:lnTo>
                  <a:lnTo>
                    <a:pt x="195" y="34"/>
                  </a:lnTo>
                  <a:lnTo>
                    <a:pt x="187" y="0"/>
                  </a:lnTo>
                  <a:lnTo>
                    <a:pt x="44" y="62"/>
                  </a:lnTo>
                  <a:lnTo>
                    <a:pt x="0" y="162"/>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45" name="Freeform 231"/>
            <p:cNvSpPr>
              <a:spLocks noChangeAspect="1"/>
            </p:cNvSpPr>
            <p:nvPr/>
          </p:nvSpPr>
          <p:spPr bwMode="gray">
            <a:xfrm>
              <a:off x="4790364" y="4787971"/>
              <a:ext cx="254647" cy="277925"/>
            </a:xfrm>
            <a:custGeom>
              <a:avLst/>
              <a:gdLst>
                <a:gd name="T0" fmla="*/ 0 w 409"/>
                <a:gd name="T1" fmla="*/ 1 h 339"/>
                <a:gd name="T2" fmla="*/ 0 w 409"/>
                <a:gd name="T3" fmla="*/ 1 h 339"/>
                <a:gd name="T4" fmla="*/ 0 w 409"/>
                <a:gd name="T5" fmla="*/ 1 h 339"/>
                <a:gd name="T6" fmla="*/ 0 w 409"/>
                <a:gd name="T7" fmla="*/ 1 h 339"/>
                <a:gd name="T8" fmla="*/ 0 w 409"/>
                <a:gd name="T9" fmla="*/ 1 h 339"/>
                <a:gd name="T10" fmla="*/ 0 w 409"/>
                <a:gd name="T11" fmla="*/ 1 h 339"/>
                <a:gd name="T12" fmla="*/ 0 w 409"/>
                <a:gd name="T13" fmla="*/ 1 h 339"/>
                <a:gd name="T14" fmla="*/ 0 w 409"/>
                <a:gd name="T15" fmla="*/ 1 h 339"/>
                <a:gd name="T16" fmla="*/ 0 w 409"/>
                <a:gd name="T17" fmla="*/ 1 h 339"/>
                <a:gd name="T18" fmla="*/ 0 w 409"/>
                <a:gd name="T19" fmla="*/ 1 h 339"/>
                <a:gd name="T20" fmla="*/ 0 w 409"/>
                <a:gd name="T21" fmla="*/ 1 h 339"/>
                <a:gd name="T22" fmla="*/ 0 w 409"/>
                <a:gd name="T23" fmla="*/ 1 h 339"/>
                <a:gd name="T24" fmla="*/ 0 w 409"/>
                <a:gd name="T25" fmla="*/ 1 h 339"/>
                <a:gd name="T26" fmla="*/ 0 w 409"/>
                <a:gd name="T27" fmla="*/ 1 h 339"/>
                <a:gd name="T28" fmla="*/ 0 w 409"/>
                <a:gd name="T29" fmla="*/ 0 h 339"/>
                <a:gd name="T30" fmla="*/ 0 w 409"/>
                <a:gd name="T31" fmla="*/ 1 h 339"/>
                <a:gd name="T32" fmla="*/ 0 w 409"/>
                <a:gd name="T33" fmla="*/ 1 h 339"/>
                <a:gd name="T34" fmla="*/ 0 w 409"/>
                <a:gd name="T35" fmla="*/ 1 h 339"/>
                <a:gd name="T36" fmla="*/ 0 w 409"/>
                <a:gd name="T37" fmla="*/ 1 h 339"/>
                <a:gd name="T38" fmla="*/ 0 w 409"/>
                <a:gd name="T39" fmla="*/ 1 h 339"/>
                <a:gd name="T40" fmla="*/ 0 w 409"/>
                <a:gd name="T41" fmla="*/ 1 h 339"/>
                <a:gd name="T42" fmla="*/ 0 w 409"/>
                <a:gd name="T43" fmla="*/ 1 h 3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9"/>
                <a:gd name="T67" fmla="*/ 0 h 339"/>
                <a:gd name="T68" fmla="*/ 409 w 409"/>
                <a:gd name="T69" fmla="*/ 339 h 33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9" h="339">
                  <a:moveTo>
                    <a:pt x="0" y="166"/>
                  </a:moveTo>
                  <a:lnTo>
                    <a:pt x="0" y="296"/>
                  </a:lnTo>
                  <a:lnTo>
                    <a:pt x="43" y="329"/>
                  </a:lnTo>
                  <a:lnTo>
                    <a:pt x="109" y="337"/>
                  </a:lnTo>
                  <a:lnTo>
                    <a:pt x="170" y="339"/>
                  </a:lnTo>
                  <a:lnTo>
                    <a:pt x="231" y="293"/>
                  </a:lnTo>
                  <a:lnTo>
                    <a:pt x="235" y="274"/>
                  </a:lnTo>
                  <a:lnTo>
                    <a:pt x="288" y="260"/>
                  </a:lnTo>
                  <a:lnTo>
                    <a:pt x="278" y="242"/>
                  </a:lnTo>
                  <a:lnTo>
                    <a:pt x="389" y="208"/>
                  </a:lnTo>
                  <a:lnTo>
                    <a:pt x="374" y="191"/>
                  </a:lnTo>
                  <a:lnTo>
                    <a:pt x="409" y="88"/>
                  </a:lnTo>
                  <a:lnTo>
                    <a:pt x="382" y="43"/>
                  </a:lnTo>
                  <a:lnTo>
                    <a:pt x="317" y="12"/>
                  </a:lnTo>
                  <a:lnTo>
                    <a:pt x="300" y="0"/>
                  </a:lnTo>
                  <a:lnTo>
                    <a:pt x="237" y="32"/>
                  </a:lnTo>
                  <a:lnTo>
                    <a:pt x="230" y="122"/>
                  </a:lnTo>
                  <a:lnTo>
                    <a:pt x="269" y="139"/>
                  </a:lnTo>
                  <a:lnTo>
                    <a:pt x="270" y="176"/>
                  </a:lnTo>
                  <a:lnTo>
                    <a:pt x="71" y="94"/>
                  </a:lnTo>
                  <a:lnTo>
                    <a:pt x="77" y="166"/>
                  </a:lnTo>
                  <a:lnTo>
                    <a:pt x="0" y="166"/>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46" name="Freeform 232"/>
            <p:cNvSpPr>
              <a:spLocks noChangeAspect="1"/>
            </p:cNvSpPr>
            <p:nvPr/>
          </p:nvSpPr>
          <p:spPr bwMode="gray">
            <a:xfrm>
              <a:off x="4675575" y="5190806"/>
              <a:ext cx="349645" cy="373169"/>
            </a:xfrm>
            <a:custGeom>
              <a:avLst/>
              <a:gdLst>
                <a:gd name="T0" fmla="*/ 0 w 568"/>
                <a:gd name="T1" fmla="*/ 1 h 455"/>
                <a:gd name="T2" fmla="*/ 0 w 568"/>
                <a:gd name="T3" fmla="*/ 1 h 455"/>
                <a:gd name="T4" fmla="*/ 0 w 568"/>
                <a:gd name="T5" fmla="*/ 1 h 455"/>
                <a:gd name="T6" fmla="*/ 0 w 568"/>
                <a:gd name="T7" fmla="*/ 1 h 455"/>
                <a:gd name="T8" fmla="*/ 0 w 568"/>
                <a:gd name="T9" fmla="*/ 1 h 455"/>
                <a:gd name="T10" fmla="*/ 0 w 568"/>
                <a:gd name="T11" fmla="*/ 1 h 455"/>
                <a:gd name="T12" fmla="*/ 0 w 568"/>
                <a:gd name="T13" fmla="*/ 1 h 455"/>
                <a:gd name="T14" fmla="*/ 0 w 568"/>
                <a:gd name="T15" fmla="*/ 1 h 455"/>
                <a:gd name="T16" fmla="*/ 0 w 568"/>
                <a:gd name="T17" fmla="*/ 1 h 455"/>
                <a:gd name="T18" fmla="*/ 0 w 568"/>
                <a:gd name="T19" fmla="*/ 1 h 455"/>
                <a:gd name="T20" fmla="*/ 0 w 568"/>
                <a:gd name="T21" fmla="*/ 1 h 455"/>
                <a:gd name="T22" fmla="*/ 0 w 568"/>
                <a:gd name="T23" fmla="*/ 0 h 455"/>
                <a:gd name="T24" fmla="*/ 0 w 568"/>
                <a:gd name="T25" fmla="*/ 1 h 455"/>
                <a:gd name="T26" fmla="*/ 0 w 568"/>
                <a:gd name="T27" fmla="*/ 1 h 455"/>
                <a:gd name="T28" fmla="*/ 0 w 568"/>
                <a:gd name="T29" fmla="*/ 1 h 455"/>
                <a:gd name="T30" fmla="*/ 0 w 568"/>
                <a:gd name="T31" fmla="*/ 1 h 455"/>
                <a:gd name="T32" fmla="*/ 0 w 568"/>
                <a:gd name="T33" fmla="*/ 1 h 455"/>
                <a:gd name="T34" fmla="*/ 0 w 568"/>
                <a:gd name="T35" fmla="*/ 1 h 455"/>
                <a:gd name="T36" fmla="*/ 0 w 568"/>
                <a:gd name="T37" fmla="*/ 1 h 455"/>
                <a:gd name="T38" fmla="*/ 0 w 568"/>
                <a:gd name="T39" fmla="*/ 1 h 455"/>
                <a:gd name="T40" fmla="*/ 0 w 568"/>
                <a:gd name="T41" fmla="*/ 1 h 455"/>
                <a:gd name="T42" fmla="*/ 0 w 568"/>
                <a:gd name="T43" fmla="*/ 1 h 455"/>
                <a:gd name="T44" fmla="*/ 0 w 568"/>
                <a:gd name="T45" fmla="*/ 1 h 455"/>
                <a:gd name="T46" fmla="*/ 0 w 568"/>
                <a:gd name="T47" fmla="*/ 1 h 455"/>
                <a:gd name="T48" fmla="*/ 0 w 568"/>
                <a:gd name="T49" fmla="*/ 1 h 455"/>
                <a:gd name="T50" fmla="*/ 0 w 568"/>
                <a:gd name="T51" fmla="*/ 1 h 4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8"/>
                <a:gd name="T79" fmla="*/ 0 h 455"/>
                <a:gd name="T80" fmla="*/ 568 w 568"/>
                <a:gd name="T81" fmla="*/ 455 h 4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8" h="455">
                  <a:moveTo>
                    <a:pt x="0" y="240"/>
                  </a:moveTo>
                  <a:lnTo>
                    <a:pt x="21" y="224"/>
                  </a:lnTo>
                  <a:lnTo>
                    <a:pt x="45" y="254"/>
                  </a:lnTo>
                  <a:lnTo>
                    <a:pt x="89" y="254"/>
                  </a:lnTo>
                  <a:lnTo>
                    <a:pt x="119" y="232"/>
                  </a:lnTo>
                  <a:lnTo>
                    <a:pt x="119" y="91"/>
                  </a:lnTo>
                  <a:lnTo>
                    <a:pt x="149" y="127"/>
                  </a:lnTo>
                  <a:lnTo>
                    <a:pt x="148" y="165"/>
                  </a:lnTo>
                  <a:lnTo>
                    <a:pt x="196" y="164"/>
                  </a:lnTo>
                  <a:lnTo>
                    <a:pt x="237" y="121"/>
                  </a:lnTo>
                  <a:lnTo>
                    <a:pt x="313" y="121"/>
                  </a:lnTo>
                  <a:lnTo>
                    <a:pt x="445" y="0"/>
                  </a:lnTo>
                  <a:lnTo>
                    <a:pt x="524" y="17"/>
                  </a:lnTo>
                  <a:lnTo>
                    <a:pt x="537" y="130"/>
                  </a:lnTo>
                  <a:lnTo>
                    <a:pt x="499" y="161"/>
                  </a:lnTo>
                  <a:lnTo>
                    <a:pt x="522" y="185"/>
                  </a:lnTo>
                  <a:lnTo>
                    <a:pt x="541" y="165"/>
                  </a:lnTo>
                  <a:lnTo>
                    <a:pt x="568" y="165"/>
                  </a:lnTo>
                  <a:lnTo>
                    <a:pt x="554" y="232"/>
                  </a:lnTo>
                  <a:lnTo>
                    <a:pt x="471" y="335"/>
                  </a:lnTo>
                  <a:lnTo>
                    <a:pt x="368" y="424"/>
                  </a:lnTo>
                  <a:lnTo>
                    <a:pt x="291" y="454"/>
                  </a:lnTo>
                  <a:lnTo>
                    <a:pt x="67" y="455"/>
                  </a:lnTo>
                  <a:lnTo>
                    <a:pt x="49" y="404"/>
                  </a:lnTo>
                  <a:lnTo>
                    <a:pt x="58" y="363"/>
                  </a:lnTo>
                  <a:lnTo>
                    <a:pt x="0" y="240"/>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47" name="Freeform 233"/>
            <p:cNvSpPr>
              <a:spLocks noChangeAspect="1"/>
            </p:cNvSpPr>
            <p:nvPr/>
          </p:nvSpPr>
          <p:spPr bwMode="gray">
            <a:xfrm>
              <a:off x="4901195" y="5390662"/>
              <a:ext cx="51457" cy="67139"/>
            </a:xfrm>
            <a:custGeom>
              <a:avLst/>
              <a:gdLst>
                <a:gd name="T0" fmla="*/ 0 w 80"/>
                <a:gd name="T1" fmla="*/ 1 h 84"/>
                <a:gd name="T2" fmla="*/ 0 w 80"/>
                <a:gd name="T3" fmla="*/ 1 h 84"/>
                <a:gd name="T4" fmla="*/ 0 w 80"/>
                <a:gd name="T5" fmla="*/ 1 h 84"/>
                <a:gd name="T6" fmla="*/ 0 w 80"/>
                <a:gd name="T7" fmla="*/ 0 h 84"/>
                <a:gd name="T8" fmla="*/ 0 w 80"/>
                <a:gd name="T9" fmla="*/ 1 h 84"/>
                <a:gd name="T10" fmla="*/ 0 60000 65536"/>
                <a:gd name="T11" fmla="*/ 0 60000 65536"/>
                <a:gd name="T12" fmla="*/ 0 60000 65536"/>
                <a:gd name="T13" fmla="*/ 0 60000 65536"/>
                <a:gd name="T14" fmla="*/ 0 60000 65536"/>
                <a:gd name="T15" fmla="*/ 0 w 80"/>
                <a:gd name="T16" fmla="*/ 0 h 84"/>
                <a:gd name="T17" fmla="*/ 80 w 80"/>
                <a:gd name="T18" fmla="*/ 84 h 84"/>
              </a:gdLst>
              <a:ahLst/>
              <a:cxnLst>
                <a:cxn ang="T10">
                  <a:pos x="T0" y="T1"/>
                </a:cxn>
                <a:cxn ang="T11">
                  <a:pos x="T2" y="T3"/>
                </a:cxn>
                <a:cxn ang="T12">
                  <a:pos x="T4" y="T5"/>
                </a:cxn>
                <a:cxn ang="T13">
                  <a:pos x="T6" y="T7"/>
                </a:cxn>
                <a:cxn ang="T14">
                  <a:pos x="T8" y="T9"/>
                </a:cxn>
              </a:cxnLst>
              <a:rect l="T15" t="T16" r="T17" b="T18"/>
              <a:pathLst>
                <a:path w="80" h="84">
                  <a:moveTo>
                    <a:pt x="0" y="41"/>
                  </a:moveTo>
                  <a:lnTo>
                    <a:pt x="30" y="84"/>
                  </a:lnTo>
                  <a:lnTo>
                    <a:pt x="80" y="41"/>
                  </a:lnTo>
                  <a:lnTo>
                    <a:pt x="57" y="0"/>
                  </a:lnTo>
                  <a:lnTo>
                    <a:pt x="0" y="41"/>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48" name="Freeform 234"/>
            <p:cNvSpPr>
              <a:spLocks noChangeAspect="1"/>
            </p:cNvSpPr>
            <p:nvPr/>
          </p:nvSpPr>
          <p:spPr bwMode="gray">
            <a:xfrm>
              <a:off x="4818072" y="2812829"/>
              <a:ext cx="172843" cy="176436"/>
            </a:xfrm>
            <a:custGeom>
              <a:avLst/>
              <a:gdLst>
                <a:gd name="T0" fmla="*/ 0 w 277"/>
                <a:gd name="T1" fmla="*/ 0 h 215"/>
                <a:gd name="T2" fmla="*/ 0 w 277"/>
                <a:gd name="T3" fmla="*/ 1 h 215"/>
                <a:gd name="T4" fmla="*/ 0 w 277"/>
                <a:gd name="T5" fmla="*/ 1 h 215"/>
                <a:gd name="T6" fmla="*/ 0 w 277"/>
                <a:gd name="T7" fmla="*/ 1 h 215"/>
                <a:gd name="T8" fmla="*/ 0 w 277"/>
                <a:gd name="T9" fmla="*/ 1 h 215"/>
                <a:gd name="T10" fmla="*/ 0 w 277"/>
                <a:gd name="T11" fmla="*/ 1 h 215"/>
                <a:gd name="T12" fmla="*/ 0 w 277"/>
                <a:gd name="T13" fmla="*/ 1 h 215"/>
                <a:gd name="T14" fmla="*/ 0 w 277"/>
                <a:gd name="T15" fmla="*/ 1 h 215"/>
                <a:gd name="T16" fmla="*/ 0 w 277"/>
                <a:gd name="T17" fmla="*/ 1 h 215"/>
                <a:gd name="T18" fmla="*/ 0 w 277"/>
                <a:gd name="T19" fmla="*/ 1 h 215"/>
                <a:gd name="T20" fmla="*/ 0 w 277"/>
                <a:gd name="T21" fmla="*/ 1 h 215"/>
                <a:gd name="T22" fmla="*/ 0 w 277"/>
                <a:gd name="T23" fmla="*/ 1 h 215"/>
                <a:gd name="T24" fmla="*/ 0 w 277"/>
                <a:gd name="T25" fmla="*/ 1 h 215"/>
                <a:gd name="T26" fmla="*/ 0 w 277"/>
                <a:gd name="T27" fmla="*/ 1 h 215"/>
                <a:gd name="T28" fmla="*/ 0 w 277"/>
                <a:gd name="T29" fmla="*/ 1 h 215"/>
                <a:gd name="T30" fmla="*/ 0 w 277"/>
                <a:gd name="T31" fmla="*/ 1 h 215"/>
                <a:gd name="T32" fmla="*/ 0 w 277"/>
                <a:gd name="T33" fmla="*/ 1 h 215"/>
                <a:gd name="T34" fmla="*/ 0 w 277"/>
                <a:gd name="T35" fmla="*/ 1 h 215"/>
                <a:gd name="T36" fmla="*/ 0 w 277"/>
                <a:gd name="T37" fmla="*/ 1 h 215"/>
                <a:gd name="T38" fmla="*/ 0 w 277"/>
                <a:gd name="T39" fmla="*/ 1 h 215"/>
                <a:gd name="T40" fmla="*/ 0 w 277"/>
                <a:gd name="T41" fmla="*/ 1 h 215"/>
                <a:gd name="T42" fmla="*/ 0 w 277"/>
                <a:gd name="T43" fmla="*/ 1 h 215"/>
                <a:gd name="T44" fmla="*/ 0 w 277"/>
                <a:gd name="T45" fmla="*/ 1 h 215"/>
                <a:gd name="T46" fmla="*/ 0 w 277"/>
                <a:gd name="T47" fmla="*/ 1 h 215"/>
                <a:gd name="T48" fmla="*/ 0 w 277"/>
                <a:gd name="T49" fmla="*/ 1 h 215"/>
                <a:gd name="T50" fmla="*/ 0 w 277"/>
                <a:gd name="T51" fmla="*/ 1 h 215"/>
                <a:gd name="T52" fmla="*/ 0 w 277"/>
                <a:gd name="T53" fmla="*/ 1 h 215"/>
                <a:gd name="T54" fmla="*/ 0 w 277"/>
                <a:gd name="T55" fmla="*/ 1 h 215"/>
                <a:gd name="T56" fmla="*/ 0 w 277"/>
                <a:gd name="T57" fmla="*/ 1 h 215"/>
                <a:gd name="T58" fmla="*/ 0 w 277"/>
                <a:gd name="T59" fmla="*/ 1 h 215"/>
                <a:gd name="T60" fmla="*/ 0 w 277"/>
                <a:gd name="T61" fmla="*/ 1 h 215"/>
                <a:gd name="T62" fmla="*/ 0 w 277"/>
                <a:gd name="T63" fmla="*/ 1 h 215"/>
                <a:gd name="T64" fmla="*/ 0 w 277"/>
                <a:gd name="T65" fmla="*/ 1 h 215"/>
                <a:gd name="T66" fmla="*/ 0 w 277"/>
                <a:gd name="T67" fmla="*/ 1 h 215"/>
                <a:gd name="T68" fmla="*/ 0 w 277"/>
                <a:gd name="T69" fmla="*/ 1 h 215"/>
                <a:gd name="T70" fmla="*/ 0 w 277"/>
                <a:gd name="T71" fmla="*/ 1 h 215"/>
                <a:gd name="T72" fmla="*/ 0 w 277"/>
                <a:gd name="T73" fmla="*/ 1 h 215"/>
                <a:gd name="T74" fmla="*/ 0 w 277"/>
                <a:gd name="T75" fmla="*/ 1 h 215"/>
                <a:gd name="T76" fmla="*/ 0 w 277"/>
                <a:gd name="T77" fmla="*/ 1 h 215"/>
                <a:gd name="T78" fmla="*/ 0 w 277"/>
                <a:gd name="T79" fmla="*/ 0 h 215"/>
                <a:gd name="T80" fmla="*/ 0 w 277"/>
                <a:gd name="T81" fmla="*/ 0 h 2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7"/>
                <a:gd name="T124" fmla="*/ 0 h 215"/>
                <a:gd name="T125" fmla="*/ 277 w 277"/>
                <a:gd name="T126" fmla="*/ 215 h 2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7" h="215">
                  <a:moveTo>
                    <a:pt x="91" y="0"/>
                  </a:moveTo>
                  <a:lnTo>
                    <a:pt x="113" y="5"/>
                  </a:lnTo>
                  <a:lnTo>
                    <a:pt x="136" y="21"/>
                  </a:lnTo>
                  <a:lnTo>
                    <a:pt x="174" y="21"/>
                  </a:lnTo>
                  <a:lnTo>
                    <a:pt x="212" y="26"/>
                  </a:lnTo>
                  <a:lnTo>
                    <a:pt x="230" y="51"/>
                  </a:lnTo>
                  <a:lnTo>
                    <a:pt x="246" y="88"/>
                  </a:lnTo>
                  <a:lnTo>
                    <a:pt x="252" y="100"/>
                  </a:lnTo>
                  <a:lnTo>
                    <a:pt x="266" y="111"/>
                  </a:lnTo>
                  <a:lnTo>
                    <a:pt x="277" y="122"/>
                  </a:lnTo>
                  <a:lnTo>
                    <a:pt x="277" y="134"/>
                  </a:lnTo>
                  <a:lnTo>
                    <a:pt x="259" y="134"/>
                  </a:lnTo>
                  <a:lnTo>
                    <a:pt x="235" y="134"/>
                  </a:lnTo>
                  <a:lnTo>
                    <a:pt x="246" y="149"/>
                  </a:lnTo>
                  <a:lnTo>
                    <a:pt x="255" y="158"/>
                  </a:lnTo>
                  <a:lnTo>
                    <a:pt x="259" y="176"/>
                  </a:lnTo>
                  <a:lnTo>
                    <a:pt x="246" y="185"/>
                  </a:lnTo>
                  <a:lnTo>
                    <a:pt x="225" y="185"/>
                  </a:lnTo>
                  <a:lnTo>
                    <a:pt x="221" y="185"/>
                  </a:lnTo>
                  <a:lnTo>
                    <a:pt x="212" y="193"/>
                  </a:lnTo>
                  <a:lnTo>
                    <a:pt x="212" y="210"/>
                  </a:lnTo>
                  <a:lnTo>
                    <a:pt x="197" y="215"/>
                  </a:lnTo>
                  <a:lnTo>
                    <a:pt x="184" y="207"/>
                  </a:lnTo>
                  <a:lnTo>
                    <a:pt x="162" y="202"/>
                  </a:lnTo>
                  <a:lnTo>
                    <a:pt x="142" y="193"/>
                  </a:lnTo>
                  <a:lnTo>
                    <a:pt x="124" y="198"/>
                  </a:lnTo>
                  <a:lnTo>
                    <a:pt x="66" y="176"/>
                  </a:lnTo>
                  <a:lnTo>
                    <a:pt x="43" y="181"/>
                  </a:lnTo>
                  <a:lnTo>
                    <a:pt x="23" y="176"/>
                  </a:lnTo>
                  <a:lnTo>
                    <a:pt x="14" y="193"/>
                  </a:lnTo>
                  <a:lnTo>
                    <a:pt x="0" y="156"/>
                  </a:lnTo>
                  <a:lnTo>
                    <a:pt x="25" y="133"/>
                  </a:lnTo>
                  <a:lnTo>
                    <a:pt x="7" y="88"/>
                  </a:lnTo>
                  <a:lnTo>
                    <a:pt x="23" y="93"/>
                  </a:lnTo>
                  <a:lnTo>
                    <a:pt x="26" y="83"/>
                  </a:lnTo>
                  <a:lnTo>
                    <a:pt x="31" y="66"/>
                  </a:lnTo>
                  <a:lnTo>
                    <a:pt x="40" y="57"/>
                  </a:lnTo>
                  <a:lnTo>
                    <a:pt x="43" y="38"/>
                  </a:lnTo>
                  <a:lnTo>
                    <a:pt x="61" y="17"/>
                  </a:lnTo>
                  <a:lnTo>
                    <a:pt x="75" y="0"/>
                  </a:lnTo>
                  <a:lnTo>
                    <a:pt x="91" y="0"/>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49" name="Freeform 235"/>
            <p:cNvSpPr>
              <a:spLocks noChangeAspect="1"/>
            </p:cNvSpPr>
            <p:nvPr/>
          </p:nvSpPr>
          <p:spPr bwMode="gray">
            <a:xfrm>
              <a:off x="4791683" y="2939301"/>
              <a:ext cx="382631" cy="285732"/>
            </a:xfrm>
            <a:custGeom>
              <a:avLst/>
              <a:gdLst>
                <a:gd name="T0" fmla="*/ 0 w 610"/>
                <a:gd name="T1" fmla="*/ 1 h 352"/>
                <a:gd name="T2" fmla="*/ 0 w 610"/>
                <a:gd name="T3" fmla="*/ 0 h 352"/>
                <a:gd name="T4" fmla="*/ 0 w 610"/>
                <a:gd name="T5" fmla="*/ 1 h 352"/>
                <a:gd name="T6" fmla="*/ 0 w 610"/>
                <a:gd name="T7" fmla="*/ 1 h 352"/>
                <a:gd name="T8" fmla="*/ 0 w 610"/>
                <a:gd name="T9" fmla="*/ 1 h 352"/>
                <a:gd name="T10" fmla="*/ 0 w 610"/>
                <a:gd name="T11" fmla="*/ 1 h 352"/>
                <a:gd name="T12" fmla="*/ 0 w 610"/>
                <a:gd name="T13" fmla="*/ 1 h 352"/>
                <a:gd name="T14" fmla="*/ 0 w 610"/>
                <a:gd name="T15" fmla="*/ 1 h 352"/>
                <a:gd name="T16" fmla="*/ 0 w 610"/>
                <a:gd name="T17" fmla="*/ 1 h 352"/>
                <a:gd name="T18" fmla="*/ 0 w 610"/>
                <a:gd name="T19" fmla="*/ 1 h 352"/>
                <a:gd name="T20" fmla="*/ 0 w 610"/>
                <a:gd name="T21" fmla="*/ 1 h 352"/>
                <a:gd name="T22" fmla="*/ 0 w 610"/>
                <a:gd name="T23" fmla="*/ 1 h 352"/>
                <a:gd name="T24" fmla="*/ 0 w 610"/>
                <a:gd name="T25" fmla="*/ 1 h 352"/>
                <a:gd name="T26" fmla="*/ 0 w 610"/>
                <a:gd name="T27" fmla="*/ 1 h 352"/>
                <a:gd name="T28" fmla="*/ 0 w 610"/>
                <a:gd name="T29" fmla="*/ 1 h 352"/>
                <a:gd name="T30" fmla="*/ 0 w 610"/>
                <a:gd name="T31" fmla="*/ 1 h 352"/>
                <a:gd name="T32" fmla="*/ 0 w 610"/>
                <a:gd name="T33" fmla="*/ 1 h 352"/>
                <a:gd name="T34" fmla="*/ 0 w 610"/>
                <a:gd name="T35" fmla="*/ 1 h 352"/>
                <a:gd name="T36" fmla="*/ 0 w 610"/>
                <a:gd name="T37" fmla="*/ 1 h 352"/>
                <a:gd name="T38" fmla="*/ 0 w 610"/>
                <a:gd name="T39" fmla="*/ 1 h 352"/>
                <a:gd name="T40" fmla="*/ 0 w 610"/>
                <a:gd name="T41" fmla="*/ 1 h 352"/>
                <a:gd name="T42" fmla="*/ 0 w 610"/>
                <a:gd name="T43" fmla="*/ 1 h 352"/>
                <a:gd name="T44" fmla="*/ 0 w 610"/>
                <a:gd name="T45" fmla="*/ 1 h 352"/>
                <a:gd name="T46" fmla="*/ 0 w 610"/>
                <a:gd name="T47" fmla="*/ 1 h 352"/>
                <a:gd name="T48" fmla="*/ 0 w 610"/>
                <a:gd name="T49" fmla="*/ 1 h 352"/>
                <a:gd name="T50" fmla="*/ 0 w 610"/>
                <a:gd name="T51" fmla="*/ 1 h 352"/>
                <a:gd name="T52" fmla="*/ 0 w 610"/>
                <a:gd name="T53" fmla="*/ 1 h 352"/>
                <a:gd name="T54" fmla="*/ 0 w 610"/>
                <a:gd name="T55" fmla="*/ 1 h 352"/>
                <a:gd name="T56" fmla="*/ 0 w 610"/>
                <a:gd name="T57" fmla="*/ 1 h 352"/>
                <a:gd name="T58" fmla="*/ 0 w 610"/>
                <a:gd name="T59" fmla="*/ 1 h 352"/>
                <a:gd name="T60" fmla="*/ 0 w 610"/>
                <a:gd name="T61" fmla="*/ 1 h 352"/>
                <a:gd name="T62" fmla="*/ 0 w 610"/>
                <a:gd name="T63" fmla="*/ 1 h 352"/>
                <a:gd name="T64" fmla="*/ 0 w 610"/>
                <a:gd name="T65" fmla="*/ 1 h 352"/>
                <a:gd name="T66" fmla="*/ 0 w 610"/>
                <a:gd name="T67" fmla="*/ 1 h 3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10"/>
                <a:gd name="T103" fmla="*/ 0 h 352"/>
                <a:gd name="T104" fmla="*/ 610 w 610"/>
                <a:gd name="T105" fmla="*/ 352 h 3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10" h="352">
                  <a:moveTo>
                    <a:pt x="303" y="17"/>
                  </a:moveTo>
                  <a:lnTo>
                    <a:pt x="313" y="14"/>
                  </a:lnTo>
                  <a:lnTo>
                    <a:pt x="330" y="5"/>
                  </a:lnTo>
                  <a:lnTo>
                    <a:pt x="343" y="0"/>
                  </a:lnTo>
                  <a:lnTo>
                    <a:pt x="370" y="5"/>
                  </a:lnTo>
                  <a:lnTo>
                    <a:pt x="380" y="23"/>
                  </a:lnTo>
                  <a:lnTo>
                    <a:pt x="386" y="45"/>
                  </a:lnTo>
                  <a:lnTo>
                    <a:pt x="395" y="51"/>
                  </a:lnTo>
                  <a:lnTo>
                    <a:pt x="409" y="47"/>
                  </a:lnTo>
                  <a:lnTo>
                    <a:pt x="439" y="76"/>
                  </a:lnTo>
                  <a:lnTo>
                    <a:pt x="455" y="99"/>
                  </a:lnTo>
                  <a:lnTo>
                    <a:pt x="496" y="115"/>
                  </a:lnTo>
                  <a:lnTo>
                    <a:pt x="523" y="118"/>
                  </a:lnTo>
                  <a:lnTo>
                    <a:pt x="537" y="115"/>
                  </a:lnTo>
                  <a:lnTo>
                    <a:pt x="562" y="126"/>
                  </a:lnTo>
                  <a:lnTo>
                    <a:pt x="593" y="131"/>
                  </a:lnTo>
                  <a:lnTo>
                    <a:pt x="610" y="184"/>
                  </a:lnTo>
                  <a:lnTo>
                    <a:pt x="579" y="192"/>
                  </a:lnTo>
                  <a:lnTo>
                    <a:pt x="573" y="217"/>
                  </a:lnTo>
                  <a:lnTo>
                    <a:pt x="528" y="244"/>
                  </a:lnTo>
                  <a:lnTo>
                    <a:pt x="456" y="263"/>
                  </a:lnTo>
                  <a:lnTo>
                    <a:pt x="449" y="287"/>
                  </a:lnTo>
                  <a:lnTo>
                    <a:pt x="419" y="277"/>
                  </a:lnTo>
                  <a:lnTo>
                    <a:pt x="452" y="310"/>
                  </a:lnTo>
                  <a:lnTo>
                    <a:pt x="491" y="314"/>
                  </a:lnTo>
                  <a:lnTo>
                    <a:pt x="413" y="352"/>
                  </a:lnTo>
                  <a:lnTo>
                    <a:pt x="367" y="312"/>
                  </a:lnTo>
                  <a:lnTo>
                    <a:pt x="405" y="282"/>
                  </a:lnTo>
                  <a:lnTo>
                    <a:pt x="367" y="275"/>
                  </a:lnTo>
                  <a:lnTo>
                    <a:pt x="341" y="275"/>
                  </a:lnTo>
                  <a:lnTo>
                    <a:pt x="346" y="249"/>
                  </a:lnTo>
                  <a:lnTo>
                    <a:pt x="339" y="252"/>
                  </a:lnTo>
                  <a:lnTo>
                    <a:pt x="282" y="266"/>
                  </a:lnTo>
                  <a:lnTo>
                    <a:pt x="260" y="312"/>
                  </a:lnTo>
                  <a:lnTo>
                    <a:pt x="224" y="309"/>
                  </a:lnTo>
                  <a:lnTo>
                    <a:pt x="233" y="277"/>
                  </a:lnTo>
                  <a:lnTo>
                    <a:pt x="235" y="263"/>
                  </a:lnTo>
                  <a:lnTo>
                    <a:pt x="257" y="257"/>
                  </a:lnTo>
                  <a:lnTo>
                    <a:pt x="268" y="246"/>
                  </a:lnTo>
                  <a:lnTo>
                    <a:pt x="270" y="237"/>
                  </a:lnTo>
                  <a:lnTo>
                    <a:pt x="257" y="233"/>
                  </a:lnTo>
                  <a:lnTo>
                    <a:pt x="241" y="200"/>
                  </a:lnTo>
                  <a:lnTo>
                    <a:pt x="216" y="181"/>
                  </a:lnTo>
                  <a:lnTo>
                    <a:pt x="186" y="181"/>
                  </a:lnTo>
                  <a:lnTo>
                    <a:pt x="148" y="189"/>
                  </a:lnTo>
                  <a:lnTo>
                    <a:pt x="93" y="192"/>
                  </a:lnTo>
                  <a:lnTo>
                    <a:pt x="65" y="198"/>
                  </a:lnTo>
                  <a:lnTo>
                    <a:pt x="23" y="198"/>
                  </a:lnTo>
                  <a:lnTo>
                    <a:pt x="0" y="177"/>
                  </a:lnTo>
                  <a:lnTo>
                    <a:pt x="14" y="146"/>
                  </a:lnTo>
                  <a:lnTo>
                    <a:pt x="39" y="113"/>
                  </a:lnTo>
                  <a:lnTo>
                    <a:pt x="66" y="79"/>
                  </a:lnTo>
                  <a:lnTo>
                    <a:pt x="54" y="39"/>
                  </a:lnTo>
                  <a:lnTo>
                    <a:pt x="55" y="32"/>
                  </a:lnTo>
                  <a:lnTo>
                    <a:pt x="63" y="23"/>
                  </a:lnTo>
                  <a:lnTo>
                    <a:pt x="83" y="28"/>
                  </a:lnTo>
                  <a:lnTo>
                    <a:pt x="106" y="23"/>
                  </a:lnTo>
                  <a:lnTo>
                    <a:pt x="133" y="33"/>
                  </a:lnTo>
                  <a:lnTo>
                    <a:pt x="161" y="45"/>
                  </a:lnTo>
                  <a:lnTo>
                    <a:pt x="182" y="39"/>
                  </a:lnTo>
                  <a:lnTo>
                    <a:pt x="202" y="49"/>
                  </a:lnTo>
                  <a:lnTo>
                    <a:pt x="224" y="54"/>
                  </a:lnTo>
                  <a:lnTo>
                    <a:pt x="237" y="62"/>
                  </a:lnTo>
                  <a:lnTo>
                    <a:pt x="252" y="57"/>
                  </a:lnTo>
                  <a:lnTo>
                    <a:pt x="253" y="40"/>
                  </a:lnTo>
                  <a:lnTo>
                    <a:pt x="261" y="32"/>
                  </a:lnTo>
                  <a:lnTo>
                    <a:pt x="286" y="32"/>
                  </a:lnTo>
                  <a:lnTo>
                    <a:pt x="295" y="28"/>
                  </a:lnTo>
                  <a:lnTo>
                    <a:pt x="303" y="17"/>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50" name="Freeform 236"/>
            <p:cNvSpPr>
              <a:spLocks noChangeAspect="1"/>
            </p:cNvSpPr>
            <p:nvPr/>
          </p:nvSpPr>
          <p:spPr bwMode="gray">
            <a:xfrm>
              <a:off x="4893278" y="3084509"/>
              <a:ext cx="68610" cy="107735"/>
            </a:xfrm>
            <a:custGeom>
              <a:avLst/>
              <a:gdLst>
                <a:gd name="T0" fmla="*/ 0 w 113"/>
                <a:gd name="T1" fmla="*/ 1 h 127"/>
                <a:gd name="T2" fmla="*/ 0 w 113"/>
                <a:gd name="T3" fmla="*/ 1 h 127"/>
                <a:gd name="T4" fmla="*/ 0 w 113"/>
                <a:gd name="T5" fmla="*/ 1 h 127"/>
                <a:gd name="T6" fmla="*/ 0 w 113"/>
                <a:gd name="T7" fmla="*/ 1 h 127"/>
                <a:gd name="T8" fmla="*/ 0 w 113"/>
                <a:gd name="T9" fmla="*/ 1 h 127"/>
                <a:gd name="T10" fmla="*/ 0 w 113"/>
                <a:gd name="T11" fmla="*/ 1 h 127"/>
                <a:gd name="T12" fmla="*/ 0 w 113"/>
                <a:gd name="T13" fmla="*/ 1 h 127"/>
                <a:gd name="T14" fmla="*/ 0 w 113"/>
                <a:gd name="T15" fmla="*/ 1 h 127"/>
                <a:gd name="T16" fmla="*/ 0 w 113"/>
                <a:gd name="T17" fmla="*/ 1 h 127"/>
                <a:gd name="T18" fmla="*/ 0 w 113"/>
                <a:gd name="T19" fmla="*/ 1 h 127"/>
                <a:gd name="T20" fmla="*/ 0 w 113"/>
                <a:gd name="T21" fmla="*/ 1 h 127"/>
                <a:gd name="T22" fmla="*/ 0 w 113"/>
                <a:gd name="T23" fmla="*/ 1 h 127"/>
                <a:gd name="T24" fmla="*/ 0 w 113"/>
                <a:gd name="T25" fmla="*/ 0 h 127"/>
                <a:gd name="T26" fmla="*/ 0 w 113"/>
                <a:gd name="T27" fmla="*/ 1 h 127"/>
                <a:gd name="T28" fmla="*/ 0 w 113"/>
                <a:gd name="T29" fmla="*/ 1 h 1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3"/>
                <a:gd name="T46" fmla="*/ 0 h 127"/>
                <a:gd name="T47" fmla="*/ 113 w 113"/>
                <a:gd name="T48" fmla="*/ 127 h 1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3" h="127">
                  <a:moveTo>
                    <a:pt x="25" y="34"/>
                  </a:moveTo>
                  <a:lnTo>
                    <a:pt x="40" y="52"/>
                  </a:lnTo>
                  <a:lnTo>
                    <a:pt x="47" y="67"/>
                  </a:lnTo>
                  <a:lnTo>
                    <a:pt x="53" y="124"/>
                  </a:lnTo>
                  <a:lnTo>
                    <a:pt x="66" y="127"/>
                  </a:lnTo>
                  <a:lnTo>
                    <a:pt x="75" y="96"/>
                  </a:lnTo>
                  <a:lnTo>
                    <a:pt x="77" y="80"/>
                  </a:lnTo>
                  <a:lnTo>
                    <a:pt x="107" y="71"/>
                  </a:lnTo>
                  <a:lnTo>
                    <a:pt x="113" y="58"/>
                  </a:lnTo>
                  <a:lnTo>
                    <a:pt x="100" y="54"/>
                  </a:lnTo>
                  <a:lnTo>
                    <a:pt x="84" y="21"/>
                  </a:lnTo>
                  <a:lnTo>
                    <a:pt x="59" y="1"/>
                  </a:lnTo>
                  <a:lnTo>
                    <a:pt x="28" y="0"/>
                  </a:lnTo>
                  <a:lnTo>
                    <a:pt x="0" y="3"/>
                  </a:lnTo>
                  <a:lnTo>
                    <a:pt x="25" y="34"/>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51" name="Freeform 237"/>
            <p:cNvSpPr>
              <a:spLocks noChangeAspect="1"/>
            </p:cNvSpPr>
            <p:nvPr/>
          </p:nvSpPr>
          <p:spPr bwMode="gray">
            <a:xfrm>
              <a:off x="5150564" y="3226594"/>
              <a:ext cx="159649" cy="92121"/>
            </a:xfrm>
            <a:custGeom>
              <a:avLst/>
              <a:gdLst>
                <a:gd name="T0" fmla="*/ 0 w 256"/>
                <a:gd name="T1" fmla="*/ 1 h 114"/>
                <a:gd name="T2" fmla="*/ 0 w 256"/>
                <a:gd name="T3" fmla="*/ 0 h 114"/>
                <a:gd name="T4" fmla="*/ 0 w 256"/>
                <a:gd name="T5" fmla="*/ 1 h 114"/>
                <a:gd name="T6" fmla="*/ 0 w 256"/>
                <a:gd name="T7" fmla="*/ 1 h 114"/>
                <a:gd name="T8" fmla="*/ 0 w 256"/>
                <a:gd name="T9" fmla="*/ 1 h 114"/>
                <a:gd name="T10" fmla="*/ 0 w 256"/>
                <a:gd name="T11" fmla="*/ 1 h 114"/>
                <a:gd name="T12" fmla="*/ 0 w 256"/>
                <a:gd name="T13" fmla="*/ 1 h 114"/>
                <a:gd name="T14" fmla="*/ 0 w 256"/>
                <a:gd name="T15" fmla="*/ 1 h 114"/>
                <a:gd name="T16" fmla="*/ 0 w 256"/>
                <a:gd name="T17" fmla="*/ 1 h 114"/>
                <a:gd name="T18" fmla="*/ 0 w 256"/>
                <a:gd name="T19" fmla="*/ 1 h 114"/>
                <a:gd name="T20" fmla="*/ 0 w 256"/>
                <a:gd name="T21" fmla="*/ 1 h 114"/>
                <a:gd name="T22" fmla="*/ 0 w 256"/>
                <a:gd name="T23" fmla="*/ 1 h 114"/>
                <a:gd name="T24" fmla="*/ 0 w 256"/>
                <a:gd name="T25" fmla="*/ 1 h 114"/>
                <a:gd name="T26" fmla="*/ 0 w 256"/>
                <a:gd name="T27" fmla="*/ 1 h 114"/>
                <a:gd name="T28" fmla="*/ 0 w 256"/>
                <a:gd name="T29" fmla="*/ 1 h 114"/>
                <a:gd name="T30" fmla="*/ 0 w 256"/>
                <a:gd name="T31" fmla="*/ 1 h 114"/>
                <a:gd name="T32" fmla="*/ 0 w 256"/>
                <a:gd name="T33" fmla="*/ 1 h 114"/>
                <a:gd name="T34" fmla="*/ 0 w 256"/>
                <a:gd name="T35" fmla="*/ 1 h 114"/>
                <a:gd name="T36" fmla="*/ 0 w 256"/>
                <a:gd name="T37" fmla="*/ 1 h 114"/>
                <a:gd name="T38" fmla="*/ 0 w 256"/>
                <a:gd name="T39" fmla="*/ 1 h 114"/>
                <a:gd name="T40" fmla="*/ 0 w 256"/>
                <a:gd name="T41" fmla="*/ 1 h 114"/>
                <a:gd name="T42" fmla="*/ 0 w 256"/>
                <a:gd name="T43" fmla="*/ 1 h 1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6"/>
                <a:gd name="T67" fmla="*/ 0 h 114"/>
                <a:gd name="T68" fmla="*/ 256 w 256"/>
                <a:gd name="T69" fmla="*/ 114 h 1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6" h="114">
                  <a:moveTo>
                    <a:pt x="0" y="6"/>
                  </a:moveTo>
                  <a:lnTo>
                    <a:pt x="61" y="0"/>
                  </a:lnTo>
                  <a:lnTo>
                    <a:pt x="119" y="23"/>
                  </a:lnTo>
                  <a:lnTo>
                    <a:pt x="144" y="49"/>
                  </a:lnTo>
                  <a:lnTo>
                    <a:pt x="175" y="49"/>
                  </a:lnTo>
                  <a:lnTo>
                    <a:pt x="195" y="37"/>
                  </a:lnTo>
                  <a:lnTo>
                    <a:pt x="211" y="33"/>
                  </a:lnTo>
                  <a:lnTo>
                    <a:pt x="227" y="60"/>
                  </a:lnTo>
                  <a:lnTo>
                    <a:pt x="254" y="66"/>
                  </a:lnTo>
                  <a:lnTo>
                    <a:pt x="248" y="77"/>
                  </a:lnTo>
                  <a:lnTo>
                    <a:pt x="256" y="97"/>
                  </a:lnTo>
                  <a:lnTo>
                    <a:pt x="254" y="113"/>
                  </a:lnTo>
                  <a:lnTo>
                    <a:pt x="227" y="88"/>
                  </a:lnTo>
                  <a:lnTo>
                    <a:pt x="211" y="82"/>
                  </a:lnTo>
                  <a:lnTo>
                    <a:pt x="197" y="82"/>
                  </a:lnTo>
                  <a:lnTo>
                    <a:pt x="190" y="108"/>
                  </a:lnTo>
                  <a:lnTo>
                    <a:pt x="170" y="100"/>
                  </a:lnTo>
                  <a:lnTo>
                    <a:pt x="137" y="114"/>
                  </a:lnTo>
                  <a:lnTo>
                    <a:pt x="99" y="111"/>
                  </a:lnTo>
                  <a:lnTo>
                    <a:pt x="97" y="66"/>
                  </a:lnTo>
                  <a:lnTo>
                    <a:pt x="34" y="27"/>
                  </a:lnTo>
                  <a:lnTo>
                    <a:pt x="0" y="6"/>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52" name="Freeform 238"/>
            <p:cNvSpPr>
              <a:spLocks noChangeAspect="1"/>
            </p:cNvSpPr>
            <p:nvPr/>
          </p:nvSpPr>
          <p:spPr bwMode="gray">
            <a:xfrm>
              <a:off x="5267992" y="3282804"/>
              <a:ext cx="133261" cy="137401"/>
            </a:xfrm>
            <a:custGeom>
              <a:avLst/>
              <a:gdLst>
                <a:gd name="T0" fmla="*/ 0 w 213"/>
                <a:gd name="T1" fmla="*/ 1 h 173"/>
                <a:gd name="T2" fmla="*/ 0 w 213"/>
                <a:gd name="T3" fmla="*/ 1 h 173"/>
                <a:gd name="T4" fmla="*/ 0 w 213"/>
                <a:gd name="T5" fmla="*/ 1 h 173"/>
                <a:gd name="T6" fmla="*/ 0 w 213"/>
                <a:gd name="T7" fmla="*/ 1 h 173"/>
                <a:gd name="T8" fmla="*/ 0 w 213"/>
                <a:gd name="T9" fmla="*/ 1 h 173"/>
                <a:gd name="T10" fmla="*/ 0 w 213"/>
                <a:gd name="T11" fmla="*/ 1 h 173"/>
                <a:gd name="T12" fmla="*/ 0 w 213"/>
                <a:gd name="T13" fmla="*/ 1 h 173"/>
                <a:gd name="T14" fmla="*/ 0 w 213"/>
                <a:gd name="T15" fmla="*/ 1 h 173"/>
                <a:gd name="T16" fmla="*/ 0 w 213"/>
                <a:gd name="T17" fmla="*/ 1 h 173"/>
                <a:gd name="T18" fmla="*/ 0 w 213"/>
                <a:gd name="T19" fmla="*/ 1 h 173"/>
                <a:gd name="T20" fmla="*/ 0 w 213"/>
                <a:gd name="T21" fmla="*/ 1 h 173"/>
                <a:gd name="T22" fmla="*/ 0 w 213"/>
                <a:gd name="T23" fmla="*/ 1 h 173"/>
                <a:gd name="T24" fmla="*/ 0 w 213"/>
                <a:gd name="T25" fmla="*/ 1 h 173"/>
                <a:gd name="T26" fmla="*/ 0 w 213"/>
                <a:gd name="T27" fmla="*/ 1 h 173"/>
                <a:gd name="T28" fmla="*/ 0 w 213"/>
                <a:gd name="T29" fmla="*/ 1 h 173"/>
                <a:gd name="T30" fmla="*/ 0 w 213"/>
                <a:gd name="T31" fmla="*/ 1 h 173"/>
                <a:gd name="T32" fmla="*/ 0 w 213"/>
                <a:gd name="T33" fmla="*/ 1 h 173"/>
                <a:gd name="T34" fmla="*/ 0 w 213"/>
                <a:gd name="T35" fmla="*/ 1 h 173"/>
                <a:gd name="T36" fmla="*/ 0 w 213"/>
                <a:gd name="T37" fmla="*/ 1 h 173"/>
                <a:gd name="T38" fmla="*/ 0 w 213"/>
                <a:gd name="T39" fmla="*/ 1 h 173"/>
                <a:gd name="T40" fmla="*/ 0 w 213"/>
                <a:gd name="T41" fmla="*/ 1 h 173"/>
                <a:gd name="T42" fmla="*/ 0 w 213"/>
                <a:gd name="T43" fmla="*/ 1 h 173"/>
                <a:gd name="T44" fmla="*/ 0 w 213"/>
                <a:gd name="T45" fmla="*/ 1 h 173"/>
                <a:gd name="T46" fmla="*/ 0 w 213"/>
                <a:gd name="T47" fmla="*/ 1 h 173"/>
                <a:gd name="T48" fmla="*/ 0 w 213"/>
                <a:gd name="T49" fmla="*/ 1 h 173"/>
                <a:gd name="T50" fmla="*/ 0 w 213"/>
                <a:gd name="T51" fmla="*/ 1 h 173"/>
                <a:gd name="T52" fmla="*/ 0 w 213"/>
                <a:gd name="T53" fmla="*/ 1 h 173"/>
                <a:gd name="T54" fmla="*/ 0 w 213"/>
                <a:gd name="T55" fmla="*/ 1 h 173"/>
                <a:gd name="T56" fmla="*/ 0 w 213"/>
                <a:gd name="T57" fmla="*/ 1 h 173"/>
                <a:gd name="T58" fmla="*/ 0 w 213"/>
                <a:gd name="T59" fmla="*/ 1 h 173"/>
                <a:gd name="T60" fmla="*/ 0 w 213"/>
                <a:gd name="T61" fmla="*/ 1 h 173"/>
                <a:gd name="T62" fmla="*/ 0 w 213"/>
                <a:gd name="T63" fmla="*/ 1 h 173"/>
                <a:gd name="T64" fmla="*/ 0 w 213"/>
                <a:gd name="T65" fmla="*/ 1 h 173"/>
                <a:gd name="T66" fmla="*/ 0 w 213"/>
                <a:gd name="T67" fmla="*/ 1 h 173"/>
                <a:gd name="T68" fmla="*/ 0 w 213"/>
                <a:gd name="T69" fmla="*/ 0 h 173"/>
                <a:gd name="T70" fmla="*/ 0 w 213"/>
                <a:gd name="T71" fmla="*/ 1 h 1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3"/>
                <a:gd name="T109" fmla="*/ 0 h 173"/>
                <a:gd name="T110" fmla="*/ 213 w 213"/>
                <a:gd name="T111" fmla="*/ 173 h 17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3" h="173">
                  <a:moveTo>
                    <a:pt x="80" y="8"/>
                  </a:moveTo>
                  <a:lnTo>
                    <a:pt x="91" y="8"/>
                  </a:lnTo>
                  <a:lnTo>
                    <a:pt x="123" y="16"/>
                  </a:lnTo>
                  <a:lnTo>
                    <a:pt x="155" y="38"/>
                  </a:lnTo>
                  <a:lnTo>
                    <a:pt x="173" y="66"/>
                  </a:lnTo>
                  <a:lnTo>
                    <a:pt x="213" y="98"/>
                  </a:lnTo>
                  <a:lnTo>
                    <a:pt x="191" y="105"/>
                  </a:lnTo>
                  <a:lnTo>
                    <a:pt x="177" y="126"/>
                  </a:lnTo>
                  <a:lnTo>
                    <a:pt x="174" y="136"/>
                  </a:lnTo>
                  <a:lnTo>
                    <a:pt x="166" y="173"/>
                  </a:lnTo>
                  <a:lnTo>
                    <a:pt x="137" y="163"/>
                  </a:lnTo>
                  <a:lnTo>
                    <a:pt x="130" y="130"/>
                  </a:lnTo>
                  <a:lnTo>
                    <a:pt x="102" y="143"/>
                  </a:lnTo>
                  <a:lnTo>
                    <a:pt x="71" y="162"/>
                  </a:lnTo>
                  <a:lnTo>
                    <a:pt x="54" y="157"/>
                  </a:lnTo>
                  <a:lnTo>
                    <a:pt x="38" y="141"/>
                  </a:lnTo>
                  <a:lnTo>
                    <a:pt x="29" y="126"/>
                  </a:lnTo>
                  <a:lnTo>
                    <a:pt x="41" y="110"/>
                  </a:lnTo>
                  <a:lnTo>
                    <a:pt x="49" y="122"/>
                  </a:lnTo>
                  <a:lnTo>
                    <a:pt x="87" y="140"/>
                  </a:lnTo>
                  <a:lnTo>
                    <a:pt x="95" y="124"/>
                  </a:lnTo>
                  <a:lnTo>
                    <a:pt x="60" y="97"/>
                  </a:lnTo>
                  <a:lnTo>
                    <a:pt x="48" y="75"/>
                  </a:lnTo>
                  <a:lnTo>
                    <a:pt x="37" y="66"/>
                  </a:lnTo>
                  <a:lnTo>
                    <a:pt x="37" y="53"/>
                  </a:lnTo>
                  <a:lnTo>
                    <a:pt x="21" y="47"/>
                  </a:lnTo>
                  <a:lnTo>
                    <a:pt x="0" y="43"/>
                  </a:lnTo>
                  <a:lnTo>
                    <a:pt x="5" y="26"/>
                  </a:lnTo>
                  <a:lnTo>
                    <a:pt x="9" y="16"/>
                  </a:lnTo>
                  <a:lnTo>
                    <a:pt x="26" y="16"/>
                  </a:lnTo>
                  <a:lnTo>
                    <a:pt x="37" y="22"/>
                  </a:lnTo>
                  <a:lnTo>
                    <a:pt x="64" y="47"/>
                  </a:lnTo>
                  <a:lnTo>
                    <a:pt x="66" y="31"/>
                  </a:lnTo>
                  <a:lnTo>
                    <a:pt x="58" y="12"/>
                  </a:lnTo>
                  <a:lnTo>
                    <a:pt x="64" y="0"/>
                  </a:lnTo>
                  <a:lnTo>
                    <a:pt x="80" y="8"/>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53" name="Freeform 239"/>
            <p:cNvSpPr>
              <a:spLocks noChangeAspect="1"/>
            </p:cNvSpPr>
            <p:nvPr/>
          </p:nvSpPr>
          <p:spPr bwMode="gray">
            <a:xfrm>
              <a:off x="5240285" y="3309347"/>
              <a:ext cx="89720" cy="84314"/>
            </a:xfrm>
            <a:custGeom>
              <a:avLst/>
              <a:gdLst>
                <a:gd name="T0" fmla="*/ 0 w 141"/>
                <a:gd name="T1" fmla="*/ 1 h 106"/>
                <a:gd name="T2" fmla="*/ 0 w 141"/>
                <a:gd name="T3" fmla="*/ 1 h 106"/>
                <a:gd name="T4" fmla="*/ 0 w 141"/>
                <a:gd name="T5" fmla="*/ 1 h 106"/>
                <a:gd name="T6" fmla="*/ 0 w 141"/>
                <a:gd name="T7" fmla="*/ 1 h 106"/>
                <a:gd name="T8" fmla="*/ 0 w 141"/>
                <a:gd name="T9" fmla="*/ 1 h 106"/>
                <a:gd name="T10" fmla="*/ 0 w 141"/>
                <a:gd name="T11" fmla="*/ 1 h 106"/>
                <a:gd name="T12" fmla="*/ 0 w 141"/>
                <a:gd name="T13" fmla="*/ 1 h 106"/>
                <a:gd name="T14" fmla="*/ 0 w 141"/>
                <a:gd name="T15" fmla="*/ 1 h 106"/>
                <a:gd name="T16" fmla="*/ 0 w 141"/>
                <a:gd name="T17" fmla="*/ 1 h 106"/>
                <a:gd name="T18" fmla="*/ 0 w 141"/>
                <a:gd name="T19" fmla="*/ 1 h 106"/>
                <a:gd name="T20" fmla="*/ 0 w 141"/>
                <a:gd name="T21" fmla="*/ 1 h 106"/>
                <a:gd name="T22" fmla="*/ 0 w 141"/>
                <a:gd name="T23" fmla="*/ 1 h 106"/>
                <a:gd name="T24" fmla="*/ 0 w 141"/>
                <a:gd name="T25" fmla="*/ 1 h 106"/>
                <a:gd name="T26" fmla="*/ 0 w 141"/>
                <a:gd name="T27" fmla="*/ 1 h 106"/>
                <a:gd name="T28" fmla="*/ 0 w 141"/>
                <a:gd name="T29" fmla="*/ 1 h 106"/>
                <a:gd name="T30" fmla="*/ 0 w 141"/>
                <a:gd name="T31" fmla="*/ 0 h 106"/>
                <a:gd name="T32" fmla="*/ 0 w 141"/>
                <a:gd name="T33" fmla="*/ 1 h 106"/>
                <a:gd name="T34" fmla="*/ 0 w 141"/>
                <a:gd name="T35" fmla="*/ 1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1"/>
                <a:gd name="T55" fmla="*/ 0 h 106"/>
                <a:gd name="T56" fmla="*/ 141 w 141"/>
                <a:gd name="T57" fmla="*/ 106 h 1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1" h="106">
                  <a:moveTo>
                    <a:pt x="0" y="16"/>
                  </a:moveTo>
                  <a:lnTo>
                    <a:pt x="17" y="33"/>
                  </a:lnTo>
                  <a:lnTo>
                    <a:pt x="38" y="59"/>
                  </a:lnTo>
                  <a:lnTo>
                    <a:pt x="70" y="93"/>
                  </a:lnTo>
                  <a:lnTo>
                    <a:pt x="92" y="73"/>
                  </a:lnTo>
                  <a:lnTo>
                    <a:pt x="93" y="90"/>
                  </a:lnTo>
                  <a:lnTo>
                    <a:pt x="109" y="93"/>
                  </a:lnTo>
                  <a:lnTo>
                    <a:pt x="132" y="106"/>
                  </a:lnTo>
                  <a:lnTo>
                    <a:pt x="141" y="90"/>
                  </a:lnTo>
                  <a:lnTo>
                    <a:pt x="106" y="63"/>
                  </a:lnTo>
                  <a:lnTo>
                    <a:pt x="98" y="42"/>
                  </a:lnTo>
                  <a:lnTo>
                    <a:pt x="83" y="32"/>
                  </a:lnTo>
                  <a:lnTo>
                    <a:pt x="83" y="19"/>
                  </a:lnTo>
                  <a:lnTo>
                    <a:pt x="67" y="13"/>
                  </a:lnTo>
                  <a:lnTo>
                    <a:pt x="44" y="8"/>
                  </a:lnTo>
                  <a:lnTo>
                    <a:pt x="24" y="0"/>
                  </a:lnTo>
                  <a:lnTo>
                    <a:pt x="7" y="3"/>
                  </a:lnTo>
                  <a:lnTo>
                    <a:pt x="0" y="16"/>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54" name="Freeform 240"/>
            <p:cNvSpPr>
              <a:spLocks noChangeAspect="1"/>
            </p:cNvSpPr>
            <p:nvPr/>
          </p:nvSpPr>
          <p:spPr bwMode="gray">
            <a:xfrm>
              <a:off x="5289103" y="2822198"/>
              <a:ext cx="902480" cy="510570"/>
            </a:xfrm>
            <a:custGeom>
              <a:avLst/>
              <a:gdLst>
                <a:gd name="T0" fmla="*/ 0 w 1452"/>
                <a:gd name="T1" fmla="*/ 1 h 623"/>
                <a:gd name="T2" fmla="*/ 0 w 1452"/>
                <a:gd name="T3" fmla="*/ 1 h 623"/>
                <a:gd name="T4" fmla="*/ 0 w 1452"/>
                <a:gd name="T5" fmla="*/ 1 h 623"/>
                <a:gd name="T6" fmla="*/ 0 w 1452"/>
                <a:gd name="T7" fmla="*/ 1 h 623"/>
                <a:gd name="T8" fmla="*/ 0 w 1452"/>
                <a:gd name="T9" fmla="*/ 1 h 623"/>
                <a:gd name="T10" fmla="*/ 0 w 1452"/>
                <a:gd name="T11" fmla="*/ 1 h 623"/>
                <a:gd name="T12" fmla="*/ 0 w 1452"/>
                <a:gd name="T13" fmla="*/ 1 h 623"/>
                <a:gd name="T14" fmla="*/ 0 w 1452"/>
                <a:gd name="T15" fmla="*/ 1 h 623"/>
                <a:gd name="T16" fmla="*/ 0 w 1452"/>
                <a:gd name="T17" fmla="*/ 1 h 623"/>
                <a:gd name="T18" fmla="*/ 0 w 1452"/>
                <a:gd name="T19" fmla="*/ 1 h 623"/>
                <a:gd name="T20" fmla="*/ 0 w 1452"/>
                <a:gd name="T21" fmla="*/ 1 h 623"/>
                <a:gd name="T22" fmla="*/ 0 w 1452"/>
                <a:gd name="T23" fmla="*/ 1 h 623"/>
                <a:gd name="T24" fmla="*/ 0 w 1452"/>
                <a:gd name="T25" fmla="*/ 1 h 623"/>
                <a:gd name="T26" fmla="*/ 0 w 1452"/>
                <a:gd name="T27" fmla="*/ 1 h 623"/>
                <a:gd name="T28" fmla="*/ 0 w 1452"/>
                <a:gd name="T29" fmla="*/ 1 h 623"/>
                <a:gd name="T30" fmla="*/ 0 w 1452"/>
                <a:gd name="T31" fmla="*/ 1 h 623"/>
                <a:gd name="T32" fmla="*/ 0 w 1452"/>
                <a:gd name="T33" fmla="*/ 1 h 623"/>
                <a:gd name="T34" fmla="*/ 0 w 1452"/>
                <a:gd name="T35" fmla="*/ 1 h 623"/>
                <a:gd name="T36" fmla="*/ 0 w 1452"/>
                <a:gd name="T37" fmla="*/ 1 h 623"/>
                <a:gd name="T38" fmla="*/ 0 w 1452"/>
                <a:gd name="T39" fmla="*/ 1 h 623"/>
                <a:gd name="T40" fmla="*/ 0 w 1452"/>
                <a:gd name="T41" fmla="*/ 1 h 623"/>
                <a:gd name="T42" fmla="*/ 0 w 1452"/>
                <a:gd name="T43" fmla="*/ 1 h 623"/>
                <a:gd name="T44" fmla="*/ 0 w 1452"/>
                <a:gd name="T45" fmla="*/ 1 h 623"/>
                <a:gd name="T46" fmla="*/ 0 w 1452"/>
                <a:gd name="T47" fmla="*/ 1 h 623"/>
                <a:gd name="T48" fmla="*/ 0 w 1452"/>
                <a:gd name="T49" fmla="*/ 1 h 623"/>
                <a:gd name="T50" fmla="*/ 0 w 1452"/>
                <a:gd name="T51" fmla="*/ 1 h 623"/>
                <a:gd name="T52" fmla="*/ 0 w 1452"/>
                <a:gd name="T53" fmla="*/ 1 h 623"/>
                <a:gd name="T54" fmla="*/ 0 w 1452"/>
                <a:gd name="T55" fmla="*/ 1 h 623"/>
                <a:gd name="T56" fmla="*/ 0 w 1452"/>
                <a:gd name="T57" fmla="*/ 1 h 623"/>
                <a:gd name="T58" fmla="*/ 0 w 1452"/>
                <a:gd name="T59" fmla="*/ 1 h 623"/>
                <a:gd name="T60" fmla="*/ 0 w 1452"/>
                <a:gd name="T61" fmla="*/ 1 h 623"/>
                <a:gd name="T62" fmla="*/ 0 w 1452"/>
                <a:gd name="T63" fmla="*/ 1 h 623"/>
                <a:gd name="T64" fmla="*/ 0 w 1452"/>
                <a:gd name="T65" fmla="*/ 1 h 623"/>
                <a:gd name="T66" fmla="*/ 0 w 1452"/>
                <a:gd name="T67" fmla="*/ 1 h 623"/>
                <a:gd name="T68" fmla="*/ 0 w 1452"/>
                <a:gd name="T69" fmla="*/ 1 h 623"/>
                <a:gd name="T70" fmla="*/ 0 w 1452"/>
                <a:gd name="T71" fmla="*/ 1 h 623"/>
                <a:gd name="T72" fmla="*/ 0 w 1452"/>
                <a:gd name="T73" fmla="*/ 1 h 623"/>
                <a:gd name="T74" fmla="*/ 0 w 1452"/>
                <a:gd name="T75" fmla="*/ 1 h 623"/>
                <a:gd name="T76" fmla="*/ 0 w 1452"/>
                <a:gd name="T77" fmla="*/ 1 h 623"/>
                <a:gd name="T78" fmla="*/ 0 w 1452"/>
                <a:gd name="T79" fmla="*/ 1 h 623"/>
                <a:gd name="T80" fmla="*/ 0 w 1452"/>
                <a:gd name="T81" fmla="*/ 1 h 623"/>
                <a:gd name="T82" fmla="*/ 0 w 1452"/>
                <a:gd name="T83" fmla="*/ 1 h 623"/>
                <a:gd name="T84" fmla="*/ 0 w 1452"/>
                <a:gd name="T85" fmla="*/ 1 h 623"/>
                <a:gd name="T86" fmla="*/ 0 w 1452"/>
                <a:gd name="T87" fmla="*/ 1 h 623"/>
                <a:gd name="T88" fmla="*/ 0 w 1452"/>
                <a:gd name="T89" fmla="*/ 1 h 623"/>
                <a:gd name="T90" fmla="*/ 0 w 1452"/>
                <a:gd name="T91" fmla="*/ 1 h 623"/>
                <a:gd name="T92" fmla="*/ 0 w 1452"/>
                <a:gd name="T93" fmla="*/ 1 h 623"/>
                <a:gd name="T94" fmla="*/ 0 w 1452"/>
                <a:gd name="T95" fmla="*/ 1 h 623"/>
                <a:gd name="T96" fmla="*/ 0 w 1452"/>
                <a:gd name="T97" fmla="*/ 1 h 623"/>
                <a:gd name="T98" fmla="*/ 0 w 1452"/>
                <a:gd name="T99" fmla="*/ 1 h 623"/>
                <a:gd name="T100" fmla="*/ 0 w 1452"/>
                <a:gd name="T101" fmla="*/ 1 h 62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2"/>
                <a:gd name="T154" fmla="*/ 0 h 623"/>
                <a:gd name="T155" fmla="*/ 1452 w 1452"/>
                <a:gd name="T156" fmla="*/ 623 h 62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2" h="623">
                  <a:moveTo>
                    <a:pt x="1416" y="321"/>
                  </a:moveTo>
                  <a:lnTo>
                    <a:pt x="1452" y="307"/>
                  </a:lnTo>
                  <a:lnTo>
                    <a:pt x="1378" y="257"/>
                  </a:lnTo>
                  <a:lnTo>
                    <a:pt x="1332" y="278"/>
                  </a:lnTo>
                  <a:lnTo>
                    <a:pt x="1265" y="258"/>
                  </a:lnTo>
                  <a:lnTo>
                    <a:pt x="1234" y="244"/>
                  </a:lnTo>
                  <a:lnTo>
                    <a:pt x="1206" y="244"/>
                  </a:lnTo>
                  <a:lnTo>
                    <a:pt x="1189" y="213"/>
                  </a:lnTo>
                  <a:lnTo>
                    <a:pt x="1180" y="194"/>
                  </a:lnTo>
                  <a:lnTo>
                    <a:pt x="1154" y="194"/>
                  </a:lnTo>
                  <a:lnTo>
                    <a:pt x="1132" y="194"/>
                  </a:lnTo>
                  <a:lnTo>
                    <a:pt x="1112" y="202"/>
                  </a:lnTo>
                  <a:lnTo>
                    <a:pt x="1077" y="168"/>
                  </a:lnTo>
                  <a:lnTo>
                    <a:pt x="1062" y="173"/>
                  </a:lnTo>
                  <a:lnTo>
                    <a:pt x="1046" y="180"/>
                  </a:lnTo>
                  <a:lnTo>
                    <a:pt x="1026" y="187"/>
                  </a:lnTo>
                  <a:lnTo>
                    <a:pt x="995" y="162"/>
                  </a:lnTo>
                  <a:lnTo>
                    <a:pt x="925" y="104"/>
                  </a:lnTo>
                  <a:lnTo>
                    <a:pt x="868" y="70"/>
                  </a:lnTo>
                  <a:lnTo>
                    <a:pt x="834" y="38"/>
                  </a:lnTo>
                  <a:lnTo>
                    <a:pt x="774" y="76"/>
                  </a:lnTo>
                  <a:lnTo>
                    <a:pt x="764" y="49"/>
                  </a:lnTo>
                  <a:lnTo>
                    <a:pt x="680" y="46"/>
                  </a:lnTo>
                  <a:lnTo>
                    <a:pt x="670" y="46"/>
                  </a:lnTo>
                  <a:lnTo>
                    <a:pt x="632" y="0"/>
                  </a:lnTo>
                  <a:lnTo>
                    <a:pt x="592" y="6"/>
                  </a:lnTo>
                  <a:lnTo>
                    <a:pt x="565" y="25"/>
                  </a:lnTo>
                  <a:lnTo>
                    <a:pt x="512" y="36"/>
                  </a:lnTo>
                  <a:lnTo>
                    <a:pt x="495" y="26"/>
                  </a:lnTo>
                  <a:lnTo>
                    <a:pt x="467" y="53"/>
                  </a:lnTo>
                  <a:lnTo>
                    <a:pt x="448" y="49"/>
                  </a:lnTo>
                  <a:lnTo>
                    <a:pt x="372" y="55"/>
                  </a:lnTo>
                  <a:lnTo>
                    <a:pt x="356" y="53"/>
                  </a:lnTo>
                  <a:lnTo>
                    <a:pt x="346" y="59"/>
                  </a:lnTo>
                  <a:lnTo>
                    <a:pt x="377" y="93"/>
                  </a:lnTo>
                  <a:lnTo>
                    <a:pt x="356" y="125"/>
                  </a:lnTo>
                  <a:lnTo>
                    <a:pt x="358" y="147"/>
                  </a:lnTo>
                  <a:lnTo>
                    <a:pt x="358" y="159"/>
                  </a:lnTo>
                  <a:lnTo>
                    <a:pt x="399" y="159"/>
                  </a:lnTo>
                  <a:lnTo>
                    <a:pt x="411" y="180"/>
                  </a:lnTo>
                  <a:lnTo>
                    <a:pt x="411" y="202"/>
                  </a:lnTo>
                  <a:lnTo>
                    <a:pt x="399" y="206"/>
                  </a:lnTo>
                  <a:lnTo>
                    <a:pt x="383" y="194"/>
                  </a:lnTo>
                  <a:lnTo>
                    <a:pt x="366" y="202"/>
                  </a:lnTo>
                  <a:lnTo>
                    <a:pt x="356" y="211"/>
                  </a:lnTo>
                  <a:lnTo>
                    <a:pt x="326" y="194"/>
                  </a:lnTo>
                  <a:lnTo>
                    <a:pt x="318" y="176"/>
                  </a:lnTo>
                  <a:lnTo>
                    <a:pt x="291" y="185"/>
                  </a:lnTo>
                  <a:lnTo>
                    <a:pt x="291" y="190"/>
                  </a:lnTo>
                  <a:lnTo>
                    <a:pt x="273" y="176"/>
                  </a:lnTo>
                  <a:lnTo>
                    <a:pt x="248" y="194"/>
                  </a:lnTo>
                  <a:lnTo>
                    <a:pt x="216" y="202"/>
                  </a:lnTo>
                  <a:lnTo>
                    <a:pt x="207" y="194"/>
                  </a:lnTo>
                  <a:lnTo>
                    <a:pt x="198" y="176"/>
                  </a:lnTo>
                  <a:lnTo>
                    <a:pt x="158" y="173"/>
                  </a:lnTo>
                  <a:lnTo>
                    <a:pt x="92" y="169"/>
                  </a:lnTo>
                  <a:lnTo>
                    <a:pt x="76" y="173"/>
                  </a:lnTo>
                  <a:lnTo>
                    <a:pt x="70" y="185"/>
                  </a:lnTo>
                  <a:lnTo>
                    <a:pt x="59" y="180"/>
                  </a:lnTo>
                  <a:lnTo>
                    <a:pt x="49" y="198"/>
                  </a:lnTo>
                  <a:lnTo>
                    <a:pt x="38" y="213"/>
                  </a:lnTo>
                  <a:lnTo>
                    <a:pt x="38" y="220"/>
                  </a:lnTo>
                  <a:lnTo>
                    <a:pt x="45" y="233"/>
                  </a:lnTo>
                  <a:lnTo>
                    <a:pt x="34" y="238"/>
                  </a:lnTo>
                  <a:lnTo>
                    <a:pt x="22" y="213"/>
                  </a:lnTo>
                  <a:lnTo>
                    <a:pt x="5" y="216"/>
                  </a:lnTo>
                  <a:lnTo>
                    <a:pt x="0" y="249"/>
                  </a:lnTo>
                  <a:lnTo>
                    <a:pt x="0" y="269"/>
                  </a:lnTo>
                  <a:lnTo>
                    <a:pt x="0" y="286"/>
                  </a:lnTo>
                  <a:lnTo>
                    <a:pt x="8" y="301"/>
                  </a:lnTo>
                  <a:lnTo>
                    <a:pt x="18" y="313"/>
                  </a:lnTo>
                  <a:lnTo>
                    <a:pt x="18" y="333"/>
                  </a:lnTo>
                  <a:lnTo>
                    <a:pt x="34" y="331"/>
                  </a:lnTo>
                  <a:lnTo>
                    <a:pt x="54" y="316"/>
                  </a:lnTo>
                  <a:lnTo>
                    <a:pt x="63" y="331"/>
                  </a:lnTo>
                  <a:lnTo>
                    <a:pt x="79" y="349"/>
                  </a:lnTo>
                  <a:lnTo>
                    <a:pt x="93" y="366"/>
                  </a:lnTo>
                  <a:lnTo>
                    <a:pt x="109" y="400"/>
                  </a:lnTo>
                  <a:lnTo>
                    <a:pt x="138" y="392"/>
                  </a:lnTo>
                  <a:lnTo>
                    <a:pt x="187" y="383"/>
                  </a:lnTo>
                  <a:lnTo>
                    <a:pt x="263" y="373"/>
                  </a:lnTo>
                  <a:lnTo>
                    <a:pt x="281" y="397"/>
                  </a:lnTo>
                  <a:lnTo>
                    <a:pt x="284" y="439"/>
                  </a:lnTo>
                  <a:lnTo>
                    <a:pt x="249" y="448"/>
                  </a:lnTo>
                  <a:lnTo>
                    <a:pt x="216" y="456"/>
                  </a:lnTo>
                  <a:lnTo>
                    <a:pt x="221" y="486"/>
                  </a:lnTo>
                  <a:lnTo>
                    <a:pt x="172" y="486"/>
                  </a:lnTo>
                  <a:lnTo>
                    <a:pt x="216" y="547"/>
                  </a:lnTo>
                  <a:lnTo>
                    <a:pt x="237" y="552"/>
                  </a:lnTo>
                  <a:lnTo>
                    <a:pt x="258" y="556"/>
                  </a:lnTo>
                  <a:lnTo>
                    <a:pt x="268" y="581"/>
                  </a:lnTo>
                  <a:lnTo>
                    <a:pt x="280" y="571"/>
                  </a:lnTo>
                  <a:lnTo>
                    <a:pt x="320" y="567"/>
                  </a:lnTo>
                  <a:lnTo>
                    <a:pt x="341" y="576"/>
                  </a:lnTo>
                  <a:lnTo>
                    <a:pt x="356" y="589"/>
                  </a:lnTo>
                  <a:lnTo>
                    <a:pt x="367" y="576"/>
                  </a:lnTo>
                  <a:lnTo>
                    <a:pt x="392" y="579"/>
                  </a:lnTo>
                  <a:lnTo>
                    <a:pt x="348" y="442"/>
                  </a:lnTo>
                  <a:lnTo>
                    <a:pt x="366" y="434"/>
                  </a:lnTo>
                  <a:lnTo>
                    <a:pt x="424" y="405"/>
                  </a:lnTo>
                  <a:lnTo>
                    <a:pt x="434" y="403"/>
                  </a:lnTo>
                  <a:lnTo>
                    <a:pt x="426" y="392"/>
                  </a:lnTo>
                  <a:lnTo>
                    <a:pt x="439" y="398"/>
                  </a:lnTo>
                  <a:lnTo>
                    <a:pt x="439" y="383"/>
                  </a:lnTo>
                  <a:lnTo>
                    <a:pt x="448" y="373"/>
                  </a:lnTo>
                  <a:lnTo>
                    <a:pt x="451" y="377"/>
                  </a:lnTo>
                  <a:lnTo>
                    <a:pt x="465" y="377"/>
                  </a:lnTo>
                  <a:lnTo>
                    <a:pt x="477" y="386"/>
                  </a:lnTo>
                  <a:lnTo>
                    <a:pt x="494" y="368"/>
                  </a:lnTo>
                  <a:lnTo>
                    <a:pt x="504" y="373"/>
                  </a:lnTo>
                  <a:lnTo>
                    <a:pt x="493" y="398"/>
                  </a:lnTo>
                  <a:lnTo>
                    <a:pt x="501" y="431"/>
                  </a:lnTo>
                  <a:lnTo>
                    <a:pt x="531" y="449"/>
                  </a:lnTo>
                  <a:lnTo>
                    <a:pt x="531" y="456"/>
                  </a:lnTo>
                  <a:lnTo>
                    <a:pt x="521" y="471"/>
                  </a:lnTo>
                  <a:lnTo>
                    <a:pt x="526" y="478"/>
                  </a:lnTo>
                  <a:lnTo>
                    <a:pt x="562" y="493"/>
                  </a:lnTo>
                  <a:lnTo>
                    <a:pt x="575" y="513"/>
                  </a:lnTo>
                  <a:lnTo>
                    <a:pt x="610" y="502"/>
                  </a:lnTo>
                  <a:lnTo>
                    <a:pt x="648" y="493"/>
                  </a:lnTo>
                  <a:lnTo>
                    <a:pt x="680" y="554"/>
                  </a:lnTo>
                  <a:lnTo>
                    <a:pt x="691" y="584"/>
                  </a:lnTo>
                  <a:lnTo>
                    <a:pt x="681" y="590"/>
                  </a:lnTo>
                  <a:lnTo>
                    <a:pt x="675" y="601"/>
                  </a:lnTo>
                  <a:lnTo>
                    <a:pt x="706" y="611"/>
                  </a:lnTo>
                  <a:lnTo>
                    <a:pt x="715" y="623"/>
                  </a:lnTo>
                  <a:lnTo>
                    <a:pt x="757" y="611"/>
                  </a:lnTo>
                  <a:lnTo>
                    <a:pt x="772" y="623"/>
                  </a:lnTo>
                  <a:lnTo>
                    <a:pt x="800" y="607"/>
                  </a:lnTo>
                  <a:lnTo>
                    <a:pt x="819" y="604"/>
                  </a:lnTo>
                  <a:lnTo>
                    <a:pt x="846" y="609"/>
                  </a:lnTo>
                  <a:lnTo>
                    <a:pt x="900" y="609"/>
                  </a:lnTo>
                  <a:lnTo>
                    <a:pt x="885" y="597"/>
                  </a:lnTo>
                  <a:lnTo>
                    <a:pt x="885" y="579"/>
                  </a:lnTo>
                  <a:lnTo>
                    <a:pt x="894" y="568"/>
                  </a:lnTo>
                  <a:lnTo>
                    <a:pt x="894" y="558"/>
                  </a:lnTo>
                  <a:lnTo>
                    <a:pt x="877" y="549"/>
                  </a:lnTo>
                  <a:lnTo>
                    <a:pt x="911" y="546"/>
                  </a:lnTo>
                  <a:lnTo>
                    <a:pt x="942" y="549"/>
                  </a:lnTo>
                  <a:lnTo>
                    <a:pt x="949" y="558"/>
                  </a:lnTo>
                  <a:lnTo>
                    <a:pt x="973" y="554"/>
                  </a:lnTo>
                  <a:lnTo>
                    <a:pt x="955" y="527"/>
                  </a:lnTo>
                  <a:lnTo>
                    <a:pt x="975" y="524"/>
                  </a:lnTo>
                  <a:lnTo>
                    <a:pt x="1059" y="535"/>
                  </a:lnTo>
                  <a:lnTo>
                    <a:pt x="1129" y="541"/>
                  </a:lnTo>
                  <a:lnTo>
                    <a:pt x="1180" y="563"/>
                  </a:lnTo>
                  <a:lnTo>
                    <a:pt x="1206" y="563"/>
                  </a:lnTo>
                  <a:lnTo>
                    <a:pt x="1214" y="589"/>
                  </a:lnTo>
                  <a:lnTo>
                    <a:pt x="1234" y="535"/>
                  </a:lnTo>
                  <a:lnTo>
                    <a:pt x="1206" y="475"/>
                  </a:lnTo>
                  <a:lnTo>
                    <a:pt x="1291" y="454"/>
                  </a:lnTo>
                  <a:lnTo>
                    <a:pt x="1301" y="422"/>
                  </a:lnTo>
                  <a:lnTo>
                    <a:pt x="1315" y="373"/>
                  </a:lnTo>
                  <a:lnTo>
                    <a:pt x="1403" y="377"/>
                  </a:lnTo>
                  <a:lnTo>
                    <a:pt x="1416" y="321"/>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55" name="Freeform 241"/>
            <p:cNvSpPr>
              <a:spLocks noChangeAspect="1"/>
            </p:cNvSpPr>
            <p:nvPr/>
          </p:nvSpPr>
          <p:spPr bwMode="gray">
            <a:xfrm>
              <a:off x="5506807" y="3153210"/>
              <a:ext cx="394505" cy="313837"/>
            </a:xfrm>
            <a:custGeom>
              <a:avLst/>
              <a:gdLst>
                <a:gd name="T0" fmla="*/ 0 w 634"/>
                <a:gd name="T1" fmla="*/ 1 h 386"/>
                <a:gd name="T2" fmla="*/ 0 w 634"/>
                <a:gd name="T3" fmla="*/ 1 h 386"/>
                <a:gd name="T4" fmla="*/ 0 w 634"/>
                <a:gd name="T5" fmla="*/ 1 h 386"/>
                <a:gd name="T6" fmla="*/ 0 w 634"/>
                <a:gd name="T7" fmla="*/ 1 h 386"/>
                <a:gd name="T8" fmla="*/ 0 w 634"/>
                <a:gd name="T9" fmla="*/ 1 h 386"/>
                <a:gd name="T10" fmla="*/ 0 w 634"/>
                <a:gd name="T11" fmla="*/ 1 h 386"/>
                <a:gd name="T12" fmla="*/ 0 w 634"/>
                <a:gd name="T13" fmla="*/ 1 h 386"/>
                <a:gd name="T14" fmla="*/ 0 w 634"/>
                <a:gd name="T15" fmla="*/ 1 h 386"/>
                <a:gd name="T16" fmla="*/ 0 w 634"/>
                <a:gd name="T17" fmla="*/ 1 h 386"/>
                <a:gd name="T18" fmla="*/ 0 w 634"/>
                <a:gd name="T19" fmla="*/ 1 h 386"/>
                <a:gd name="T20" fmla="*/ 0 w 634"/>
                <a:gd name="T21" fmla="*/ 1 h 386"/>
                <a:gd name="T22" fmla="*/ 0 w 634"/>
                <a:gd name="T23" fmla="*/ 1 h 386"/>
                <a:gd name="T24" fmla="*/ 0 w 634"/>
                <a:gd name="T25" fmla="*/ 1 h 386"/>
                <a:gd name="T26" fmla="*/ 0 w 634"/>
                <a:gd name="T27" fmla="*/ 1 h 386"/>
                <a:gd name="T28" fmla="*/ 0 w 634"/>
                <a:gd name="T29" fmla="*/ 1 h 386"/>
                <a:gd name="T30" fmla="*/ 0 w 634"/>
                <a:gd name="T31" fmla="*/ 1 h 386"/>
                <a:gd name="T32" fmla="*/ 0 w 634"/>
                <a:gd name="T33" fmla="*/ 1 h 386"/>
                <a:gd name="T34" fmla="*/ 0 w 634"/>
                <a:gd name="T35" fmla="*/ 1 h 386"/>
                <a:gd name="T36" fmla="*/ 0 w 634"/>
                <a:gd name="T37" fmla="*/ 1 h 386"/>
                <a:gd name="T38" fmla="*/ 0 w 634"/>
                <a:gd name="T39" fmla="*/ 1 h 386"/>
                <a:gd name="T40" fmla="*/ 0 w 634"/>
                <a:gd name="T41" fmla="*/ 1 h 386"/>
                <a:gd name="T42" fmla="*/ 0 w 634"/>
                <a:gd name="T43" fmla="*/ 1 h 386"/>
                <a:gd name="T44" fmla="*/ 0 w 634"/>
                <a:gd name="T45" fmla="*/ 1 h 386"/>
                <a:gd name="T46" fmla="*/ 0 w 634"/>
                <a:gd name="T47" fmla="*/ 1 h 386"/>
                <a:gd name="T48" fmla="*/ 0 w 634"/>
                <a:gd name="T49" fmla="*/ 1 h 386"/>
                <a:gd name="T50" fmla="*/ 0 w 634"/>
                <a:gd name="T51" fmla="*/ 1 h 386"/>
                <a:gd name="T52" fmla="*/ 0 w 634"/>
                <a:gd name="T53" fmla="*/ 1 h 386"/>
                <a:gd name="T54" fmla="*/ 0 w 634"/>
                <a:gd name="T55" fmla="*/ 1 h 386"/>
                <a:gd name="T56" fmla="*/ 0 w 634"/>
                <a:gd name="T57" fmla="*/ 1 h 386"/>
                <a:gd name="T58" fmla="*/ 0 w 634"/>
                <a:gd name="T59" fmla="*/ 1 h 386"/>
                <a:gd name="T60" fmla="*/ 0 w 634"/>
                <a:gd name="T61" fmla="*/ 1 h 386"/>
                <a:gd name="T62" fmla="*/ 0 w 634"/>
                <a:gd name="T63" fmla="*/ 1 h 386"/>
                <a:gd name="T64" fmla="*/ 0 w 634"/>
                <a:gd name="T65" fmla="*/ 1 h 386"/>
                <a:gd name="T66" fmla="*/ 0 w 634"/>
                <a:gd name="T67" fmla="*/ 0 h 386"/>
                <a:gd name="T68" fmla="*/ 0 w 634"/>
                <a:gd name="T69" fmla="*/ 1 h 3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4"/>
                <a:gd name="T106" fmla="*/ 0 h 386"/>
                <a:gd name="T107" fmla="*/ 634 w 634"/>
                <a:gd name="T108" fmla="*/ 386 h 3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4" h="386">
                  <a:moveTo>
                    <a:pt x="44" y="176"/>
                  </a:moveTo>
                  <a:lnTo>
                    <a:pt x="60" y="173"/>
                  </a:lnTo>
                  <a:lnTo>
                    <a:pt x="66" y="157"/>
                  </a:lnTo>
                  <a:lnTo>
                    <a:pt x="71" y="144"/>
                  </a:lnTo>
                  <a:lnTo>
                    <a:pt x="91" y="151"/>
                  </a:lnTo>
                  <a:lnTo>
                    <a:pt x="86" y="132"/>
                  </a:lnTo>
                  <a:lnTo>
                    <a:pt x="103" y="124"/>
                  </a:lnTo>
                  <a:lnTo>
                    <a:pt x="113" y="138"/>
                  </a:lnTo>
                  <a:lnTo>
                    <a:pt x="129" y="138"/>
                  </a:lnTo>
                  <a:lnTo>
                    <a:pt x="145" y="146"/>
                  </a:lnTo>
                  <a:lnTo>
                    <a:pt x="153" y="151"/>
                  </a:lnTo>
                  <a:lnTo>
                    <a:pt x="153" y="155"/>
                  </a:lnTo>
                  <a:lnTo>
                    <a:pt x="155" y="167"/>
                  </a:lnTo>
                  <a:lnTo>
                    <a:pt x="173" y="173"/>
                  </a:lnTo>
                  <a:lnTo>
                    <a:pt x="173" y="190"/>
                  </a:lnTo>
                  <a:lnTo>
                    <a:pt x="188" y="217"/>
                  </a:lnTo>
                  <a:lnTo>
                    <a:pt x="205" y="220"/>
                  </a:lnTo>
                  <a:lnTo>
                    <a:pt x="212" y="212"/>
                  </a:lnTo>
                  <a:lnTo>
                    <a:pt x="230" y="203"/>
                  </a:lnTo>
                  <a:lnTo>
                    <a:pt x="246" y="217"/>
                  </a:lnTo>
                  <a:lnTo>
                    <a:pt x="266" y="239"/>
                  </a:lnTo>
                  <a:lnTo>
                    <a:pt x="296" y="269"/>
                  </a:lnTo>
                  <a:lnTo>
                    <a:pt x="349" y="282"/>
                  </a:lnTo>
                  <a:lnTo>
                    <a:pt x="350" y="301"/>
                  </a:lnTo>
                  <a:lnTo>
                    <a:pt x="384" y="313"/>
                  </a:lnTo>
                  <a:lnTo>
                    <a:pt x="400" y="331"/>
                  </a:lnTo>
                  <a:lnTo>
                    <a:pt x="389" y="385"/>
                  </a:lnTo>
                  <a:lnTo>
                    <a:pt x="420" y="386"/>
                  </a:lnTo>
                  <a:lnTo>
                    <a:pt x="441" y="359"/>
                  </a:lnTo>
                  <a:lnTo>
                    <a:pt x="453" y="343"/>
                  </a:lnTo>
                  <a:lnTo>
                    <a:pt x="462" y="329"/>
                  </a:lnTo>
                  <a:lnTo>
                    <a:pt x="457" y="303"/>
                  </a:lnTo>
                  <a:lnTo>
                    <a:pt x="432" y="293"/>
                  </a:lnTo>
                  <a:lnTo>
                    <a:pt x="437" y="245"/>
                  </a:lnTo>
                  <a:lnTo>
                    <a:pt x="460" y="227"/>
                  </a:lnTo>
                  <a:lnTo>
                    <a:pt x="479" y="233"/>
                  </a:lnTo>
                  <a:lnTo>
                    <a:pt x="526" y="225"/>
                  </a:lnTo>
                  <a:lnTo>
                    <a:pt x="534" y="244"/>
                  </a:lnTo>
                  <a:lnTo>
                    <a:pt x="561" y="243"/>
                  </a:lnTo>
                  <a:lnTo>
                    <a:pt x="619" y="239"/>
                  </a:lnTo>
                  <a:lnTo>
                    <a:pt x="634" y="217"/>
                  </a:lnTo>
                  <a:lnTo>
                    <a:pt x="619" y="204"/>
                  </a:lnTo>
                  <a:lnTo>
                    <a:pt x="581" y="204"/>
                  </a:lnTo>
                  <a:lnTo>
                    <a:pt x="517" y="204"/>
                  </a:lnTo>
                  <a:lnTo>
                    <a:pt x="491" y="204"/>
                  </a:lnTo>
                  <a:lnTo>
                    <a:pt x="465" y="200"/>
                  </a:lnTo>
                  <a:lnTo>
                    <a:pt x="424" y="220"/>
                  </a:lnTo>
                  <a:lnTo>
                    <a:pt x="419" y="217"/>
                  </a:lnTo>
                  <a:lnTo>
                    <a:pt x="409" y="208"/>
                  </a:lnTo>
                  <a:lnTo>
                    <a:pt x="388" y="212"/>
                  </a:lnTo>
                  <a:lnTo>
                    <a:pt x="367" y="220"/>
                  </a:lnTo>
                  <a:lnTo>
                    <a:pt x="364" y="216"/>
                  </a:lnTo>
                  <a:lnTo>
                    <a:pt x="359" y="208"/>
                  </a:lnTo>
                  <a:lnTo>
                    <a:pt x="333" y="200"/>
                  </a:lnTo>
                  <a:lnTo>
                    <a:pt x="327" y="198"/>
                  </a:lnTo>
                  <a:lnTo>
                    <a:pt x="332" y="187"/>
                  </a:lnTo>
                  <a:lnTo>
                    <a:pt x="344" y="181"/>
                  </a:lnTo>
                  <a:lnTo>
                    <a:pt x="327" y="143"/>
                  </a:lnTo>
                  <a:lnTo>
                    <a:pt x="300" y="90"/>
                  </a:lnTo>
                  <a:lnTo>
                    <a:pt x="228" y="107"/>
                  </a:lnTo>
                  <a:lnTo>
                    <a:pt x="212" y="90"/>
                  </a:lnTo>
                  <a:lnTo>
                    <a:pt x="178" y="75"/>
                  </a:lnTo>
                  <a:lnTo>
                    <a:pt x="146" y="97"/>
                  </a:lnTo>
                  <a:lnTo>
                    <a:pt x="114" y="91"/>
                  </a:lnTo>
                  <a:lnTo>
                    <a:pt x="80" y="68"/>
                  </a:lnTo>
                  <a:lnTo>
                    <a:pt x="75" y="40"/>
                  </a:lnTo>
                  <a:lnTo>
                    <a:pt x="78" y="20"/>
                  </a:lnTo>
                  <a:lnTo>
                    <a:pt x="76" y="0"/>
                  </a:lnTo>
                  <a:lnTo>
                    <a:pt x="0" y="40"/>
                  </a:lnTo>
                  <a:lnTo>
                    <a:pt x="44" y="176"/>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56" name="Freeform 242"/>
            <p:cNvSpPr>
              <a:spLocks noChangeAspect="1"/>
            </p:cNvSpPr>
            <p:nvPr/>
          </p:nvSpPr>
          <p:spPr bwMode="gray">
            <a:xfrm>
              <a:off x="5456669" y="3256260"/>
              <a:ext cx="299507" cy="274802"/>
            </a:xfrm>
            <a:custGeom>
              <a:avLst/>
              <a:gdLst>
                <a:gd name="T0" fmla="*/ 0 w 485"/>
                <a:gd name="T1" fmla="*/ 1 h 338"/>
                <a:gd name="T2" fmla="*/ 0 w 485"/>
                <a:gd name="T3" fmla="*/ 1 h 338"/>
                <a:gd name="T4" fmla="*/ 0 w 485"/>
                <a:gd name="T5" fmla="*/ 1 h 338"/>
                <a:gd name="T6" fmla="*/ 0 w 485"/>
                <a:gd name="T7" fmla="*/ 1 h 338"/>
                <a:gd name="T8" fmla="*/ 0 w 485"/>
                <a:gd name="T9" fmla="*/ 1 h 338"/>
                <a:gd name="T10" fmla="*/ 0 w 485"/>
                <a:gd name="T11" fmla="*/ 1 h 338"/>
                <a:gd name="T12" fmla="*/ 0 w 485"/>
                <a:gd name="T13" fmla="*/ 1 h 338"/>
                <a:gd name="T14" fmla="*/ 0 w 485"/>
                <a:gd name="T15" fmla="*/ 1 h 338"/>
                <a:gd name="T16" fmla="*/ 0 w 485"/>
                <a:gd name="T17" fmla="*/ 1 h 338"/>
                <a:gd name="T18" fmla="*/ 0 w 485"/>
                <a:gd name="T19" fmla="*/ 1 h 338"/>
                <a:gd name="T20" fmla="*/ 0 w 485"/>
                <a:gd name="T21" fmla="*/ 1 h 338"/>
                <a:gd name="T22" fmla="*/ 0 w 485"/>
                <a:gd name="T23" fmla="*/ 1 h 338"/>
                <a:gd name="T24" fmla="*/ 0 w 485"/>
                <a:gd name="T25" fmla="*/ 1 h 338"/>
                <a:gd name="T26" fmla="*/ 0 w 485"/>
                <a:gd name="T27" fmla="*/ 1 h 338"/>
                <a:gd name="T28" fmla="*/ 0 w 485"/>
                <a:gd name="T29" fmla="*/ 1 h 338"/>
                <a:gd name="T30" fmla="*/ 0 w 485"/>
                <a:gd name="T31" fmla="*/ 1 h 338"/>
                <a:gd name="T32" fmla="*/ 0 w 485"/>
                <a:gd name="T33" fmla="*/ 1 h 338"/>
                <a:gd name="T34" fmla="*/ 0 w 485"/>
                <a:gd name="T35" fmla="*/ 1 h 338"/>
                <a:gd name="T36" fmla="*/ 0 w 485"/>
                <a:gd name="T37" fmla="*/ 1 h 338"/>
                <a:gd name="T38" fmla="*/ 0 w 485"/>
                <a:gd name="T39" fmla="*/ 1 h 338"/>
                <a:gd name="T40" fmla="*/ 0 w 485"/>
                <a:gd name="T41" fmla="*/ 1 h 338"/>
                <a:gd name="T42" fmla="*/ 0 w 485"/>
                <a:gd name="T43" fmla="*/ 1 h 338"/>
                <a:gd name="T44" fmla="*/ 0 w 485"/>
                <a:gd name="T45" fmla="*/ 1 h 338"/>
                <a:gd name="T46" fmla="*/ 0 w 485"/>
                <a:gd name="T47" fmla="*/ 1 h 338"/>
                <a:gd name="T48" fmla="*/ 0 w 485"/>
                <a:gd name="T49" fmla="*/ 1 h 338"/>
                <a:gd name="T50" fmla="*/ 0 w 485"/>
                <a:gd name="T51" fmla="*/ 1 h 338"/>
                <a:gd name="T52" fmla="*/ 0 w 485"/>
                <a:gd name="T53" fmla="*/ 1 h 338"/>
                <a:gd name="T54" fmla="*/ 0 w 485"/>
                <a:gd name="T55" fmla="*/ 1 h 338"/>
                <a:gd name="T56" fmla="*/ 0 w 485"/>
                <a:gd name="T57" fmla="*/ 1 h 338"/>
                <a:gd name="T58" fmla="*/ 0 w 485"/>
                <a:gd name="T59" fmla="*/ 1 h 338"/>
                <a:gd name="T60" fmla="*/ 0 w 485"/>
                <a:gd name="T61" fmla="*/ 1 h 338"/>
                <a:gd name="T62" fmla="*/ 0 w 485"/>
                <a:gd name="T63" fmla="*/ 1 h 338"/>
                <a:gd name="T64" fmla="*/ 0 w 485"/>
                <a:gd name="T65" fmla="*/ 1 h 338"/>
                <a:gd name="T66" fmla="*/ 0 w 485"/>
                <a:gd name="T67" fmla="*/ 1 h 338"/>
                <a:gd name="T68" fmla="*/ 0 w 485"/>
                <a:gd name="T69" fmla="*/ 1 h 338"/>
                <a:gd name="T70" fmla="*/ 0 w 485"/>
                <a:gd name="T71" fmla="*/ 1 h 338"/>
                <a:gd name="T72" fmla="*/ 0 w 485"/>
                <a:gd name="T73" fmla="*/ 1 h 338"/>
                <a:gd name="T74" fmla="*/ 0 w 485"/>
                <a:gd name="T75" fmla="*/ 1 h 338"/>
                <a:gd name="T76" fmla="*/ 0 w 485"/>
                <a:gd name="T77" fmla="*/ 1 h 338"/>
                <a:gd name="T78" fmla="*/ 0 w 485"/>
                <a:gd name="T79" fmla="*/ 0 h 338"/>
                <a:gd name="T80" fmla="*/ 0 w 485"/>
                <a:gd name="T81" fmla="*/ 1 h 338"/>
                <a:gd name="T82" fmla="*/ 0 w 485"/>
                <a:gd name="T83" fmla="*/ 1 h 338"/>
                <a:gd name="T84" fmla="*/ 0 w 485"/>
                <a:gd name="T85" fmla="*/ 1 h 338"/>
                <a:gd name="T86" fmla="*/ 0 w 485"/>
                <a:gd name="T87" fmla="*/ 1 h 338"/>
                <a:gd name="T88" fmla="*/ 0 w 485"/>
                <a:gd name="T89" fmla="*/ 1 h 338"/>
                <a:gd name="T90" fmla="*/ 0 w 485"/>
                <a:gd name="T91" fmla="*/ 1 h 338"/>
                <a:gd name="T92" fmla="*/ 0 w 485"/>
                <a:gd name="T93" fmla="*/ 1 h 338"/>
                <a:gd name="T94" fmla="*/ 0 w 485"/>
                <a:gd name="T95" fmla="*/ 1 h 338"/>
                <a:gd name="T96" fmla="*/ 0 w 485"/>
                <a:gd name="T97" fmla="*/ 1 h 338"/>
                <a:gd name="T98" fmla="*/ 0 w 485"/>
                <a:gd name="T99" fmla="*/ 1 h 338"/>
                <a:gd name="T100" fmla="*/ 0 w 485"/>
                <a:gd name="T101" fmla="*/ 1 h 3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5"/>
                <a:gd name="T154" fmla="*/ 0 h 338"/>
                <a:gd name="T155" fmla="*/ 485 w 485"/>
                <a:gd name="T156" fmla="*/ 338 h 3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5" h="338">
                  <a:moveTo>
                    <a:pt x="0" y="49"/>
                  </a:moveTo>
                  <a:lnTo>
                    <a:pt x="3" y="93"/>
                  </a:lnTo>
                  <a:lnTo>
                    <a:pt x="31" y="66"/>
                  </a:lnTo>
                  <a:lnTo>
                    <a:pt x="66" y="101"/>
                  </a:lnTo>
                  <a:lnTo>
                    <a:pt x="50" y="121"/>
                  </a:lnTo>
                  <a:lnTo>
                    <a:pt x="6" y="102"/>
                  </a:lnTo>
                  <a:lnTo>
                    <a:pt x="2" y="132"/>
                  </a:lnTo>
                  <a:lnTo>
                    <a:pt x="6" y="150"/>
                  </a:lnTo>
                  <a:lnTo>
                    <a:pt x="31" y="153"/>
                  </a:lnTo>
                  <a:lnTo>
                    <a:pt x="19" y="172"/>
                  </a:lnTo>
                  <a:lnTo>
                    <a:pt x="41" y="186"/>
                  </a:lnTo>
                  <a:lnTo>
                    <a:pt x="41" y="246"/>
                  </a:lnTo>
                  <a:lnTo>
                    <a:pt x="107" y="229"/>
                  </a:lnTo>
                  <a:lnTo>
                    <a:pt x="143" y="211"/>
                  </a:lnTo>
                  <a:lnTo>
                    <a:pt x="229" y="251"/>
                  </a:lnTo>
                  <a:lnTo>
                    <a:pt x="282" y="274"/>
                  </a:lnTo>
                  <a:lnTo>
                    <a:pt x="294" y="287"/>
                  </a:lnTo>
                  <a:lnTo>
                    <a:pt x="299" y="316"/>
                  </a:lnTo>
                  <a:lnTo>
                    <a:pt x="349" y="338"/>
                  </a:lnTo>
                  <a:lnTo>
                    <a:pt x="423" y="257"/>
                  </a:lnTo>
                  <a:lnTo>
                    <a:pt x="472" y="257"/>
                  </a:lnTo>
                  <a:lnTo>
                    <a:pt x="480" y="223"/>
                  </a:lnTo>
                  <a:lnTo>
                    <a:pt x="485" y="210"/>
                  </a:lnTo>
                  <a:lnTo>
                    <a:pt x="469" y="188"/>
                  </a:lnTo>
                  <a:lnTo>
                    <a:pt x="433" y="175"/>
                  </a:lnTo>
                  <a:lnTo>
                    <a:pt x="431" y="158"/>
                  </a:lnTo>
                  <a:lnTo>
                    <a:pt x="379" y="145"/>
                  </a:lnTo>
                  <a:lnTo>
                    <a:pt x="349" y="115"/>
                  </a:lnTo>
                  <a:lnTo>
                    <a:pt x="338" y="96"/>
                  </a:lnTo>
                  <a:lnTo>
                    <a:pt x="313" y="77"/>
                  </a:lnTo>
                  <a:lnTo>
                    <a:pt x="297" y="87"/>
                  </a:lnTo>
                  <a:lnTo>
                    <a:pt x="288" y="96"/>
                  </a:lnTo>
                  <a:lnTo>
                    <a:pt x="271" y="93"/>
                  </a:lnTo>
                  <a:lnTo>
                    <a:pt x="256" y="66"/>
                  </a:lnTo>
                  <a:lnTo>
                    <a:pt x="255" y="49"/>
                  </a:lnTo>
                  <a:lnTo>
                    <a:pt x="238" y="43"/>
                  </a:lnTo>
                  <a:lnTo>
                    <a:pt x="234" y="27"/>
                  </a:lnTo>
                  <a:lnTo>
                    <a:pt x="212" y="14"/>
                  </a:lnTo>
                  <a:lnTo>
                    <a:pt x="196" y="14"/>
                  </a:lnTo>
                  <a:lnTo>
                    <a:pt x="186" y="0"/>
                  </a:lnTo>
                  <a:lnTo>
                    <a:pt x="169" y="8"/>
                  </a:lnTo>
                  <a:lnTo>
                    <a:pt x="175" y="27"/>
                  </a:lnTo>
                  <a:lnTo>
                    <a:pt x="167" y="24"/>
                  </a:lnTo>
                  <a:lnTo>
                    <a:pt x="154" y="20"/>
                  </a:lnTo>
                  <a:lnTo>
                    <a:pt x="143" y="49"/>
                  </a:lnTo>
                  <a:lnTo>
                    <a:pt x="125" y="52"/>
                  </a:lnTo>
                  <a:lnTo>
                    <a:pt x="107" y="48"/>
                  </a:lnTo>
                  <a:lnTo>
                    <a:pt x="91" y="62"/>
                  </a:lnTo>
                  <a:lnTo>
                    <a:pt x="76" y="49"/>
                  </a:lnTo>
                  <a:lnTo>
                    <a:pt x="53" y="36"/>
                  </a:lnTo>
                  <a:lnTo>
                    <a:pt x="0" y="49"/>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57" name="Freeform 243"/>
            <p:cNvSpPr>
              <a:spLocks noChangeAspect="1"/>
            </p:cNvSpPr>
            <p:nvPr/>
          </p:nvSpPr>
          <p:spPr bwMode="gray">
            <a:xfrm>
              <a:off x="5791800" y="3253138"/>
              <a:ext cx="252008" cy="137401"/>
            </a:xfrm>
            <a:custGeom>
              <a:avLst/>
              <a:gdLst>
                <a:gd name="T0" fmla="*/ 0 w 405"/>
                <a:gd name="T1" fmla="*/ 1 h 172"/>
                <a:gd name="T2" fmla="*/ 0 w 405"/>
                <a:gd name="T3" fmla="*/ 1 h 172"/>
                <a:gd name="T4" fmla="*/ 0 w 405"/>
                <a:gd name="T5" fmla="*/ 1 h 172"/>
                <a:gd name="T6" fmla="*/ 0 w 405"/>
                <a:gd name="T7" fmla="*/ 1 h 172"/>
                <a:gd name="T8" fmla="*/ 0 w 405"/>
                <a:gd name="T9" fmla="*/ 1 h 172"/>
                <a:gd name="T10" fmla="*/ 0 w 405"/>
                <a:gd name="T11" fmla="*/ 1 h 172"/>
                <a:gd name="T12" fmla="*/ 0 w 405"/>
                <a:gd name="T13" fmla="*/ 1 h 172"/>
                <a:gd name="T14" fmla="*/ 0 w 405"/>
                <a:gd name="T15" fmla="*/ 1 h 172"/>
                <a:gd name="T16" fmla="*/ 0 w 405"/>
                <a:gd name="T17" fmla="*/ 1 h 172"/>
                <a:gd name="T18" fmla="*/ 0 w 405"/>
                <a:gd name="T19" fmla="*/ 1 h 172"/>
                <a:gd name="T20" fmla="*/ 0 w 405"/>
                <a:gd name="T21" fmla="*/ 1 h 172"/>
                <a:gd name="T22" fmla="*/ 0 w 405"/>
                <a:gd name="T23" fmla="*/ 1 h 172"/>
                <a:gd name="T24" fmla="*/ 0 w 405"/>
                <a:gd name="T25" fmla="*/ 1 h 172"/>
                <a:gd name="T26" fmla="*/ 0 w 405"/>
                <a:gd name="T27" fmla="*/ 1 h 172"/>
                <a:gd name="T28" fmla="*/ 0 w 405"/>
                <a:gd name="T29" fmla="*/ 1 h 172"/>
                <a:gd name="T30" fmla="*/ 0 w 405"/>
                <a:gd name="T31" fmla="*/ 1 h 172"/>
                <a:gd name="T32" fmla="*/ 0 w 405"/>
                <a:gd name="T33" fmla="*/ 1 h 172"/>
                <a:gd name="T34" fmla="*/ 0 w 405"/>
                <a:gd name="T35" fmla="*/ 1 h 172"/>
                <a:gd name="T36" fmla="*/ 0 w 405"/>
                <a:gd name="T37" fmla="*/ 1 h 172"/>
                <a:gd name="T38" fmla="*/ 0 w 405"/>
                <a:gd name="T39" fmla="*/ 1 h 172"/>
                <a:gd name="T40" fmla="*/ 0 w 405"/>
                <a:gd name="T41" fmla="*/ 1 h 172"/>
                <a:gd name="T42" fmla="*/ 0 w 405"/>
                <a:gd name="T43" fmla="*/ 0 h 172"/>
                <a:gd name="T44" fmla="*/ 0 w 405"/>
                <a:gd name="T45" fmla="*/ 1 h 172"/>
                <a:gd name="T46" fmla="*/ 0 w 405"/>
                <a:gd name="T47" fmla="*/ 1 h 172"/>
                <a:gd name="T48" fmla="*/ 0 w 405"/>
                <a:gd name="T49" fmla="*/ 1 h 172"/>
                <a:gd name="T50" fmla="*/ 0 w 405"/>
                <a:gd name="T51" fmla="*/ 1 h 172"/>
                <a:gd name="T52" fmla="*/ 0 w 405"/>
                <a:gd name="T53" fmla="*/ 1 h 172"/>
                <a:gd name="T54" fmla="*/ 0 w 405"/>
                <a:gd name="T55" fmla="*/ 1 h 172"/>
                <a:gd name="T56" fmla="*/ 0 w 405"/>
                <a:gd name="T57" fmla="*/ 1 h 172"/>
                <a:gd name="T58" fmla="*/ 0 w 405"/>
                <a:gd name="T59" fmla="*/ 1 h 172"/>
                <a:gd name="T60" fmla="*/ 0 w 405"/>
                <a:gd name="T61" fmla="*/ 1 h 172"/>
                <a:gd name="T62" fmla="*/ 0 w 405"/>
                <a:gd name="T63" fmla="*/ 1 h 172"/>
                <a:gd name="T64" fmla="*/ 0 w 405"/>
                <a:gd name="T65" fmla="*/ 1 h 172"/>
                <a:gd name="T66" fmla="*/ 0 w 405"/>
                <a:gd name="T67" fmla="*/ 1 h 172"/>
                <a:gd name="T68" fmla="*/ 0 w 405"/>
                <a:gd name="T69" fmla="*/ 1 h 172"/>
                <a:gd name="T70" fmla="*/ 0 w 405"/>
                <a:gd name="T71" fmla="*/ 1 h 172"/>
                <a:gd name="T72" fmla="*/ 0 w 405"/>
                <a:gd name="T73" fmla="*/ 1 h 172"/>
                <a:gd name="T74" fmla="*/ 0 w 405"/>
                <a:gd name="T75" fmla="*/ 1 h 172"/>
                <a:gd name="T76" fmla="*/ 0 w 405"/>
                <a:gd name="T77" fmla="*/ 1 h 172"/>
                <a:gd name="T78" fmla="*/ 0 w 405"/>
                <a:gd name="T79" fmla="*/ 1 h 172"/>
                <a:gd name="T80" fmla="*/ 0 w 405"/>
                <a:gd name="T81" fmla="*/ 1 h 172"/>
                <a:gd name="T82" fmla="*/ 0 w 405"/>
                <a:gd name="T83" fmla="*/ 1 h 1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5"/>
                <a:gd name="T127" fmla="*/ 0 h 172"/>
                <a:gd name="T128" fmla="*/ 405 w 405"/>
                <a:gd name="T129" fmla="*/ 172 h 1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5" h="172">
                  <a:moveTo>
                    <a:pt x="103" y="122"/>
                  </a:moveTo>
                  <a:lnTo>
                    <a:pt x="74" y="122"/>
                  </a:lnTo>
                  <a:lnTo>
                    <a:pt x="15" y="129"/>
                  </a:lnTo>
                  <a:lnTo>
                    <a:pt x="0" y="148"/>
                  </a:lnTo>
                  <a:lnTo>
                    <a:pt x="15" y="156"/>
                  </a:lnTo>
                  <a:lnTo>
                    <a:pt x="27" y="162"/>
                  </a:lnTo>
                  <a:lnTo>
                    <a:pt x="109" y="161"/>
                  </a:lnTo>
                  <a:lnTo>
                    <a:pt x="163" y="161"/>
                  </a:lnTo>
                  <a:lnTo>
                    <a:pt x="187" y="172"/>
                  </a:lnTo>
                  <a:lnTo>
                    <a:pt x="196" y="150"/>
                  </a:lnTo>
                  <a:lnTo>
                    <a:pt x="219" y="148"/>
                  </a:lnTo>
                  <a:lnTo>
                    <a:pt x="252" y="140"/>
                  </a:lnTo>
                  <a:lnTo>
                    <a:pt x="280" y="135"/>
                  </a:lnTo>
                  <a:lnTo>
                    <a:pt x="332" y="106"/>
                  </a:lnTo>
                  <a:lnTo>
                    <a:pt x="387" y="79"/>
                  </a:lnTo>
                  <a:lnTo>
                    <a:pt x="405" y="65"/>
                  </a:lnTo>
                  <a:lnTo>
                    <a:pt x="398" y="39"/>
                  </a:lnTo>
                  <a:lnTo>
                    <a:pt x="372" y="39"/>
                  </a:lnTo>
                  <a:lnTo>
                    <a:pt x="346" y="27"/>
                  </a:lnTo>
                  <a:lnTo>
                    <a:pt x="320" y="17"/>
                  </a:lnTo>
                  <a:lnTo>
                    <a:pt x="251" y="11"/>
                  </a:lnTo>
                  <a:lnTo>
                    <a:pt x="167" y="0"/>
                  </a:lnTo>
                  <a:lnTo>
                    <a:pt x="150" y="3"/>
                  </a:lnTo>
                  <a:lnTo>
                    <a:pt x="154" y="17"/>
                  </a:lnTo>
                  <a:lnTo>
                    <a:pt x="165" y="30"/>
                  </a:lnTo>
                  <a:lnTo>
                    <a:pt x="141" y="34"/>
                  </a:lnTo>
                  <a:lnTo>
                    <a:pt x="134" y="25"/>
                  </a:lnTo>
                  <a:lnTo>
                    <a:pt x="107" y="22"/>
                  </a:lnTo>
                  <a:lnTo>
                    <a:pt x="69" y="25"/>
                  </a:lnTo>
                  <a:lnTo>
                    <a:pt x="86" y="34"/>
                  </a:lnTo>
                  <a:lnTo>
                    <a:pt x="90" y="44"/>
                  </a:lnTo>
                  <a:lnTo>
                    <a:pt x="77" y="55"/>
                  </a:lnTo>
                  <a:lnTo>
                    <a:pt x="77" y="73"/>
                  </a:lnTo>
                  <a:lnTo>
                    <a:pt x="92" y="85"/>
                  </a:lnTo>
                  <a:lnTo>
                    <a:pt x="141" y="85"/>
                  </a:lnTo>
                  <a:lnTo>
                    <a:pt x="158" y="83"/>
                  </a:lnTo>
                  <a:lnTo>
                    <a:pt x="174" y="99"/>
                  </a:lnTo>
                  <a:lnTo>
                    <a:pt x="156" y="120"/>
                  </a:lnTo>
                  <a:lnTo>
                    <a:pt x="139" y="120"/>
                  </a:lnTo>
                  <a:lnTo>
                    <a:pt x="121" y="118"/>
                  </a:lnTo>
                  <a:lnTo>
                    <a:pt x="113" y="120"/>
                  </a:lnTo>
                  <a:lnTo>
                    <a:pt x="103" y="122"/>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sp>
          <p:nvSpPr>
            <p:cNvPr id="258" name="Freeform 244"/>
            <p:cNvSpPr>
              <a:spLocks noChangeAspect="1"/>
            </p:cNvSpPr>
            <p:nvPr/>
          </p:nvSpPr>
          <p:spPr bwMode="gray">
            <a:xfrm>
              <a:off x="5758815" y="3324961"/>
              <a:ext cx="158330" cy="142085"/>
            </a:xfrm>
            <a:custGeom>
              <a:avLst/>
              <a:gdLst>
                <a:gd name="T0" fmla="*/ 0 w 256"/>
                <a:gd name="T1" fmla="*/ 1 h 178"/>
                <a:gd name="T2" fmla="*/ 0 w 256"/>
                <a:gd name="T3" fmla="*/ 1 h 178"/>
                <a:gd name="T4" fmla="*/ 0 w 256"/>
                <a:gd name="T5" fmla="*/ 1 h 178"/>
                <a:gd name="T6" fmla="*/ 0 w 256"/>
                <a:gd name="T7" fmla="*/ 1 h 178"/>
                <a:gd name="T8" fmla="*/ 0 w 256"/>
                <a:gd name="T9" fmla="*/ 1 h 178"/>
                <a:gd name="T10" fmla="*/ 0 w 256"/>
                <a:gd name="T11" fmla="*/ 1 h 178"/>
                <a:gd name="T12" fmla="*/ 0 w 256"/>
                <a:gd name="T13" fmla="*/ 1 h 178"/>
                <a:gd name="T14" fmla="*/ 0 w 256"/>
                <a:gd name="T15" fmla="*/ 1 h 178"/>
                <a:gd name="T16" fmla="*/ 0 w 256"/>
                <a:gd name="T17" fmla="*/ 1 h 178"/>
                <a:gd name="T18" fmla="*/ 0 w 256"/>
                <a:gd name="T19" fmla="*/ 1 h 178"/>
                <a:gd name="T20" fmla="*/ 0 w 256"/>
                <a:gd name="T21" fmla="*/ 1 h 178"/>
                <a:gd name="T22" fmla="*/ 0 w 256"/>
                <a:gd name="T23" fmla="*/ 1 h 178"/>
                <a:gd name="T24" fmla="*/ 0 w 256"/>
                <a:gd name="T25" fmla="*/ 1 h 178"/>
                <a:gd name="T26" fmla="*/ 0 w 256"/>
                <a:gd name="T27" fmla="*/ 1 h 178"/>
                <a:gd name="T28" fmla="*/ 0 w 256"/>
                <a:gd name="T29" fmla="*/ 1 h 178"/>
                <a:gd name="T30" fmla="*/ 0 w 256"/>
                <a:gd name="T31" fmla="*/ 1 h 178"/>
                <a:gd name="T32" fmla="*/ 0 w 256"/>
                <a:gd name="T33" fmla="*/ 1 h 178"/>
                <a:gd name="T34" fmla="*/ 0 w 256"/>
                <a:gd name="T35" fmla="*/ 1 h 178"/>
                <a:gd name="T36" fmla="*/ 0 w 256"/>
                <a:gd name="T37" fmla="*/ 1 h 178"/>
                <a:gd name="T38" fmla="*/ 0 w 256"/>
                <a:gd name="T39" fmla="*/ 1 h 178"/>
                <a:gd name="T40" fmla="*/ 0 w 256"/>
                <a:gd name="T41" fmla="*/ 1 h 178"/>
                <a:gd name="T42" fmla="*/ 0 w 256"/>
                <a:gd name="T43" fmla="*/ 1 h 178"/>
                <a:gd name="T44" fmla="*/ 0 w 256"/>
                <a:gd name="T45" fmla="*/ 1 h 178"/>
                <a:gd name="T46" fmla="*/ 0 w 256"/>
                <a:gd name="T47" fmla="*/ 1 h 178"/>
                <a:gd name="T48" fmla="*/ 0 w 256"/>
                <a:gd name="T49" fmla="*/ 0 h 178"/>
                <a:gd name="T50" fmla="*/ 0 w 256"/>
                <a:gd name="T51" fmla="*/ 1 h 178"/>
                <a:gd name="T52" fmla="*/ 0 w 256"/>
                <a:gd name="T53" fmla="*/ 1 h 178"/>
                <a:gd name="T54" fmla="*/ 0 w 256"/>
                <a:gd name="T55" fmla="*/ 1 h 178"/>
                <a:gd name="T56" fmla="*/ 0 w 256"/>
                <a:gd name="T57" fmla="*/ 1 h 178"/>
                <a:gd name="T58" fmla="*/ 0 w 256"/>
                <a:gd name="T59" fmla="*/ 1 h 178"/>
                <a:gd name="T60" fmla="*/ 0 w 256"/>
                <a:gd name="T61" fmla="*/ 1 h 178"/>
                <a:gd name="T62" fmla="*/ 0 w 256"/>
                <a:gd name="T63" fmla="*/ 1 h 178"/>
                <a:gd name="T64" fmla="*/ 0 w 256"/>
                <a:gd name="T65" fmla="*/ 1 h 178"/>
                <a:gd name="T66" fmla="*/ 0 w 256"/>
                <a:gd name="T67" fmla="*/ 1 h 178"/>
                <a:gd name="T68" fmla="*/ 0 w 256"/>
                <a:gd name="T69" fmla="*/ 1 h 178"/>
                <a:gd name="T70" fmla="*/ 0 w 256"/>
                <a:gd name="T71" fmla="*/ 1 h 178"/>
                <a:gd name="T72" fmla="*/ 0 w 256"/>
                <a:gd name="T73" fmla="*/ 1 h 1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6"/>
                <a:gd name="T112" fmla="*/ 0 h 178"/>
                <a:gd name="T113" fmla="*/ 256 w 256"/>
                <a:gd name="T114" fmla="*/ 178 h 1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6" h="178">
                  <a:moveTo>
                    <a:pt x="0" y="151"/>
                  </a:moveTo>
                  <a:lnTo>
                    <a:pt x="2" y="159"/>
                  </a:lnTo>
                  <a:lnTo>
                    <a:pt x="20" y="161"/>
                  </a:lnTo>
                  <a:lnTo>
                    <a:pt x="67" y="162"/>
                  </a:lnTo>
                  <a:lnTo>
                    <a:pt x="121" y="106"/>
                  </a:lnTo>
                  <a:lnTo>
                    <a:pt x="134" y="143"/>
                  </a:lnTo>
                  <a:lnTo>
                    <a:pt x="149" y="178"/>
                  </a:lnTo>
                  <a:lnTo>
                    <a:pt x="182" y="164"/>
                  </a:lnTo>
                  <a:lnTo>
                    <a:pt x="219" y="150"/>
                  </a:lnTo>
                  <a:lnTo>
                    <a:pt x="254" y="161"/>
                  </a:lnTo>
                  <a:lnTo>
                    <a:pt x="256" y="109"/>
                  </a:lnTo>
                  <a:lnTo>
                    <a:pt x="231" y="98"/>
                  </a:lnTo>
                  <a:lnTo>
                    <a:pt x="216" y="100"/>
                  </a:lnTo>
                  <a:lnTo>
                    <a:pt x="227" y="67"/>
                  </a:lnTo>
                  <a:lnTo>
                    <a:pt x="197" y="60"/>
                  </a:lnTo>
                  <a:lnTo>
                    <a:pt x="171" y="57"/>
                  </a:lnTo>
                  <a:lnTo>
                    <a:pt x="135" y="57"/>
                  </a:lnTo>
                  <a:lnTo>
                    <a:pt x="106" y="57"/>
                  </a:lnTo>
                  <a:lnTo>
                    <a:pt x="72" y="57"/>
                  </a:lnTo>
                  <a:lnTo>
                    <a:pt x="42" y="51"/>
                  </a:lnTo>
                  <a:lnTo>
                    <a:pt x="38" y="46"/>
                  </a:lnTo>
                  <a:lnTo>
                    <a:pt x="44" y="34"/>
                  </a:lnTo>
                  <a:lnTo>
                    <a:pt x="56" y="25"/>
                  </a:lnTo>
                  <a:lnTo>
                    <a:pt x="105" y="17"/>
                  </a:lnTo>
                  <a:lnTo>
                    <a:pt x="102" y="0"/>
                  </a:lnTo>
                  <a:lnTo>
                    <a:pt x="66" y="6"/>
                  </a:lnTo>
                  <a:lnTo>
                    <a:pt x="34" y="3"/>
                  </a:lnTo>
                  <a:lnTo>
                    <a:pt x="13" y="20"/>
                  </a:lnTo>
                  <a:lnTo>
                    <a:pt x="7" y="57"/>
                  </a:lnTo>
                  <a:lnTo>
                    <a:pt x="8" y="66"/>
                  </a:lnTo>
                  <a:lnTo>
                    <a:pt x="5" y="68"/>
                  </a:lnTo>
                  <a:lnTo>
                    <a:pt x="28" y="76"/>
                  </a:lnTo>
                  <a:lnTo>
                    <a:pt x="39" y="95"/>
                  </a:lnTo>
                  <a:lnTo>
                    <a:pt x="33" y="118"/>
                  </a:lnTo>
                  <a:lnTo>
                    <a:pt x="27" y="121"/>
                  </a:lnTo>
                  <a:lnTo>
                    <a:pt x="18" y="131"/>
                  </a:lnTo>
                  <a:lnTo>
                    <a:pt x="0" y="151"/>
                  </a:lnTo>
                  <a:close/>
                </a:path>
              </a:pathLst>
            </a:custGeom>
            <a:solidFill>
              <a:srgbClr val="FFFFFF">
                <a:lumMod val="75000"/>
              </a:srgbClr>
            </a:solidFill>
            <a:ln w="12700" cap="rnd">
              <a:solidFill>
                <a:srgbClr val="FFFFFF"/>
              </a:solidFill>
              <a:round/>
              <a:headEnd/>
              <a:tailEnd/>
            </a:ln>
          </p:spPr>
          <p:txBody>
            <a:bodyPr lIns="76426" tIns="38213" rIns="76426" bIns="38213"/>
            <a:lstStyle/>
            <a:p>
              <a:pPr marL="0" marR="0" lvl="0" indent="0" algn="l" defTabSz="764381"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776"/>
                </a:solidFill>
                <a:effectLst/>
                <a:uLnTx/>
                <a:uFillTx/>
                <a:latin typeface="Verdana"/>
                <a:ea typeface="+mn-ea"/>
                <a:cs typeface="+mn-cs"/>
              </a:endParaRPr>
            </a:p>
          </p:txBody>
        </p:sp>
      </p:grpSp>
      <p:grpSp>
        <p:nvGrpSpPr>
          <p:cNvPr id="14" name="Group 13"/>
          <p:cNvGrpSpPr/>
          <p:nvPr/>
        </p:nvGrpSpPr>
        <p:grpSpPr>
          <a:xfrm>
            <a:off x="3371213" y="2383848"/>
            <a:ext cx="795528" cy="795528"/>
            <a:chOff x="1610751" y="2202776"/>
            <a:chExt cx="795528" cy="795528"/>
          </a:xfrm>
        </p:grpSpPr>
        <p:sp>
          <p:nvSpPr>
            <p:cNvPr id="259" name="Teardrop 258"/>
            <p:cNvSpPr/>
            <p:nvPr/>
          </p:nvSpPr>
          <p:spPr>
            <a:xfrm rot="8100000">
              <a:off x="1610751" y="2202776"/>
              <a:ext cx="795528" cy="795528"/>
            </a:xfrm>
            <a:prstGeom prst="teardrop">
              <a:avLst/>
            </a:prstGeom>
            <a:solidFill>
              <a:srgbClr val="72C7E7"/>
            </a:solidFill>
            <a:ln w="25400" cap="flat" cmpd="sng" algn="ctr">
              <a:solidFill>
                <a:srgbClr val="FFFFFF"/>
              </a:solidFill>
              <a:prstDash val="solid"/>
            </a:ln>
            <a:effectLst/>
          </p:spPr>
          <p:txBody>
            <a:bodyPr lIns="27000" tIns="27000" rIns="27000" b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50" b="0" i="0" u="none" strike="noStrike" kern="0" cap="none" spc="0" normalizeH="0" baseline="0" noProof="0" dirty="0">
                <a:ln>
                  <a:noFill/>
                </a:ln>
                <a:solidFill>
                  <a:srgbClr val="FFFFFF"/>
                </a:solidFill>
                <a:effectLst/>
                <a:uLnTx/>
                <a:uFillTx/>
                <a:latin typeface="Verdana"/>
                <a:ea typeface="+mn-ea"/>
                <a:cs typeface="+mn-cs"/>
              </a:endParaRPr>
            </a:p>
          </p:txBody>
        </p:sp>
        <p:sp>
          <p:nvSpPr>
            <p:cNvPr id="260" name="Oval 259"/>
            <p:cNvSpPr/>
            <p:nvPr/>
          </p:nvSpPr>
          <p:spPr>
            <a:xfrm>
              <a:off x="1622376" y="2217989"/>
              <a:ext cx="768096" cy="768096"/>
            </a:xfrm>
            <a:prstGeom prst="ellipse">
              <a:avLst/>
            </a:prstGeom>
            <a:solidFill>
              <a:srgbClr val="00A1DE"/>
            </a:solidFill>
            <a:ln w="25400" cap="flat" cmpd="sng" algn="ctr">
              <a:noFill/>
              <a:prstDash val="solid"/>
            </a:ln>
            <a:effectLst/>
          </p:spPr>
          <p:txBody>
            <a:bodyPr wrap="none" lIns="27000" tIns="27000" rIns="27000" b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FFFFFF"/>
                  </a:solidFill>
                  <a:effectLst/>
                  <a:uLnTx/>
                  <a:uFillTx/>
                  <a:latin typeface="Verdana"/>
                  <a:ea typeface="+mn-ea"/>
                  <a:cs typeface="+mn-cs"/>
                </a:rPr>
                <a:t>USA</a:t>
              </a:r>
              <a:endParaRPr kumimoji="0" lang="en-US" sz="825" b="0" i="0" u="none" strike="noStrike" kern="0" cap="none" spc="0" normalizeH="0" baseline="0" noProof="0" dirty="0">
                <a:ln>
                  <a:noFill/>
                </a:ln>
                <a:solidFill>
                  <a:srgbClr val="FFFFFF"/>
                </a:solidFill>
                <a:effectLst/>
                <a:uLnTx/>
                <a:uFillTx/>
                <a:latin typeface="Verdana"/>
                <a:ea typeface="+mn-ea"/>
                <a:cs typeface="+mn-cs"/>
              </a:endParaRPr>
            </a:p>
          </p:txBody>
        </p:sp>
      </p:grpSp>
      <p:grpSp>
        <p:nvGrpSpPr>
          <p:cNvPr id="3" name="Group 2"/>
          <p:cNvGrpSpPr/>
          <p:nvPr/>
        </p:nvGrpSpPr>
        <p:grpSpPr>
          <a:xfrm>
            <a:off x="5062656" y="1734526"/>
            <a:ext cx="795528" cy="795528"/>
            <a:chOff x="3257495" y="1504373"/>
            <a:chExt cx="795528" cy="795528"/>
          </a:xfrm>
        </p:grpSpPr>
        <p:sp>
          <p:nvSpPr>
            <p:cNvPr id="261" name="Teardrop 260"/>
            <p:cNvSpPr/>
            <p:nvPr/>
          </p:nvSpPr>
          <p:spPr>
            <a:xfrm rot="8100000">
              <a:off x="3257495" y="1504373"/>
              <a:ext cx="795528" cy="795528"/>
            </a:xfrm>
            <a:prstGeom prst="teardrop">
              <a:avLst/>
            </a:prstGeom>
            <a:solidFill>
              <a:srgbClr val="72C7E7"/>
            </a:solidFill>
            <a:ln w="25400" cap="flat" cmpd="sng" algn="ctr">
              <a:solidFill>
                <a:srgbClr val="FFFFFF"/>
              </a:solidFill>
              <a:prstDash val="solid"/>
            </a:ln>
            <a:effectLst/>
          </p:spPr>
          <p:txBody>
            <a:bodyPr lIns="27000" tIns="27000" rIns="27000" bIns="27000" rtlCol="0" anchor="ctr"/>
            <a:lstStyle/>
            <a:p>
              <a:pPr lvl="0" algn="ctr" defTabSz="685800">
                <a:defRPr/>
              </a:pPr>
              <a:r>
                <a:rPr lang="nl-NL" sz="900" kern="0">
                  <a:solidFill>
                    <a:srgbClr val="FFFFFF"/>
                  </a:solidFill>
                </a:rPr>
                <a:t>0.77"</a:t>
              </a:r>
              <a:endParaRPr kumimoji="0" lang="nl-NL" sz="900" b="0" i="0" u="none" strike="noStrike" kern="0" cap="none" spc="0" normalizeH="0" baseline="0" noProof="0" dirty="0">
                <a:ln>
                  <a:noFill/>
                </a:ln>
                <a:solidFill>
                  <a:srgbClr val="FFFFFF"/>
                </a:solidFill>
                <a:effectLst/>
                <a:uLnTx/>
                <a:uFillTx/>
                <a:latin typeface="Verdana"/>
                <a:ea typeface="+mn-ea"/>
                <a:cs typeface="+mn-cs"/>
              </a:endParaRPr>
            </a:p>
          </p:txBody>
        </p:sp>
        <p:sp>
          <p:nvSpPr>
            <p:cNvPr id="262" name="Oval 261"/>
            <p:cNvSpPr/>
            <p:nvPr/>
          </p:nvSpPr>
          <p:spPr>
            <a:xfrm>
              <a:off x="3276660" y="1509154"/>
              <a:ext cx="768096" cy="768096"/>
            </a:xfrm>
            <a:prstGeom prst="ellipse">
              <a:avLst/>
            </a:prstGeom>
            <a:solidFill>
              <a:srgbClr val="00A1DE"/>
            </a:solidFill>
            <a:ln w="25400" cap="flat" cmpd="sng" algn="ctr">
              <a:noFill/>
              <a:prstDash val="solid"/>
            </a:ln>
            <a:effectLst/>
          </p:spPr>
          <p:txBody>
            <a:bodyPr wrap="none" lIns="27000" tIns="27000" rIns="27000" b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FFFFFF"/>
                  </a:solidFill>
                  <a:effectLst/>
                  <a:uLnTx/>
                  <a:uFillTx/>
                  <a:latin typeface="Verdana"/>
                  <a:ea typeface="+mn-ea"/>
                  <a:cs typeface="+mn-cs"/>
                </a:rPr>
                <a:t>United </a:t>
              </a:r>
              <a:br>
                <a:rPr kumimoji="0" lang="en-US" sz="1050" b="0" i="0" u="none" strike="noStrike" kern="0" cap="none" spc="0" normalizeH="0" baseline="0" noProof="0" dirty="0">
                  <a:ln>
                    <a:noFill/>
                  </a:ln>
                  <a:solidFill>
                    <a:srgbClr val="FFFFFF"/>
                  </a:solidFill>
                  <a:effectLst/>
                  <a:uLnTx/>
                  <a:uFillTx/>
                  <a:latin typeface="Verdana"/>
                  <a:ea typeface="+mn-ea"/>
                  <a:cs typeface="+mn-cs"/>
                </a:rPr>
              </a:br>
              <a:r>
                <a:rPr kumimoji="0" lang="en-US" sz="1050" b="0" i="0" u="none" strike="noStrike" kern="0" cap="none" spc="0" normalizeH="0" baseline="0" noProof="0" dirty="0">
                  <a:ln>
                    <a:noFill/>
                  </a:ln>
                  <a:solidFill>
                    <a:srgbClr val="FFFFFF"/>
                  </a:solidFill>
                  <a:effectLst/>
                  <a:uLnTx/>
                  <a:uFillTx/>
                  <a:latin typeface="Verdana"/>
                  <a:ea typeface="+mn-ea"/>
                  <a:cs typeface="+mn-cs"/>
                </a:rPr>
                <a:t>Kingdom</a:t>
              </a:r>
              <a:endParaRPr kumimoji="0" lang="nl-NL" sz="1050" b="0" i="0" u="none" strike="noStrike" kern="0" cap="none" spc="0" normalizeH="0" baseline="0" noProof="0" dirty="0">
                <a:ln>
                  <a:noFill/>
                </a:ln>
                <a:solidFill>
                  <a:srgbClr val="FFFFFF"/>
                </a:solidFill>
                <a:effectLst/>
                <a:uLnTx/>
                <a:uFillTx/>
                <a:latin typeface="Verdana"/>
                <a:ea typeface="+mn-ea"/>
                <a:cs typeface="+mn-cs"/>
              </a:endParaRPr>
            </a:p>
          </p:txBody>
        </p:sp>
      </p:grpSp>
      <p:grpSp>
        <p:nvGrpSpPr>
          <p:cNvPr id="273" name="Group 272"/>
          <p:cNvGrpSpPr/>
          <p:nvPr/>
        </p:nvGrpSpPr>
        <p:grpSpPr>
          <a:xfrm>
            <a:off x="2716463" y="1826330"/>
            <a:ext cx="786384" cy="795528"/>
            <a:chOff x="1100850" y="1649458"/>
            <a:chExt cx="786384" cy="795528"/>
          </a:xfrm>
        </p:grpSpPr>
        <p:sp>
          <p:nvSpPr>
            <p:cNvPr id="266" name="Teardrop 265"/>
            <p:cNvSpPr/>
            <p:nvPr/>
          </p:nvSpPr>
          <p:spPr>
            <a:xfrm rot="8100000">
              <a:off x="1100850" y="1649458"/>
              <a:ext cx="786384" cy="795528"/>
            </a:xfrm>
            <a:prstGeom prst="teardrop">
              <a:avLst/>
            </a:prstGeom>
            <a:solidFill>
              <a:srgbClr val="72C7E7"/>
            </a:solidFill>
            <a:ln w="25400" cap="flat" cmpd="sng" algn="ctr">
              <a:solidFill>
                <a:srgbClr val="FFFFFF"/>
              </a:solidFill>
              <a:prstDash val="solid"/>
            </a:ln>
            <a:effectLst/>
          </p:spPr>
          <p:txBody>
            <a:bodyPr lIns="27000" tIns="27000" rIns="27000" b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dirty="0">
                <a:ln>
                  <a:noFill/>
                </a:ln>
                <a:solidFill>
                  <a:srgbClr val="FFFFFF"/>
                </a:solidFill>
                <a:effectLst/>
                <a:uLnTx/>
                <a:uFillTx/>
                <a:latin typeface="Calibri"/>
                <a:ea typeface="+mn-ea"/>
                <a:cs typeface="+mn-cs"/>
              </a:endParaRPr>
            </a:p>
          </p:txBody>
        </p:sp>
        <p:sp>
          <p:nvSpPr>
            <p:cNvPr id="267" name="Oval 266"/>
            <p:cNvSpPr/>
            <p:nvPr/>
          </p:nvSpPr>
          <p:spPr>
            <a:xfrm>
              <a:off x="1112205" y="1666066"/>
              <a:ext cx="768096" cy="768096"/>
            </a:xfrm>
            <a:prstGeom prst="ellipse">
              <a:avLst/>
            </a:prstGeom>
            <a:solidFill>
              <a:srgbClr val="00A1DE"/>
            </a:solidFill>
            <a:ln w="25400" cap="flat" cmpd="sng" algn="ctr">
              <a:noFill/>
              <a:prstDash val="solid"/>
            </a:ln>
            <a:effectLst/>
          </p:spPr>
          <p:txBody>
            <a:bodyPr wrap="none" lIns="27000" tIns="27000" rIns="27000" b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FFFFFF"/>
                  </a:solidFill>
                  <a:effectLst/>
                  <a:uLnTx/>
                  <a:uFillTx/>
                  <a:latin typeface="Verdana"/>
                  <a:ea typeface="+mn-ea"/>
                  <a:cs typeface="+mn-cs"/>
                </a:rPr>
                <a:t>Canada</a:t>
              </a:r>
              <a:endParaRPr kumimoji="0" lang="nl-NL" sz="825" b="0" i="0" u="none" strike="noStrike" kern="0" cap="none" spc="0" normalizeH="0" baseline="0" noProof="0" dirty="0">
                <a:ln>
                  <a:noFill/>
                </a:ln>
                <a:solidFill>
                  <a:srgbClr val="FFFFFF"/>
                </a:solidFill>
                <a:effectLst/>
                <a:uLnTx/>
                <a:uFillTx/>
                <a:latin typeface="Verdana"/>
                <a:ea typeface="+mn-ea"/>
                <a:cs typeface="+mn-cs"/>
              </a:endParaRPr>
            </a:p>
          </p:txBody>
        </p:sp>
      </p:grpSp>
      <p:grpSp>
        <p:nvGrpSpPr>
          <p:cNvPr id="7" name="Group 6"/>
          <p:cNvGrpSpPr/>
          <p:nvPr/>
        </p:nvGrpSpPr>
        <p:grpSpPr>
          <a:xfrm>
            <a:off x="7990261" y="3374102"/>
            <a:ext cx="795528" cy="795528"/>
            <a:chOff x="6067564" y="3074347"/>
            <a:chExt cx="795528" cy="795528"/>
          </a:xfrm>
        </p:grpSpPr>
        <p:sp>
          <p:nvSpPr>
            <p:cNvPr id="270" name="Teardrop 269"/>
            <p:cNvSpPr/>
            <p:nvPr/>
          </p:nvSpPr>
          <p:spPr>
            <a:xfrm rot="8100000">
              <a:off x="6067564" y="3074347"/>
              <a:ext cx="795528" cy="795528"/>
            </a:xfrm>
            <a:prstGeom prst="teardrop">
              <a:avLst/>
            </a:prstGeom>
            <a:solidFill>
              <a:srgbClr val="72C7E7"/>
            </a:solidFill>
            <a:ln w="25400" cap="flat" cmpd="sng" algn="ctr">
              <a:solidFill>
                <a:srgbClr val="FFFFFF"/>
              </a:solidFill>
              <a:prstDash val="solid"/>
            </a:ln>
            <a:effectLst/>
          </p:spPr>
          <p:txBody>
            <a:bodyPr lIns="27000" tIns="27000" rIns="27000" bIns="27000" rtlCol="0" anchor="ctr"/>
            <a:lstStyle/>
            <a:p>
              <a:pPr lvl="0" algn="ctr" defTabSz="685800">
                <a:defRPr/>
              </a:pPr>
              <a:r>
                <a:rPr lang="nl-NL" sz="825" kern="0">
                  <a:solidFill>
                    <a:srgbClr val="FFFFFF"/>
                  </a:solidFill>
                </a:rPr>
                <a:t>0.77"</a:t>
              </a:r>
              <a:endParaRPr kumimoji="0" lang="nl-NL" sz="825" b="0" i="0" u="none" strike="noStrike" kern="0" cap="none" spc="0" normalizeH="0" baseline="0" noProof="0" dirty="0">
                <a:ln>
                  <a:noFill/>
                </a:ln>
                <a:solidFill>
                  <a:srgbClr val="FFFFFF"/>
                </a:solidFill>
                <a:effectLst/>
                <a:uLnTx/>
                <a:uFillTx/>
                <a:latin typeface="Verdana"/>
                <a:ea typeface="+mn-ea"/>
                <a:cs typeface="+mn-cs"/>
              </a:endParaRPr>
            </a:p>
          </p:txBody>
        </p:sp>
        <p:sp>
          <p:nvSpPr>
            <p:cNvPr id="271" name="Oval 270"/>
            <p:cNvSpPr/>
            <p:nvPr/>
          </p:nvSpPr>
          <p:spPr>
            <a:xfrm>
              <a:off x="6083961" y="3084041"/>
              <a:ext cx="768096" cy="768096"/>
            </a:xfrm>
            <a:prstGeom prst="ellipse">
              <a:avLst/>
            </a:prstGeom>
            <a:solidFill>
              <a:srgbClr val="00A1DE"/>
            </a:solidFill>
            <a:ln w="25400" cap="flat" cmpd="sng" algn="ctr">
              <a:noFill/>
              <a:prstDash val="solid"/>
            </a:ln>
            <a:effectLst/>
          </p:spPr>
          <p:txBody>
            <a:bodyPr wrap="none" lIns="27000" tIns="27000" rIns="27000" b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FFFFFF"/>
                  </a:solidFill>
                  <a:effectLst/>
                  <a:uLnTx/>
                  <a:uFillTx/>
                  <a:latin typeface="Verdana"/>
                  <a:ea typeface="+mn-ea"/>
                  <a:cs typeface="+mn-cs"/>
                </a:rPr>
                <a:t>Singapore</a:t>
              </a:r>
              <a:endParaRPr kumimoji="0" lang="nl-NL" sz="900" b="0" i="0" u="none" strike="noStrike" kern="0" cap="none" spc="0" normalizeH="0" baseline="0" noProof="0" dirty="0">
                <a:ln>
                  <a:noFill/>
                </a:ln>
                <a:solidFill>
                  <a:srgbClr val="FFFFFF"/>
                </a:solidFill>
                <a:effectLst/>
                <a:uLnTx/>
                <a:uFillTx/>
                <a:latin typeface="Verdana"/>
                <a:ea typeface="+mn-ea"/>
                <a:cs typeface="+mn-cs"/>
              </a:endParaRPr>
            </a:p>
          </p:txBody>
        </p:sp>
      </p:grpSp>
      <p:sp>
        <p:nvSpPr>
          <p:cNvPr id="280" name="TextBox 279"/>
          <p:cNvSpPr txBox="1"/>
          <p:nvPr/>
        </p:nvSpPr>
        <p:spPr>
          <a:xfrm>
            <a:off x="4568350" y="5263237"/>
            <a:ext cx="3443462" cy="1139440"/>
          </a:xfrm>
          <a:prstGeom prst="rect">
            <a:avLst/>
          </a:prstGeom>
          <a:noFill/>
        </p:spPr>
        <p:txBody>
          <a:bodyPr wrap="square" lIns="27000" tIns="27000" rIns="27000" bIns="2700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300" b="1" i="0" u="none" strike="noStrike" kern="1200" cap="none" spc="0" normalizeH="0" baseline="0" noProof="0" dirty="0">
                <a:ln>
                  <a:noFill/>
                </a:ln>
                <a:solidFill>
                  <a:srgbClr val="81BC00"/>
                </a:solidFill>
                <a:effectLst/>
                <a:uLnTx/>
                <a:uFillTx/>
              </a:rPr>
              <a:t>United Kingdom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effectLst/>
                <a:uLnTx/>
                <a:uFillTx/>
                <a:cs typeface="Segoe UI" panose="020B0502040204020203" pitchFamily="34" charset="0"/>
              </a:rPr>
              <a:t>The</a:t>
            </a:r>
            <a:r>
              <a:rPr kumimoji="0" lang="en-US" sz="1050" b="0" i="0" u="none" strike="noStrike" kern="1200" cap="none" spc="0" normalizeH="0" baseline="0" noProof="0" dirty="0">
                <a:ln>
                  <a:noFill/>
                </a:ln>
                <a:solidFill>
                  <a:srgbClr val="777A7C"/>
                </a:solidFill>
                <a:effectLst/>
                <a:uLnTx/>
                <a:uFillTx/>
                <a:cs typeface="Segoe UI" panose="020B0502040204020203" pitchFamily="34" charset="0"/>
              </a:rPr>
              <a:t> </a:t>
            </a:r>
            <a:r>
              <a:rPr lang="en-US" sz="1050" b="1" dirty="0">
                <a:solidFill>
                  <a:srgbClr val="3AB0E4"/>
                </a:solidFill>
                <a:cs typeface="Segoe UI" panose="020B0502040204020203" pitchFamily="34" charset="0"/>
              </a:rPr>
              <a:t>Key </a:t>
            </a:r>
            <a:r>
              <a:rPr kumimoji="0" lang="en-US" sz="1050" b="1" i="0" u="none" strike="noStrike" kern="1200" cap="none" spc="0" normalizeH="0" baseline="0" noProof="0" dirty="0">
                <a:ln>
                  <a:noFill/>
                </a:ln>
                <a:solidFill>
                  <a:srgbClr val="3AB0E4"/>
                </a:solidFill>
                <a:effectLst/>
                <a:uLnTx/>
                <a:uFillTx/>
                <a:cs typeface="Segoe UI" panose="020B0502040204020203" pitchFamily="34" charset="0"/>
              </a:rPr>
              <a:t>Principles of Cybersecurity for Connected and Autonomous Vehicles</a:t>
            </a:r>
            <a:r>
              <a:rPr kumimoji="0" lang="en-US" sz="1050" b="0" i="0" u="none" strike="noStrike" kern="1200" cap="none" spc="0" normalizeH="0" baseline="0" noProof="0" dirty="0">
                <a:ln>
                  <a:noFill/>
                </a:ln>
                <a:solidFill>
                  <a:srgbClr val="3AB0E4"/>
                </a:solidFill>
                <a:effectLst/>
                <a:uLnTx/>
                <a:uFillTx/>
                <a:cs typeface="Segoe UI" panose="020B0502040204020203" pitchFamily="34" charset="0"/>
              </a:rPr>
              <a:t> </a:t>
            </a:r>
            <a:r>
              <a:rPr kumimoji="0" lang="en-US" sz="1050" b="0" i="0" u="none" strike="noStrike" kern="1200" cap="none" spc="0" normalizeH="0" baseline="0" noProof="0" dirty="0" smtClean="0">
                <a:ln>
                  <a:noFill/>
                </a:ln>
                <a:solidFill>
                  <a:srgbClr val="3AB0E4"/>
                </a:solidFill>
                <a:effectLst/>
                <a:uLnTx/>
                <a:uFillTx/>
                <a:cs typeface="Segoe UI" panose="020B0502040204020203" pitchFamily="34" charset="0"/>
              </a:rPr>
              <a:t/>
            </a:r>
            <a:br>
              <a:rPr kumimoji="0" lang="en-US" sz="1050" b="0" i="0" u="none" strike="noStrike" kern="1200" cap="none" spc="0" normalizeH="0" baseline="0" noProof="0" dirty="0" smtClean="0">
                <a:ln>
                  <a:noFill/>
                </a:ln>
                <a:solidFill>
                  <a:srgbClr val="3AB0E4"/>
                </a:solidFill>
                <a:effectLst/>
                <a:uLnTx/>
                <a:uFillTx/>
                <a:cs typeface="Segoe UI" panose="020B0502040204020203" pitchFamily="34" charset="0"/>
              </a:rPr>
            </a:br>
            <a:r>
              <a:rPr kumimoji="0" lang="en-US" sz="1050" b="0" i="0" u="none" strike="noStrike" kern="1200" cap="none" spc="0" normalizeH="0" baseline="0" noProof="0" dirty="0" smtClean="0">
                <a:ln>
                  <a:noFill/>
                </a:ln>
                <a:effectLst/>
                <a:uLnTx/>
                <a:uFillTx/>
                <a:cs typeface="Segoe UI" panose="020B0502040204020203" pitchFamily="34" charset="0"/>
              </a:rPr>
              <a:t>were </a:t>
            </a:r>
            <a:r>
              <a:rPr kumimoji="0" lang="en-US" sz="1050" b="0" i="0" u="none" strike="noStrike" kern="1200" cap="none" spc="0" normalizeH="0" baseline="0" noProof="0" dirty="0">
                <a:ln>
                  <a:noFill/>
                </a:ln>
                <a:effectLst/>
                <a:uLnTx/>
                <a:uFillTx/>
                <a:cs typeface="Segoe UI" panose="020B0502040204020203" pitchFamily="34" charset="0"/>
              </a:rPr>
              <a:t>developed by the </a:t>
            </a:r>
            <a:r>
              <a:rPr kumimoji="0" lang="en-US" sz="1050" b="0" i="0" u="none" strike="noStrike" kern="1200" cap="none" spc="0" normalizeH="0" baseline="0" noProof="0" dirty="0" smtClean="0">
                <a:ln>
                  <a:noFill/>
                </a:ln>
                <a:effectLst/>
                <a:uLnTx/>
                <a:uFillTx/>
                <a:cs typeface="Segoe UI" panose="020B0502040204020203" pitchFamily="34" charset="0"/>
              </a:rPr>
              <a:t>Department </a:t>
            </a:r>
            <a:r>
              <a:rPr kumimoji="0" lang="en-US" sz="1050" b="0" i="0" u="none" strike="noStrike" kern="1200" cap="none" spc="0" normalizeH="0" baseline="0" noProof="0" dirty="0">
                <a:ln>
                  <a:noFill/>
                </a:ln>
                <a:effectLst/>
                <a:uLnTx/>
                <a:uFillTx/>
                <a:cs typeface="Segoe UI" panose="020B0502040204020203" pitchFamily="34" charset="0"/>
              </a:rPr>
              <a:t>for Transportation (DFT</a:t>
            </a:r>
            <a:r>
              <a:rPr kumimoji="0" lang="en-US" sz="1050" b="0" i="0" u="none" strike="noStrike" kern="1200" cap="none" spc="0" normalizeH="0" baseline="0" noProof="0" dirty="0" smtClean="0">
                <a:ln>
                  <a:noFill/>
                </a:ln>
                <a:effectLst/>
                <a:uLnTx/>
                <a:uFillTx/>
                <a:cs typeface="Segoe UI" panose="020B0502040204020203" pitchFamily="34" charset="0"/>
              </a:rPr>
              <a:t>) </a:t>
            </a:r>
            <a:r>
              <a:rPr kumimoji="0" lang="en-US" sz="1050" b="0" i="0" u="none" strike="noStrike" kern="1200" cap="none" spc="0" normalizeH="0" baseline="0" noProof="0" dirty="0">
                <a:ln>
                  <a:noFill/>
                </a:ln>
                <a:effectLst/>
                <a:uLnTx/>
                <a:uFillTx/>
                <a:cs typeface="Segoe UI" panose="020B0502040204020203" pitchFamily="34" charset="0"/>
              </a:rPr>
              <a:t>towards </a:t>
            </a:r>
            <a:r>
              <a:rPr kumimoji="0" lang="en-US" sz="1050" b="0" i="0" u="none" strike="noStrike" kern="1200" cap="none" spc="0" normalizeH="0" baseline="0" noProof="0" dirty="0" smtClean="0">
                <a:ln>
                  <a:noFill/>
                </a:ln>
                <a:effectLst/>
                <a:uLnTx/>
                <a:uFillTx/>
                <a:cs typeface="Segoe UI" panose="020B0502040204020203" pitchFamily="34" charset="0"/>
              </a:rPr>
              <a:t>the</a:t>
            </a:r>
            <a:r>
              <a:rPr kumimoji="0" lang="en-US" sz="1050" b="0" i="0" u="none" strike="noStrike" kern="1200" cap="none" spc="0" normalizeH="0" noProof="0" dirty="0" smtClean="0">
                <a:ln>
                  <a:noFill/>
                </a:ln>
                <a:effectLst/>
                <a:uLnTx/>
                <a:uFillTx/>
                <a:cs typeface="Segoe UI" panose="020B0502040204020203" pitchFamily="34" charset="0"/>
              </a:rPr>
              <a:t> </a:t>
            </a:r>
            <a:r>
              <a:rPr kumimoji="0" lang="en-US" sz="1050" b="0" i="0" u="none" strike="noStrike" kern="1200" cap="none" spc="0" normalizeH="0" baseline="0" noProof="0" dirty="0" smtClean="0">
                <a:ln>
                  <a:noFill/>
                </a:ln>
                <a:effectLst/>
                <a:uLnTx/>
                <a:uFillTx/>
                <a:cs typeface="Segoe UI" panose="020B0502040204020203" pitchFamily="34" charset="0"/>
              </a:rPr>
              <a:t>development</a:t>
            </a:r>
            <a:r>
              <a:rPr kumimoji="0" lang="en-US" sz="1050" b="0" i="0" u="none" strike="noStrike" kern="1200" cap="none" spc="0" normalizeH="0" baseline="0" noProof="0" dirty="0">
                <a:ln>
                  <a:noFill/>
                </a:ln>
                <a:effectLst/>
                <a:uLnTx/>
                <a:uFillTx/>
                <a:cs typeface="Segoe UI" panose="020B0502040204020203" pitchFamily="34" charset="0"/>
              </a:rPr>
              <a:t>, testing and deployment of CAVs</a:t>
            </a:r>
            <a:r>
              <a:rPr kumimoji="0" lang="en-US" sz="1050" b="0" i="0" u="none" strike="noStrike" kern="1200" cap="none" spc="0" normalizeH="0" baseline="0" noProof="0" dirty="0" smtClean="0">
                <a:ln>
                  <a:noFill/>
                </a:ln>
                <a:effectLst/>
                <a:uLnTx/>
                <a:uFillTx/>
                <a:cs typeface="Segoe UI" panose="020B0502040204020203" pitchFamily="34" charset="0"/>
              </a:rPr>
              <a:t>.</a:t>
            </a:r>
            <a:endParaRPr kumimoji="0" lang="en-US" sz="1050" b="0" i="0" u="none" strike="noStrike" kern="1200" cap="none" spc="0" normalizeH="0" baseline="30000" noProof="0" dirty="0">
              <a:ln>
                <a:noFill/>
              </a:ln>
              <a:effectLst/>
              <a:uLnTx/>
              <a:uFillTx/>
              <a:cs typeface="Segoe UI" panose="020B0502040204020203" pitchFamily="34" charset="0"/>
            </a:endParaRPr>
          </a:p>
        </p:txBody>
      </p:sp>
      <p:sp>
        <p:nvSpPr>
          <p:cNvPr id="281" name="TextBox 280"/>
          <p:cNvSpPr txBox="1"/>
          <p:nvPr/>
        </p:nvSpPr>
        <p:spPr>
          <a:xfrm>
            <a:off x="1371263" y="4232245"/>
            <a:ext cx="2550582" cy="1139440"/>
          </a:xfrm>
          <a:prstGeom prst="rect">
            <a:avLst/>
          </a:prstGeom>
          <a:noFill/>
        </p:spPr>
        <p:txBody>
          <a:bodyPr wrap="square" lIns="27000" tIns="27000" rIns="27000" bIns="27000"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nl-NL" sz="1300" b="1" i="0" u="none" strike="noStrike" kern="1200" cap="none" spc="0" normalizeH="0" baseline="0" noProof="0" dirty="0">
                <a:ln>
                  <a:noFill/>
                </a:ln>
                <a:solidFill>
                  <a:srgbClr val="81BC00"/>
                </a:solidFill>
                <a:effectLst/>
                <a:uLnTx/>
                <a:uFillTx/>
              </a:rPr>
              <a:t>USA</a:t>
            </a:r>
          </a:p>
          <a:p>
            <a:pPr marL="171450" marR="0" lvl="0" indent="-171450" algn="l" defTabSz="457200" rtl="0" eaLnBrk="1" fontAlgn="auto" latinLnBrk="0" hangingPunct="1">
              <a:spcBef>
                <a:spcPts val="0"/>
              </a:spcBef>
              <a:spcAft>
                <a:spcPts val="0"/>
              </a:spcAft>
              <a:buClrTx/>
              <a:buSzTx/>
              <a:buFont typeface="Arial" panose="020B0604020202020204" pitchFamily="34" charset="0"/>
              <a:buChar char="•"/>
              <a:tabLst/>
              <a:defRPr/>
            </a:pPr>
            <a:r>
              <a:rPr lang="en-US" sz="1050" noProof="0" dirty="0" smtClean="0">
                <a:ea typeface="Calibri" panose="020F0502020204030204" pitchFamily="34" charset="0"/>
                <a:cs typeface="Times New Roman" panose="02020603050405020304" pitchFamily="18" charset="0"/>
              </a:rPr>
              <a:t>The US </a:t>
            </a:r>
            <a:r>
              <a:rPr lang="en-US" sz="1050" noProof="0" dirty="0">
                <a:ea typeface="Calibri" panose="020F0502020204030204" pitchFamily="34" charset="0"/>
                <a:cs typeface="Times New Roman" panose="02020603050405020304" pitchFamily="18" charset="0"/>
              </a:rPr>
              <a:t>Department of Transportation (DOT) released the “Automated Vehicles </a:t>
            </a:r>
            <a:r>
              <a:rPr lang="en-US" sz="1050" dirty="0">
                <a:ea typeface="Calibri" panose="020F0502020204030204" pitchFamily="34" charset="0"/>
                <a:cs typeface="Times New Roman" panose="02020603050405020304" pitchFamily="18" charset="0"/>
              </a:rPr>
              <a:t>3.0: </a:t>
            </a:r>
            <a:r>
              <a:rPr lang="en-US" sz="1050" b="1" dirty="0">
                <a:solidFill>
                  <a:srgbClr val="3AB0E4"/>
                </a:solidFill>
                <a:cs typeface="Segoe UI" panose="020B0502040204020203" pitchFamily="34" charset="0"/>
              </a:rPr>
              <a:t>Preparing for the future of transportation</a:t>
            </a:r>
            <a:r>
              <a:rPr lang="en-US" sz="1050" noProof="0" dirty="0">
                <a:ea typeface="Calibri" panose="020F0502020204030204" pitchFamily="34" charset="0"/>
                <a:cs typeface="Times New Roman" panose="02020603050405020304" pitchFamily="18" charset="0"/>
              </a:rPr>
              <a:t>”. </a:t>
            </a:r>
            <a:endParaRPr kumimoji="0" lang="en-US" sz="1050" b="0" i="0" u="none" strike="noStrike" kern="1200" cap="none" spc="0" normalizeH="0" baseline="30000" noProof="0" dirty="0">
              <a:ln>
                <a:noFill/>
              </a:ln>
              <a:effectLst/>
              <a:uLnTx/>
              <a:uFillTx/>
              <a:ea typeface="Calibri" panose="020F0502020204030204" pitchFamily="34" charset="0"/>
              <a:cs typeface="Times New Roman" panose="02020603050405020304" pitchFamily="18" charset="0"/>
            </a:endParaRPr>
          </a:p>
        </p:txBody>
      </p:sp>
      <p:sp>
        <p:nvSpPr>
          <p:cNvPr id="282" name="Rectangle 281"/>
          <p:cNvSpPr/>
          <p:nvPr/>
        </p:nvSpPr>
        <p:spPr>
          <a:xfrm>
            <a:off x="409568" y="2672106"/>
            <a:ext cx="2460138" cy="13388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nl-NL" sz="1300" b="1" i="0" u="none" strike="noStrike" kern="1200" cap="none" spc="0" normalizeH="0" baseline="0" noProof="0" dirty="0">
                <a:ln>
                  <a:noFill/>
                </a:ln>
                <a:solidFill>
                  <a:srgbClr val="81BC00"/>
                </a:solidFill>
                <a:effectLst/>
                <a:uLnTx/>
                <a:uFillTx/>
                <a:ea typeface="+mn-ea"/>
              </a:rPr>
              <a:t>Canada</a:t>
            </a:r>
            <a:endParaRPr kumimoji="0" lang="en-US" sz="1300" b="1" i="0" u="none" strike="noStrike" kern="1200" cap="none" spc="0" normalizeH="0" baseline="0" noProof="0" dirty="0">
              <a:ln>
                <a:noFill/>
              </a:ln>
              <a:solidFill>
                <a:srgbClr val="7F7F7F"/>
              </a:solidFill>
              <a:effectLst/>
              <a:uLnTx/>
              <a:uFillTx/>
              <a:ea typeface="+mn-ea"/>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1" i="0" u="none" strike="noStrike" kern="1200" cap="none" spc="0" normalizeH="0" baseline="0" noProof="0" dirty="0" smtClean="0">
                <a:ln>
                  <a:noFill/>
                </a:ln>
                <a:solidFill>
                  <a:srgbClr val="3AB0E4"/>
                </a:solidFill>
                <a:effectLst/>
                <a:uLnTx/>
                <a:uFillTx/>
                <a:ea typeface="+mn-ea"/>
                <a:cs typeface="Segoe UI" panose="020B0502040204020203" pitchFamily="34" charset="0"/>
              </a:rPr>
              <a:t>Transport </a:t>
            </a:r>
            <a:r>
              <a:rPr kumimoji="0" lang="en-US" sz="1050" b="1" i="0" u="none" strike="noStrike" kern="1200" cap="none" spc="0" normalizeH="0" baseline="0" noProof="0" dirty="0">
                <a:ln>
                  <a:noFill/>
                </a:ln>
                <a:solidFill>
                  <a:srgbClr val="3AB0E4"/>
                </a:solidFill>
                <a:effectLst/>
                <a:uLnTx/>
                <a:uFillTx/>
                <a:ea typeface="+mn-ea"/>
                <a:cs typeface="Segoe UI" panose="020B0502040204020203" pitchFamily="34" charset="0"/>
              </a:rPr>
              <a:t>Canada </a:t>
            </a:r>
            <a:r>
              <a:rPr kumimoji="0" lang="en-US" sz="1050" b="0" i="0" u="none" strike="noStrike" kern="1200" cap="none" spc="0" normalizeH="0" baseline="0" noProof="0" dirty="0">
                <a:ln>
                  <a:noFill/>
                </a:ln>
                <a:effectLst/>
                <a:uLnTx/>
                <a:uFillTx/>
                <a:ea typeface="+mn-ea"/>
                <a:cs typeface="Segoe UI" panose="020B0502040204020203" pitchFamily="34" charset="0"/>
              </a:rPr>
              <a:t>created a </a:t>
            </a:r>
            <a:r>
              <a:rPr lang="en-US" sz="1050" b="1" dirty="0">
                <a:solidFill>
                  <a:srgbClr val="3AB0E4"/>
                </a:solidFill>
                <a:cs typeface="Segoe UI" panose="020B0502040204020203" pitchFamily="34" charset="0"/>
              </a:rPr>
              <a:t>safety assessment tool</a:t>
            </a:r>
            <a:r>
              <a:rPr kumimoji="0" lang="en-US" sz="1050" b="1" i="0" u="none" strike="noStrike" kern="1200" cap="none" spc="0" normalizeH="0" baseline="0" noProof="0" dirty="0">
                <a:ln>
                  <a:noFill/>
                </a:ln>
                <a:effectLst/>
                <a:uLnTx/>
                <a:uFillTx/>
                <a:ea typeface="+mn-ea"/>
                <a:cs typeface="Segoe UI" panose="020B0502040204020203" pitchFamily="34" charset="0"/>
              </a:rPr>
              <a:t> </a:t>
            </a:r>
            <a:r>
              <a:rPr kumimoji="0" lang="en-US" sz="1050" b="0" i="0" u="none" strike="noStrike" kern="1200" cap="none" spc="0" normalizeH="0" baseline="0" noProof="0" dirty="0">
                <a:ln>
                  <a:noFill/>
                </a:ln>
                <a:effectLst/>
                <a:uLnTx/>
                <a:uFillTx/>
                <a:ea typeface="+mn-ea"/>
                <a:cs typeface="Segoe UI" panose="020B0502040204020203" pitchFamily="34" charset="0"/>
              </a:rPr>
              <a:t>which will be used by companies that design vehicles with an Automated Driving </a:t>
            </a:r>
            <a:r>
              <a:rPr kumimoji="0" lang="en-US" sz="1050" b="0" i="0" u="none" strike="noStrike" kern="1200" cap="none" spc="0" normalizeH="0" baseline="0" noProof="0" dirty="0" smtClean="0">
                <a:ln>
                  <a:noFill/>
                </a:ln>
                <a:effectLst/>
                <a:uLnTx/>
                <a:uFillTx/>
                <a:ea typeface="+mn-ea"/>
                <a:cs typeface="Segoe UI" panose="020B0502040204020203" pitchFamily="34" charset="0"/>
              </a:rPr>
              <a:t>System.</a:t>
            </a:r>
            <a:endParaRPr kumimoji="0" lang="en-US" sz="1050" b="0" i="0" u="none" strike="noStrike" kern="1200" cap="none" spc="0" normalizeH="0" baseline="0" noProof="0" dirty="0">
              <a:ln>
                <a:noFill/>
              </a:ln>
              <a:effectLst/>
              <a:uLnTx/>
              <a:uFillTx/>
              <a:ea typeface="+mn-ea"/>
              <a:cs typeface="Segoe UI" panose="020B0502040204020203" pitchFamily="34" charset="0"/>
            </a:endParaRPr>
          </a:p>
        </p:txBody>
      </p:sp>
      <p:sp>
        <p:nvSpPr>
          <p:cNvPr id="283" name="TextBox 282"/>
          <p:cNvSpPr txBox="1"/>
          <p:nvPr/>
        </p:nvSpPr>
        <p:spPr>
          <a:xfrm>
            <a:off x="8973649" y="3384291"/>
            <a:ext cx="2416817" cy="1301022"/>
          </a:xfrm>
          <a:prstGeom prst="rect">
            <a:avLst/>
          </a:prstGeom>
          <a:noFill/>
        </p:spPr>
        <p:txBody>
          <a:bodyPr wrap="square" lIns="27000" tIns="27000" rIns="27000" bIns="27000"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300" b="1" i="0" u="none" strike="noStrike" kern="1200" cap="none" spc="0" normalizeH="0" baseline="0" noProof="0" dirty="0">
                <a:ln>
                  <a:noFill/>
                </a:ln>
                <a:solidFill>
                  <a:srgbClr val="81BC00"/>
                </a:solidFill>
                <a:effectLst/>
                <a:uLnTx/>
                <a:uFillTx/>
              </a:rPr>
              <a:t>Singapore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smtClean="0">
                <a:ln>
                  <a:noFill/>
                </a:ln>
                <a:effectLst/>
                <a:uLnTx/>
                <a:uFillTx/>
              </a:rPr>
              <a:t>Singapore</a:t>
            </a:r>
            <a:r>
              <a:rPr kumimoji="0" lang="en-US" sz="1050" b="0" i="0" u="none" strike="noStrike" kern="1200" cap="none" spc="0" normalizeH="0" noProof="0" dirty="0" smtClean="0">
                <a:ln>
                  <a:noFill/>
                </a:ln>
                <a:effectLst/>
                <a:uLnTx/>
                <a:uFillTx/>
              </a:rPr>
              <a:t> released</a:t>
            </a:r>
            <a:r>
              <a:rPr kumimoji="0" lang="en-US" sz="1050" b="0" i="0" u="none" strike="noStrike" kern="1200" cap="none" spc="0" normalizeH="0" baseline="0" noProof="0" dirty="0" smtClean="0">
                <a:ln>
                  <a:noFill/>
                </a:ln>
                <a:effectLst/>
                <a:uLnTx/>
                <a:uFillTx/>
              </a:rPr>
              <a:t> TR68 </a:t>
            </a:r>
            <a:r>
              <a:rPr kumimoji="0" lang="en-US" sz="1050" b="0" i="0" u="none" strike="noStrike" kern="1200" cap="none" spc="0" normalizeH="0" baseline="0" noProof="0" dirty="0">
                <a:ln>
                  <a:noFill/>
                </a:ln>
                <a:effectLst/>
                <a:uLnTx/>
                <a:uFillTx/>
              </a:rPr>
              <a:t>(</a:t>
            </a:r>
            <a:r>
              <a:rPr kumimoji="0" lang="en-US" sz="1050" b="1" i="0" u="none" strike="noStrike" kern="1200" cap="none" spc="0" normalizeH="0" baseline="0" noProof="0" dirty="0">
                <a:ln>
                  <a:noFill/>
                </a:ln>
                <a:solidFill>
                  <a:srgbClr val="3AB0E4"/>
                </a:solidFill>
                <a:effectLst/>
                <a:uLnTx/>
                <a:uFillTx/>
              </a:rPr>
              <a:t>Transport Reference </a:t>
            </a:r>
            <a:r>
              <a:rPr kumimoji="0" lang="en-US" sz="1050" b="1" i="0" u="none" strike="noStrike" kern="1200" cap="none" spc="0" normalizeH="0" baseline="0" noProof="0" dirty="0" smtClean="0">
                <a:ln>
                  <a:noFill/>
                </a:ln>
                <a:solidFill>
                  <a:srgbClr val="3AB0E4"/>
                </a:solidFill>
                <a:effectLst/>
                <a:uLnTx/>
                <a:uFillTx/>
              </a:rPr>
              <a:t>68</a:t>
            </a:r>
            <a:r>
              <a:rPr kumimoji="0" lang="en-US" sz="1050" b="0" i="0" u="none" strike="noStrike" kern="1200" cap="none" spc="0" normalizeH="0" baseline="0" noProof="0" dirty="0" smtClean="0">
                <a:ln>
                  <a:noFill/>
                </a:ln>
                <a:effectLst/>
                <a:uLnTx/>
                <a:uFillTx/>
              </a:rPr>
              <a:t>). This </a:t>
            </a:r>
            <a:r>
              <a:rPr kumimoji="0" lang="en-US" sz="1050" b="0" i="0" u="none" strike="noStrike" kern="1200" cap="none" spc="0" normalizeH="0" baseline="0" noProof="0" dirty="0">
                <a:ln>
                  <a:noFill/>
                </a:ln>
                <a:effectLst/>
                <a:uLnTx/>
                <a:uFillTx/>
              </a:rPr>
              <a:t>standard covers four key areas of AV development with a </a:t>
            </a:r>
            <a:r>
              <a:rPr lang="en-US" sz="1050" b="1" dirty="0">
                <a:solidFill>
                  <a:srgbClr val="3AB0E4"/>
                </a:solidFill>
              </a:rPr>
              <a:t>focus on cybersecurity </a:t>
            </a:r>
            <a:r>
              <a:rPr kumimoji="0" lang="en-US" sz="1050" b="0" i="0" u="none" strike="noStrike" kern="1200" cap="none" spc="0" normalizeH="0" baseline="0" noProof="0" dirty="0">
                <a:ln>
                  <a:noFill/>
                </a:ln>
                <a:effectLst/>
                <a:uLnTx/>
                <a:uFillTx/>
              </a:rPr>
              <a:t>and the interoperability of </a:t>
            </a:r>
            <a:r>
              <a:rPr kumimoji="0" lang="en-US" sz="1050" b="0" i="0" u="none" strike="noStrike" kern="1200" cap="none" spc="0" normalizeH="0" baseline="0" noProof="0" dirty="0" smtClean="0">
                <a:ln>
                  <a:noFill/>
                </a:ln>
                <a:effectLst/>
                <a:uLnTx/>
                <a:uFillTx/>
              </a:rPr>
              <a:t>data</a:t>
            </a:r>
            <a:r>
              <a:rPr lang="en-US" sz="1050" dirty="0"/>
              <a:t>.</a:t>
            </a:r>
            <a:endParaRPr kumimoji="0" lang="en-US" sz="1050"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329983591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Industry driven cybersecurity standards and regulations</a:t>
            </a:r>
            <a:endParaRPr lang="en-US" dirty="0"/>
          </a:p>
        </p:txBody>
      </p:sp>
      <p:sp>
        <p:nvSpPr>
          <p:cNvPr id="5" name="Footer Placeholder 4"/>
          <p:cNvSpPr>
            <a:spLocks noGrp="1"/>
          </p:cNvSpPr>
          <p:nvPr>
            <p:ph type="ftr" sz="quarter" idx="3"/>
          </p:nvPr>
        </p:nvSpPr>
        <p:spPr>
          <a:xfrm>
            <a:off x="7038029" y="6474295"/>
            <a:ext cx="4201471" cy="100027"/>
          </a:xfrm>
        </p:spPr>
        <p:txBody>
          <a:bodyPr/>
          <a:lstStyle/>
          <a:p>
            <a:r>
              <a:rPr lang="en-US" dirty="0" smtClean="0"/>
              <a:t>Cybersecurity for connected and autonomous vehicles | Considerations and opportunities for growth</a:t>
            </a:r>
            <a:endParaRPr lang="en-CA" dirty="0"/>
          </a:p>
        </p:txBody>
      </p:sp>
      <p:sp>
        <p:nvSpPr>
          <p:cNvPr id="6" name="Slide Number Placeholder 5"/>
          <p:cNvSpPr>
            <a:spLocks noGrp="1"/>
          </p:cNvSpPr>
          <p:nvPr>
            <p:ph type="sldNum" sz="quarter" idx="4"/>
          </p:nvPr>
        </p:nvSpPr>
        <p:spPr/>
        <p:txBody>
          <a:bodyPr/>
          <a:lstStyle/>
          <a:p>
            <a:fld id="{1D70FF2A-E074-4D3B-BB94-FFBB4B519E26}" type="slidenum">
              <a:rPr lang="en-CA" smtClean="0"/>
              <a:pPr/>
              <a:t>9</a:t>
            </a:fld>
            <a:endParaRPr lang="en-CA" dirty="0"/>
          </a:p>
        </p:txBody>
      </p:sp>
      <p:sp>
        <p:nvSpPr>
          <p:cNvPr id="7" name="TextBox 6"/>
          <p:cNvSpPr txBox="1"/>
          <p:nvPr/>
        </p:nvSpPr>
        <p:spPr>
          <a:xfrm>
            <a:off x="469900" y="957488"/>
            <a:ext cx="10769600" cy="646331"/>
          </a:xfrm>
          <a:prstGeom prst="rect">
            <a:avLst/>
          </a:prstGeom>
          <a:noFill/>
        </p:spPr>
        <p:txBody>
          <a:bodyPr wrap="square" lIns="0" tIns="0" rIns="0" bIns="0" rtlCol="0">
            <a:spAutoFit/>
          </a:bodyPr>
          <a:lstStyle/>
          <a:p>
            <a:pPr>
              <a:lnSpc>
                <a:spcPct val="150000"/>
              </a:lnSpc>
              <a:spcAft>
                <a:spcPts val="600"/>
              </a:spcAft>
            </a:pPr>
            <a:r>
              <a:rPr lang="en-US" sz="1400" dirty="0"/>
              <a:t>Industry associations and standards </a:t>
            </a:r>
            <a:r>
              <a:rPr lang="en-US" sz="1400" dirty="0" smtClean="0"/>
              <a:t>bodies </a:t>
            </a:r>
            <a:r>
              <a:rPr lang="en-US" sz="1400" dirty="0"/>
              <a:t>around the world are developing important cybersecurity guidance with direct applicability to CAVs. </a:t>
            </a:r>
          </a:p>
        </p:txBody>
      </p:sp>
      <p:grpSp>
        <p:nvGrpSpPr>
          <p:cNvPr id="15" name="Group 14"/>
          <p:cNvGrpSpPr/>
          <p:nvPr/>
        </p:nvGrpSpPr>
        <p:grpSpPr>
          <a:xfrm>
            <a:off x="548642" y="1822264"/>
            <a:ext cx="2729974" cy="1688123"/>
            <a:chOff x="569743" y="1871003"/>
            <a:chExt cx="2729974" cy="1688123"/>
          </a:xfrm>
        </p:grpSpPr>
        <p:sp>
          <p:nvSpPr>
            <p:cNvPr id="14" name="Rounded Rectangle 13"/>
            <p:cNvSpPr/>
            <p:nvPr/>
          </p:nvSpPr>
          <p:spPr bwMode="gray">
            <a:xfrm>
              <a:off x="569743" y="1871003"/>
              <a:ext cx="2729974" cy="1688123"/>
            </a:xfrm>
            <a:prstGeom prst="roundRect">
              <a:avLst/>
            </a:prstGeom>
            <a:ln>
              <a:solidFill>
                <a:schemeClr val="accent3">
                  <a:lumMod val="20000"/>
                  <a:lumOff val="80000"/>
                </a:schemeClr>
              </a:solidFill>
              <a:headEnd/>
              <a:tailEnd/>
            </a:ln>
          </p:spPr>
          <p:style>
            <a:lnRef idx="2">
              <a:schemeClr val="accent6"/>
            </a:lnRef>
            <a:fillRef idx="1">
              <a:schemeClr val="lt1"/>
            </a:fillRef>
            <a:effectRef idx="0">
              <a:schemeClr val="accent6"/>
            </a:effectRef>
            <a:fontRef idx="minor">
              <a:schemeClr val="dk1"/>
            </a:fontRef>
          </p:style>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pic>
          <p:nvPicPr>
            <p:cNvPr id="9" name="Picture 8"/>
            <p:cNvPicPr>
              <a:picLocks noChangeAspect="1"/>
            </p:cNvPicPr>
            <p:nvPr/>
          </p:nvPicPr>
          <p:blipFill>
            <a:blip r:embed="rId3"/>
            <a:stretch>
              <a:fillRect/>
            </a:stretch>
          </p:blipFill>
          <p:spPr>
            <a:xfrm>
              <a:off x="684975" y="2074985"/>
              <a:ext cx="1002862" cy="921433"/>
            </a:xfrm>
            <a:prstGeom prst="rect">
              <a:avLst/>
            </a:prstGeom>
          </p:spPr>
        </p:pic>
        <p:sp>
          <p:nvSpPr>
            <p:cNvPr id="10" name="TextBox 9"/>
            <p:cNvSpPr txBox="1"/>
            <p:nvPr/>
          </p:nvSpPr>
          <p:spPr>
            <a:xfrm>
              <a:off x="1807693" y="2351292"/>
              <a:ext cx="224420" cy="369332"/>
            </a:xfrm>
            <a:prstGeom prst="rect">
              <a:avLst/>
            </a:prstGeom>
            <a:noFill/>
          </p:spPr>
          <p:txBody>
            <a:bodyPr wrap="none" lIns="0" tIns="0" rIns="0" bIns="0" rtlCol="0">
              <a:spAutoFit/>
            </a:bodyPr>
            <a:lstStyle/>
            <a:p>
              <a:pPr>
                <a:spcBef>
                  <a:spcPts val="600"/>
                </a:spcBef>
                <a:buSzPct val="100000"/>
              </a:pPr>
              <a:r>
                <a:rPr lang="en-US" dirty="0" smtClean="0">
                  <a:solidFill>
                    <a:srgbClr val="313131"/>
                  </a:solidFill>
                </a:rPr>
                <a:t>&amp;</a:t>
              </a:r>
            </a:p>
          </p:txBody>
        </p:sp>
        <p:pic>
          <p:nvPicPr>
            <p:cNvPr id="11" name="Picture 10"/>
            <p:cNvPicPr>
              <a:picLocks noChangeAspect="1"/>
            </p:cNvPicPr>
            <p:nvPr/>
          </p:nvPicPr>
          <p:blipFill rotWithShape="1">
            <a:blip r:embed="rId4"/>
            <a:srcRect l="9466" r="6881"/>
            <a:stretch/>
          </p:blipFill>
          <p:spPr>
            <a:xfrm>
              <a:off x="2093091" y="2072874"/>
              <a:ext cx="1132449" cy="923544"/>
            </a:xfrm>
            <a:prstGeom prst="rect">
              <a:avLst/>
            </a:prstGeom>
          </p:spPr>
        </p:pic>
        <p:sp>
          <p:nvSpPr>
            <p:cNvPr id="12" name="TextBox 11"/>
            <p:cNvSpPr txBox="1"/>
            <p:nvPr/>
          </p:nvSpPr>
          <p:spPr>
            <a:xfrm>
              <a:off x="606533" y="3051494"/>
              <a:ext cx="1122721" cy="369332"/>
            </a:xfrm>
            <a:prstGeom prst="rect">
              <a:avLst/>
            </a:prstGeom>
            <a:noFill/>
          </p:spPr>
          <p:txBody>
            <a:bodyPr wrap="square" lIns="0" tIns="0" rIns="0" bIns="0" rtlCol="0">
              <a:spAutoFit/>
            </a:bodyPr>
            <a:lstStyle/>
            <a:p>
              <a:pPr algn="ctr">
                <a:spcBef>
                  <a:spcPts val="600"/>
                </a:spcBef>
                <a:buSzPct val="100000"/>
              </a:pPr>
              <a:r>
                <a:rPr lang="en-US" sz="800" dirty="0" smtClean="0">
                  <a:solidFill>
                    <a:srgbClr val="313131"/>
                  </a:solidFill>
                </a:rPr>
                <a:t>International organization for standardization</a:t>
              </a:r>
            </a:p>
          </p:txBody>
        </p:sp>
        <p:sp>
          <p:nvSpPr>
            <p:cNvPr id="13" name="TextBox 12"/>
            <p:cNvSpPr txBox="1"/>
            <p:nvPr/>
          </p:nvSpPr>
          <p:spPr>
            <a:xfrm>
              <a:off x="2083062" y="3049709"/>
              <a:ext cx="1122721" cy="369332"/>
            </a:xfrm>
            <a:prstGeom prst="rect">
              <a:avLst/>
            </a:prstGeom>
            <a:noFill/>
          </p:spPr>
          <p:txBody>
            <a:bodyPr wrap="square" lIns="0" tIns="0" rIns="0" bIns="0" rtlCol="0">
              <a:spAutoFit/>
            </a:bodyPr>
            <a:lstStyle/>
            <a:p>
              <a:pPr algn="ctr">
                <a:spcBef>
                  <a:spcPts val="600"/>
                </a:spcBef>
                <a:buSzPct val="100000"/>
              </a:pPr>
              <a:r>
                <a:rPr lang="en-US" sz="800" dirty="0" smtClean="0">
                  <a:solidFill>
                    <a:srgbClr val="313131"/>
                  </a:solidFill>
                </a:rPr>
                <a:t>Society of Automotive Engineers</a:t>
              </a:r>
            </a:p>
          </p:txBody>
        </p:sp>
      </p:grpSp>
      <p:sp>
        <p:nvSpPr>
          <p:cNvPr id="16" name="Right Arrow 15"/>
          <p:cNvSpPr/>
          <p:nvPr/>
        </p:nvSpPr>
        <p:spPr bwMode="gray">
          <a:xfrm>
            <a:off x="3393848" y="2516282"/>
            <a:ext cx="499403" cy="300467"/>
          </a:xfrm>
          <a:prstGeom prst="rightArrow">
            <a:avLst/>
          </a:prstGeom>
          <a:solidFill>
            <a:schemeClr val="bg1">
              <a:lumMod val="8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17" name="TextBox 16"/>
          <p:cNvSpPr txBox="1"/>
          <p:nvPr/>
        </p:nvSpPr>
        <p:spPr>
          <a:xfrm>
            <a:off x="4008028" y="2288492"/>
            <a:ext cx="2264898" cy="646331"/>
          </a:xfrm>
          <a:prstGeom prst="rect">
            <a:avLst/>
          </a:prstGeom>
          <a:noFill/>
        </p:spPr>
        <p:txBody>
          <a:bodyPr wrap="square" lIns="0" tIns="0" rIns="0" bIns="0" rtlCol="0">
            <a:spAutoFit/>
          </a:bodyPr>
          <a:lstStyle/>
          <a:p>
            <a:pPr>
              <a:spcBef>
                <a:spcPts val="600"/>
              </a:spcBef>
              <a:buSzPct val="100000"/>
            </a:pPr>
            <a:r>
              <a:rPr lang="en-US" sz="1050" b="1" dirty="0" smtClean="0">
                <a:ea typeface="Calibri" panose="020F0502020204030204" pitchFamily="34" charset="0"/>
                <a:cs typeface="Times New Roman" panose="02020603050405020304" pitchFamily="18" charset="0"/>
              </a:rPr>
              <a:t>ISO</a:t>
            </a:r>
            <a:r>
              <a:rPr lang="en-US" sz="1050" dirty="0" smtClean="0">
                <a:ea typeface="Calibri" panose="020F0502020204030204" pitchFamily="34" charset="0"/>
                <a:cs typeface="Times New Roman" panose="02020603050405020304" pitchFamily="18" charset="0"/>
              </a:rPr>
              <a:t> and </a:t>
            </a:r>
            <a:r>
              <a:rPr lang="en-US" sz="1050" b="1" dirty="0" smtClean="0">
                <a:ea typeface="Calibri" panose="020F0502020204030204" pitchFamily="34" charset="0"/>
                <a:cs typeface="Times New Roman" panose="02020603050405020304" pitchFamily="18" charset="0"/>
              </a:rPr>
              <a:t>SAE</a:t>
            </a:r>
            <a:r>
              <a:rPr lang="en-US" sz="1050" dirty="0" smtClean="0">
                <a:ea typeface="Calibri" panose="020F0502020204030204" pitchFamily="34" charset="0"/>
                <a:cs typeface="Times New Roman" panose="02020603050405020304" pitchFamily="18" charset="0"/>
              </a:rPr>
              <a:t> are developing </a:t>
            </a:r>
            <a:r>
              <a:rPr lang="en-US" sz="1050" dirty="0">
                <a:ea typeface="Calibri" panose="020F0502020204030204" pitchFamily="34" charset="0"/>
                <a:cs typeface="Times New Roman" panose="02020603050405020304" pitchFamily="18" charset="0"/>
              </a:rPr>
              <a:t>a new joint </a:t>
            </a:r>
            <a:r>
              <a:rPr lang="en-US" sz="1050" dirty="0" smtClean="0">
                <a:ea typeface="Calibri" panose="020F0502020204030204" pitchFamily="34" charset="0"/>
                <a:cs typeface="Times New Roman" panose="02020603050405020304" pitchFamily="18" charset="0"/>
              </a:rPr>
              <a:t>standard, ISO/SAE </a:t>
            </a:r>
            <a:r>
              <a:rPr lang="en-US" sz="1050" dirty="0">
                <a:ea typeface="Calibri" panose="020F0502020204030204" pitchFamily="34" charset="0"/>
                <a:cs typeface="Times New Roman" panose="02020603050405020304" pitchFamily="18" charset="0"/>
              </a:rPr>
              <a:t>21434 Road Vehicles – Cyber Security </a:t>
            </a:r>
            <a:r>
              <a:rPr lang="en-US" sz="1050" dirty="0" smtClean="0">
                <a:ea typeface="Calibri" panose="020F0502020204030204" pitchFamily="34" charset="0"/>
                <a:cs typeface="Times New Roman" panose="02020603050405020304" pitchFamily="18" charset="0"/>
              </a:rPr>
              <a:t>Engineering. </a:t>
            </a:r>
            <a:endParaRPr lang="en-US" sz="1050" dirty="0" smtClean="0"/>
          </a:p>
        </p:txBody>
      </p:sp>
      <p:pic>
        <p:nvPicPr>
          <p:cNvPr id="18" name="Picture 17"/>
          <p:cNvPicPr>
            <a:picLocks noChangeAspect="1"/>
          </p:cNvPicPr>
          <p:nvPr/>
        </p:nvPicPr>
        <p:blipFill rotWithShape="1">
          <a:blip r:embed="rId5"/>
          <a:srcRect l="10771" t="15343" r="10141" b="17154"/>
          <a:stretch/>
        </p:blipFill>
        <p:spPr>
          <a:xfrm>
            <a:off x="638830" y="4187458"/>
            <a:ext cx="1820697" cy="817120"/>
          </a:xfrm>
          <a:prstGeom prst="rect">
            <a:avLst/>
          </a:prstGeom>
        </p:spPr>
      </p:pic>
      <p:sp>
        <p:nvSpPr>
          <p:cNvPr id="19" name="Right Arrow 18"/>
          <p:cNvSpPr/>
          <p:nvPr/>
        </p:nvSpPr>
        <p:spPr bwMode="gray">
          <a:xfrm>
            <a:off x="2779212" y="4445784"/>
            <a:ext cx="499403" cy="300467"/>
          </a:xfrm>
          <a:prstGeom prst="rightArrow">
            <a:avLst/>
          </a:prstGeom>
          <a:solidFill>
            <a:schemeClr val="bg1">
              <a:lumMod val="8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21" name="TextBox 20"/>
          <p:cNvSpPr txBox="1"/>
          <p:nvPr/>
        </p:nvSpPr>
        <p:spPr>
          <a:xfrm>
            <a:off x="3467686" y="4116481"/>
            <a:ext cx="2546252" cy="1131079"/>
          </a:xfrm>
          <a:prstGeom prst="rect">
            <a:avLst/>
          </a:prstGeom>
          <a:noFill/>
        </p:spPr>
        <p:txBody>
          <a:bodyPr wrap="square" lIns="0" tIns="0" rIns="0" bIns="0" rtlCol="0">
            <a:spAutoFit/>
          </a:bodyPr>
          <a:lstStyle/>
          <a:p>
            <a:pPr>
              <a:spcBef>
                <a:spcPts val="600"/>
              </a:spcBef>
              <a:buSzPct val="100000"/>
            </a:pPr>
            <a:r>
              <a:rPr lang="en-US" sz="1050" dirty="0" smtClean="0"/>
              <a:t>The </a:t>
            </a:r>
            <a:r>
              <a:rPr lang="en-US" sz="1050" b="1" dirty="0" smtClean="0"/>
              <a:t>SSC’s</a:t>
            </a:r>
            <a:r>
              <a:rPr lang="en-US" sz="1050" dirty="0" smtClean="0"/>
              <a:t> manufacturing Standards Committee, along side with other authorities and development organization supported the development of the Technical Reference 68 (TR68) standards for autonomous vehicles.</a:t>
            </a:r>
          </a:p>
        </p:txBody>
      </p:sp>
      <p:pic>
        <p:nvPicPr>
          <p:cNvPr id="22" name="Picture 21"/>
          <p:cNvPicPr>
            <a:picLocks noChangeAspect="1"/>
          </p:cNvPicPr>
          <p:nvPr/>
        </p:nvPicPr>
        <p:blipFill>
          <a:blip r:embed="rId6"/>
          <a:stretch>
            <a:fillRect/>
          </a:stretch>
        </p:blipFill>
        <p:spPr>
          <a:xfrm>
            <a:off x="6721288" y="2024136"/>
            <a:ext cx="1480177" cy="919268"/>
          </a:xfrm>
          <a:prstGeom prst="rect">
            <a:avLst/>
          </a:prstGeom>
        </p:spPr>
      </p:pic>
      <p:cxnSp>
        <p:nvCxnSpPr>
          <p:cNvPr id="23" name="Straight Connector 22"/>
          <p:cNvCxnSpPr/>
          <p:nvPr/>
        </p:nvCxnSpPr>
        <p:spPr>
          <a:xfrm>
            <a:off x="6452552" y="1737361"/>
            <a:ext cx="0" cy="4480560"/>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803081" y="3002755"/>
            <a:ext cx="1122721" cy="246221"/>
          </a:xfrm>
          <a:prstGeom prst="rect">
            <a:avLst/>
          </a:prstGeom>
          <a:noFill/>
        </p:spPr>
        <p:txBody>
          <a:bodyPr wrap="square" lIns="0" tIns="0" rIns="0" bIns="0" rtlCol="0">
            <a:spAutoFit/>
          </a:bodyPr>
          <a:lstStyle/>
          <a:p>
            <a:pPr algn="ctr">
              <a:spcBef>
                <a:spcPts val="600"/>
              </a:spcBef>
              <a:buSzPct val="100000"/>
            </a:pPr>
            <a:r>
              <a:rPr lang="en-US" sz="800" dirty="0" smtClean="0">
                <a:solidFill>
                  <a:srgbClr val="313131"/>
                </a:solidFill>
              </a:rPr>
              <a:t>British Standards Institution</a:t>
            </a:r>
          </a:p>
        </p:txBody>
      </p:sp>
      <p:sp>
        <p:nvSpPr>
          <p:cNvPr id="25" name="TextBox 24"/>
          <p:cNvSpPr txBox="1"/>
          <p:nvPr/>
        </p:nvSpPr>
        <p:spPr>
          <a:xfrm>
            <a:off x="9173028" y="2144888"/>
            <a:ext cx="2113992" cy="1131079"/>
          </a:xfrm>
          <a:prstGeom prst="rect">
            <a:avLst/>
          </a:prstGeom>
          <a:noFill/>
        </p:spPr>
        <p:txBody>
          <a:bodyPr wrap="square" lIns="0" tIns="0" rIns="0" bIns="0" rtlCol="0">
            <a:spAutoFit/>
          </a:bodyPr>
          <a:lstStyle/>
          <a:p>
            <a:pPr>
              <a:spcBef>
                <a:spcPts val="600"/>
              </a:spcBef>
              <a:buSzPct val="100000"/>
            </a:pPr>
            <a:r>
              <a:rPr lang="en-US" sz="1050" dirty="0" smtClean="0"/>
              <a:t>The </a:t>
            </a:r>
            <a:r>
              <a:rPr lang="en-US" sz="1050" b="1" dirty="0" smtClean="0"/>
              <a:t>BSI</a:t>
            </a:r>
            <a:r>
              <a:rPr lang="en-US" sz="1050" dirty="0" smtClean="0"/>
              <a:t> Publicly Available Specification (</a:t>
            </a:r>
            <a:r>
              <a:rPr lang="en-US" sz="1050" b="1" dirty="0" smtClean="0"/>
              <a:t>PAS</a:t>
            </a:r>
            <a:r>
              <a:rPr lang="en-US" sz="1050" dirty="0" smtClean="0"/>
              <a:t> 1885:2018) is designed to be read in conjunction with the United Kingdom’s Key Principles of Cybersecurity for Connected and Autonomous Vehicles.</a:t>
            </a:r>
          </a:p>
        </p:txBody>
      </p:sp>
      <p:sp>
        <p:nvSpPr>
          <p:cNvPr id="26" name="Right Arrow 25"/>
          <p:cNvSpPr/>
          <p:nvPr/>
        </p:nvSpPr>
        <p:spPr bwMode="gray">
          <a:xfrm>
            <a:off x="8437545" y="2468779"/>
            <a:ext cx="499403" cy="300467"/>
          </a:xfrm>
          <a:prstGeom prst="rightArrow">
            <a:avLst/>
          </a:prstGeom>
          <a:solidFill>
            <a:schemeClr val="bg1">
              <a:lumMod val="8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pic>
        <p:nvPicPr>
          <p:cNvPr id="27" name="Picture 26"/>
          <p:cNvPicPr>
            <a:picLocks noChangeAspect="1"/>
          </p:cNvPicPr>
          <p:nvPr/>
        </p:nvPicPr>
        <p:blipFill rotWithShape="1">
          <a:blip r:embed="rId7"/>
          <a:srcRect l="-1660" t="-1660" r="-43"/>
          <a:stretch/>
        </p:blipFill>
        <p:spPr>
          <a:xfrm>
            <a:off x="6603246" y="4098300"/>
            <a:ext cx="1716257" cy="694967"/>
          </a:xfrm>
          <a:prstGeom prst="rect">
            <a:avLst/>
          </a:prstGeom>
        </p:spPr>
      </p:pic>
      <p:sp>
        <p:nvSpPr>
          <p:cNvPr id="28" name="TextBox 27"/>
          <p:cNvSpPr txBox="1"/>
          <p:nvPr/>
        </p:nvSpPr>
        <p:spPr>
          <a:xfrm>
            <a:off x="6900015" y="4878228"/>
            <a:ext cx="1122721" cy="369332"/>
          </a:xfrm>
          <a:prstGeom prst="rect">
            <a:avLst/>
          </a:prstGeom>
          <a:noFill/>
        </p:spPr>
        <p:txBody>
          <a:bodyPr wrap="square" lIns="0" tIns="0" rIns="0" bIns="0" rtlCol="0">
            <a:spAutoFit/>
          </a:bodyPr>
          <a:lstStyle/>
          <a:p>
            <a:pPr algn="ctr">
              <a:spcBef>
                <a:spcPts val="600"/>
              </a:spcBef>
              <a:buSzPct val="100000"/>
            </a:pPr>
            <a:r>
              <a:rPr lang="en-US" sz="800" dirty="0" smtClean="0">
                <a:solidFill>
                  <a:srgbClr val="313131"/>
                </a:solidFill>
              </a:rPr>
              <a:t>National Institute of Standards and Technology</a:t>
            </a:r>
          </a:p>
        </p:txBody>
      </p:sp>
      <p:sp>
        <p:nvSpPr>
          <p:cNvPr id="30" name="TextBox 29"/>
          <p:cNvSpPr txBox="1"/>
          <p:nvPr/>
        </p:nvSpPr>
        <p:spPr>
          <a:xfrm>
            <a:off x="9173028" y="4116481"/>
            <a:ext cx="2256972" cy="1292662"/>
          </a:xfrm>
          <a:prstGeom prst="rect">
            <a:avLst/>
          </a:prstGeom>
          <a:noFill/>
        </p:spPr>
        <p:txBody>
          <a:bodyPr wrap="square" lIns="0" tIns="0" rIns="0" bIns="0" rtlCol="0">
            <a:spAutoFit/>
          </a:bodyPr>
          <a:lstStyle/>
          <a:p>
            <a:pPr>
              <a:spcBef>
                <a:spcPts val="600"/>
              </a:spcBef>
              <a:buSzPct val="100000"/>
            </a:pPr>
            <a:r>
              <a:rPr lang="en-US" sz="1050" dirty="0" smtClean="0"/>
              <a:t>The </a:t>
            </a:r>
            <a:r>
              <a:rPr lang="en-US" sz="1050" b="1" dirty="0" smtClean="0"/>
              <a:t>NIST</a:t>
            </a:r>
            <a:r>
              <a:rPr lang="en-US" sz="1050" dirty="0" smtClean="0"/>
              <a:t> considerations for Core Internet of Things (IoT) Cybersecurity </a:t>
            </a:r>
            <a:r>
              <a:rPr lang="en-US" sz="1050" dirty="0"/>
              <a:t>C</a:t>
            </a:r>
            <a:r>
              <a:rPr lang="en-US" sz="1050" dirty="0" smtClean="0"/>
              <a:t>apabilities Baseline was released in February 2019</a:t>
            </a:r>
            <a:r>
              <a:rPr lang="en-US" sz="1050" dirty="0"/>
              <a:t>. </a:t>
            </a:r>
            <a:r>
              <a:rPr lang="en-US" sz="1050" dirty="0" smtClean="0"/>
              <a:t>This </a:t>
            </a:r>
            <a:r>
              <a:rPr lang="en-US" sz="1050" dirty="0"/>
              <a:t>initiative will involve a collaboration between NIST and stakeholders to develop a cybersecurity </a:t>
            </a:r>
            <a:r>
              <a:rPr lang="en-US" sz="1050" dirty="0" smtClean="0"/>
              <a:t>baseline.</a:t>
            </a:r>
          </a:p>
        </p:txBody>
      </p:sp>
      <p:sp>
        <p:nvSpPr>
          <p:cNvPr id="31" name="Right Arrow 30"/>
          <p:cNvSpPr/>
          <p:nvPr/>
        </p:nvSpPr>
        <p:spPr bwMode="gray">
          <a:xfrm>
            <a:off x="8437545" y="4445784"/>
            <a:ext cx="499403" cy="300467"/>
          </a:xfrm>
          <a:prstGeom prst="rightArrow">
            <a:avLst/>
          </a:prstGeom>
          <a:solidFill>
            <a:schemeClr val="bg1">
              <a:lumMod val="8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32" name="TextBox 31"/>
          <p:cNvSpPr txBox="1"/>
          <p:nvPr/>
        </p:nvSpPr>
        <p:spPr>
          <a:xfrm>
            <a:off x="1001055" y="5062894"/>
            <a:ext cx="1122721" cy="246221"/>
          </a:xfrm>
          <a:prstGeom prst="rect">
            <a:avLst/>
          </a:prstGeom>
          <a:noFill/>
        </p:spPr>
        <p:txBody>
          <a:bodyPr wrap="square" lIns="0" tIns="0" rIns="0" bIns="0" rtlCol="0">
            <a:spAutoFit/>
          </a:bodyPr>
          <a:lstStyle/>
          <a:p>
            <a:pPr algn="ctr">
              <a:spcBef>
                <a:spcPts val="600"/>
              </a:spcBef>
              <a:buSzPct val="100000"/>
            </a:pPr>
            <a:r>
              <a:rPr lang="en-US" sz="800" dirty="0" smtClean="0">
                <a:solidFill>
                  <a:srgbClr val="313131"/>
                </a:solidFill>
              </a:rPr>
              <a:t>Singapore's Standards Council</a:t>
            </a:r>
          </a:p>
        </p:txBody>
      </p:sp>
    </p:spTree>
    <p:extLst>
      <p:ext uri="{BB962C8B-B14F-4D97-AF65-F5344CB8AC3E}">
        <p14:creationId xmlns:p14="http://schemas.microsoft.com/office/powerpoint/2010/main" val="2319375181"/>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loitte_16:9_Onscreen">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2 Deloitte 16X9 Onscreen Template EN.potx" id="{5D42982E-6F3D-4305-8099-C829032B1C10}" vid="{FDFA35EC-CB5F-4FB0-8F68-5075E07580E3}"/>
    </a:ext>
  </a:extLst>
</a:theme>
</file>

<file path=ppt/theme/theme2.xml><?xml version="1.0" encoding="utf-8"?>
<a:theme xmlns:a="http://schemas.openxmlformats.org/drawingml/2006/main" name="1_Deloitte_16:9_Onscreen">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2 Deloitte 16X9 Onscreen Template EN.potx" id="{5D42982E-6F3D-4305-8099-C829032B1C10}" vid="{FDFA35EC-CB5F-4FB0-8F68-5075E07580E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1D3F84F32E59F4EA65A020014D279EE" ma:contentTypeVersion="" ma:contentTypeDescription="Create a new document." ma:contentTypeScope="" ma:versionID="cd9c60b2cd8e4e2d8598c419cb18ffb3">
  <xsd:schema xmlns:xsd="http://www.w3.org/2001/XMLSchema" xmlns:xs="http://www.w3.org/2001/XMLSchema" xmlns:p="http://schemas.microsoft.com/office/2006/metadata/properties" targetNamespace="http://schemas.microsoft.com/office/2006/metadata/properties" ma:root="true" ma:fieldsID="b2384c6cc0088fcedbaf6edaf557def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3C0DC8-703A-49D4-A455-C04EA8E38E6B}">
  <ds:schemaRefs>
    <ds:schemaRef ds:uri="http://schemas.microsoft.com/sharepoint/v3/contenttype/forms"/>
  </ds:schemaRefs>
</ds:datastoreItem>
</file>

<file path=customXml/itemProps2.xml><?xml version="1.0" encoding="utf-8"?>
<ds:datastoreItem xmlns:ds="http://schemas.openxmlformats.org/officeDocument/2006/customXml" ds:itemID="{DE54B96E-B971-4B2D-A58D-3EEEA9D4690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C00EFD12-CBDB-4FA7-BBFC-E1DC146061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2 Deloitte 16X9 Onscreen Template EN</Template>
  <TotalTime>18832</TotalTime>
  <Words>1839</Words>
  <Application>Microsoft Office PowerPoint</Application>
  <PresentationFormat>Widescreen</PresentationFormat>
  <Paragraphs>212</Paragraphs>
  <Slides>16</Slides>
  <Notes>14</Notes>
  <HiddenSlides>0</HiddenSlides>
  <MMClips>0</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1</vt:i4>
      </vt:variant>
      <vt:variant>
        <vt:lpstr>Slide Titles</vt:lpstr>
      </vt:variant>
      <vt:variant>
        <vt:i4>16</vt:i4>
      </vt:variant>
    </vt:vector>
  </HeadingPairs>
  <TitlesOfParts>
    <vt:vector size="32" baseType="lpstr">
      <vt:lpstr>Aharoni</vt:lpstr>
      <vt:lpstr>Arial</vt:lpstr>
      <vt:lpstr>Calibri</vt:lpstr>
      <vt:lpstr>Calibri Light</vt:lpstr>
      <vt:lpstr>Courier New</vt:lpstr>
      <vt:lpstr>Open Sans</vt:lpstr>
      <vt:lpstr>Segoe UI</vt:lpstr>
      <vt:lpstr>Times New Roman</vt:lpstr>
      <vt:lpstr>Verdana</vt:lpstr>
      <vt:lpstr>Verdana</vt:lpstr>
      <vt:lpstr>Wingdings</vt:lpstr>
      <vt:lpstr>Wingdings 2</vt:lpstr>
      <vt:lpstr>Deloitte_16:9_Onscreen</vt:lpstr>
      <vt:lpstr>1_Deloitte_16:9_Onscreen</vt:lpstr>
      <vt:lpstr>Office Theme</vt:lpstr>
      <vt:lpstr>think-cell Slide</vt:lpstr>
      <vt:lpstr>Cybersecurity  for CAVs  Webinar </vt:lpstr>
      <vt:lpstr>The Connected and Autonomous Vehicle (CAV)</vt:lpstr>
      <vt:lpstr>Interconnected CAVs</vt:lpstr>
      <vt:lpstr>Threats, influences, and impacts to CAVs </vt:lpstr>
      <vt:lpstr>The complex CAV stakeholder ecosystem</vt:lpstr>
      <vt:lpstr>Key CAV cybersecurity considerations – the stakeholders’ voice</vt:lpstr>
      <vt:lpstr>Key CAV cybersecurity considerations – standardization, collaboration, training and trust</vt:lpstr>
      <vt:lpstr>Global cybersecurity developments in the CAV landscape</vt:lpstr>
      <vt:lpstr>Industry driven cybersecurity standards and regulations</vt:lpstr>
      <vt:lpstr>Cybersecurity innovation models in the CAV ecosystem – a collaborative approach</vt:lpstr>
      <vt:lpstr>PowerPoint Presentation</vt:lpstr>
      <vt:lpstr>Key global opportunities – standardization, innovation, testing, and market growth</vt:lpstr>
      <vt:lpstr>Approach to new solutions in the CAV ecosystem </vt:lpstr>
      <vt:lpstr>Recent Ontario developments in CAV testing and CAV cybersecurity</vt:lpstr>
      <vt:lpstr>Key opportunities for Ontario</vt:lpstr>
      <vt:lpstr>Q &amp; A</vt:lpstr>
    </vt:vector>
  </TitlesOfParts>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AVIN webinar - Cybersecurity for CAVs</dc:title>
  <dc:creator>Deloitte LLP</dc:creator>
  <dc:description>Deloitte</dc:description>
  <cp:lastModifiedBy>Chanda, Noemi (CA - Toronto)</cp:lastModifiedBy>
  <cp:revision>381</cp:revision>
  <cp:lastPrinted>2020-02-22T00:25:01Z</cp:lastPrinted>
  <dcterms:created xsi:type="dcterms:W3CDTF">2019-07-24T15:10:40Z</dcterms:created>
  <dcterms:modified xsi:type="dcterms:W3CDTF">2020-02-25T02:12:10Z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0x01010011D3F84F32E59F4EA65A020014D279EE</vt:lpwstr>
  </property>
</Properties>
</file>